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22" r:id="rId6"/>
    <p:sldId id="523" r:id="rId7"/>
    <p:sldId id="535" r:id="rId8"/>
    <p:sldId id="536" r:id="rId9"/>
    <p:sldId id="537" r:id="rId10"/>
    <p:sldId id="542" r:id="rId11"/>
    <p:sldId id="538" r:id="rId12"/>
    <p:sldId id="539" r:id="rId13"/>
    <p:sldId id="540" r:id="rId14"/>
    <p:sldId id="533" r:id="rId15"/>
    <p:sldId id="511" r:id="rId16"/>
    <p:sldId id="427" r:id="rId17"/>
  </p:sldIdLst>
  <p:sldSz cx="12192000" cy="6858000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方正黑体_GBK" panose="03000509000000000000" pitchFamily="65" charset="-122"/>
      <p:regular r:id="rId22"/>
    </p:embeddedFont>
    <p:embeddedFont>
      <p:font typeface="方正楷体_GBK" panose="03000509000000000000" pitchFamily="65" charset="-122"/>
      <p:regular r:id="rId23"/>
    </p:embeddedFont>
    <p:embeddedFont>
      <p:font typeface="方正大标宋简体" panose="02010600030101010101" charset="-122"/>
      <p:regular r:id="rId24"/>
    </p:embeddedFont>
    <p:embeddedFont>
      <p:font typeface="方正仿宋_GBK" panose="03000509000000000000" pitchFamily="65" charset="-122"/>
      <p:regular r:id="rId25"/>
    </p:embeddedFont>
    <p:embeddedFont>
      <p:font typeface="方正隶变_GBK" panose="03000509000000000000" pitchFamily="65" charset="-122"/>
      <p:regular r:id="rId26"/>
    </p:embeddedFont>
    <p:embeddedFont>
      <p:font typeface="微软雅黑" panose="020B0503020204020204" pitchFamily="34" charset="-122"/>
      <p:regular r:id="rId27"/>
      <p:bold r:id="rId28"/>
    </p:embeddedFont>
    <p:embeddedFont>
      <p:font typeface="方正大标宋_GBK" panose="03000509000000000000" pitchFamily="65" charset="-122"/>
      <p:regular r:id="rId29"/>
    </p:embeddedFont>
    <p:embeddedFont>
      <p:font typeface="方正小标宋_GBK" panose="03000509000000000000" pitchFamily="65" charset="-122"/>
      <p:regular r:id="rId30"/>
    </p:embeddedFont>
    <p:embeddedFont>
      <p:font typeface="Cambria Math" panose="02040503050406030204" pitchFamily="18" charset="0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2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image" Target="../media/image14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0.png"/><Relationship Id="rId5" Type="http://schemas.openxmlformats.org/officeDocument/2006/relationships/image" Target="../media/image5.TIF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6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4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课时　计算与应用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(3)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69343" y="841078"/>
            <a:ext cx="10860657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他们在大理民宿住了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共交了住宿费和餐费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元。他们还想再住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需要再交多少元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6865" y="2843109"/>
            <a:ext cx="6096000" cy="166199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1200÷4×2=300×2=600(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需要再交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600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6379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96E5A38-6167-4B95-BEB1-343A9EBC41C2}"/>
              </a:ext>
            </a:extLst>
          </p:cNvPr>
          <p:cNvSpPr/>
          <p:nvPr/>
        </p:nvSpPr>
        <p:spPr>
          <a:xfrm>
            <a:off x="505459" y="841079"/>
            <a:ext cx="10691627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课外兴趣小组中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美术组有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科技组有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科技组人数比美术组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多几分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940777" y="2611315"/>
                <a:ext cx="6998837" cy="23087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(45-36)÷36=9÷36=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en-US" altLang="zh-CN" sz="3400" dirty="0" smtClean="0">
                  <a:solidFill>
                    <a:srgbClr val="E72582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 smtClean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科技组人数比美术组多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0777" y="2611315"/>
                <a:ext cx="6998837" cy="2308709"/>
              </a:xfrm>
              <a:prstGeom prst="rect">
                <a:avLst/>
              </a:prstGeom>
              <a:blipFill rotWithShape="0">
                <a:blip r:embed="rId4"/>
                <a:stretch>
                  <a:fillRect l="-24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1725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4713C20B-EE37-4651-8BFF-99224868C9FF}"/>
                  </a:ext>
                </a:extLst>
              </p:cNvPr>
              <p:cNvSpPr/>
              <p:nvPr/>
            </p:nvSpPr>
            <p:spPr>
              <a:xfrm>
                <a:off x="505460" y="861094"/>
                <a:ext cx="10803770" cy="28213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b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8.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天天喜欢集邮。他一共购买了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100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枚面值为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80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分和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1.2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元的纪念邮票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其中面值为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80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分的邮票占总数的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 i="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 i="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。天天购买这些邮票一共用了多少元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</a:t>
                </a:r>
                <a:endParaRPr lang="zh-CN" altLang="zh-CN" sz="340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4713C20B-EE37-4651-8BFF-99224868C9F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60" y="861094"/>
                <a:ext cx="10803770" cy="2821350"/>
              </a:xfrm>
              <a:prstGeom prst="rect">
                <a:avLst/>
              </a:prstGeom>
              <a:blipFill>
                <a:blip r:embed="rId4"/>
                <a:stretch>
                  <a:fillRect l="-1580" r="-1354" b="-64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94EFD85B-CBD0-438F-9A2C-643BB1F0A0D9}"/>
                  </a:ext>
                </a:extLst>
              </p:cNvPr>
              <p:cNvSpPr/>
              <p:nvPr/>
            </p:nvSpPr>
            <p:spPr>
              <a:xfrm>
                <a:off x="832504" y="3348505"/>
                <a:ext cx="10352365" cy="33148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80</a:t>
                </a: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=0.8</a:t>
                </a: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400">
                    <a:solidFill>
                      <a:srgbClr val="E72582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</a:t>
                </a: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 i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 i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×0.8=60(</a:t>
                </a: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100×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3400" i="1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400" i="0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400" i="0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×1.2=30(</a:t>
                </a: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en-US" altLang="zh-CN" sz="3400">
                    <a:solidFill>
                      <a:srgbClr val="E72582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</a:t>
                </a: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60+30=90(</a:t>
                </a: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天天购买这些邮票一共用了</a:t>
                </a: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90</a:t>
                </a: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元。</a:t>
                </a:r>
                <a:endParaRPr lang="zh-CN" altLang="zh-CN" sz="3400" b="1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94EFD85B-CBD0-438F-9A2C-643BB1F0A0D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504" y="3348505"/>
                <a:ext cx="10352365" cy="3314818"/>
              </a:xfrm>
              <a:prstGeom prst="rect">
                <a:avLst/>
              </a:prstGeom>
              <a:blipFill>
                <a:blip r:embed="rId5"/>
                <a:stretch>
                  <a:fillRect l="-1649" b="-55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092150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41DB89C-EEC2-43A8-912A-F6DDC1088C2D}"/>
              </a:ext>
            </a:extLst>
          </p:cNvPr>
          <p:cNvSpPr/>
          <p:nvPr/>
        </p:nvSpPr>
        <p:spPr>
          <a:xfrm>
            <a:off x="505460" y="861094"/>
            <a:ext cx="10846902" cy="3926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张叔叔想买一台空调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去了下面的三个商场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发现某种品牌空调的原价都是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7200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但是每个商场的优惠方式不同。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三联商场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全场八五折。</a:t>
            </a: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万家商场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元返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元现金。和美商场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降价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10%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在哪个商场购买更划算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7626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52AAC62-8513-47FB-9565-AAF1E7499EF1}"/>
              </a:ext>
            </a:extLst>
          </p:cNvPr>
          <p:cNvSpPr/>
          <p:nvPr/>
        </p:nvSpPr>
        <p:spPr>
          <a:xfrm>
            <a:off x="598098" y="889394"/>
            <a:ext cx="10711132" cy="4714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三联商场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7200×85%=6120(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万家商场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7200÷1000=7(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个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>
                <a:solidFill>
                  <a:srgbClr val="E72582"/>
                </a:solidFill>
                <a:latin typeface="方正楷体_GBK" panose="03000509000000000000" pitchFamily="65" charset="-122"/>
                <a:ea typeface="方正楷体_GBK" panose="03000509000000000000" pitchFamily="65" charset="-122"/>
                <a:cs typeface="Times New Roman" panose="02020603050405020304" pitchFamily="18" charset="0"/>
              </a:rPr>
              <a:t>……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200(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7200-100×7=6500(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和美商场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7200×(1-10%)=6480(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6120&lt;6480&lt;6500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在三联商场购买更划算。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44601"/>
            <a:ext cx="4382770" cy="80581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05459" y="1576300"/>
            <a:ext cx="11006455" cy="3142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笑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笑和爸爸、妈妈一起去看了场电影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电影票原价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成人和儿童的票价相同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电影院推出优惠方案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上午场六折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下午场八折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其他时段不优惠。他们买三张票总共节省了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108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他们看的是哪个时段的电影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4363" y="4509718"/>
            <a:ext cx="10456616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9×3=270(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(270-108)÷270=162÷270=60%=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六折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/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他们看的是上午场的电影。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948690"/>
            <a:ext cx="4550410" cy="73342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4178B94-47E8-4507-A948-7968DC4376CE}"/>
              </a:ext>
            </a:extLst>
          </p:cNvPr>
          <p:cNvSpPr/>
          <p:nvPr/>
        </p:nvSpPr>
        <p:spPr>
          <a:xfrm>
            <a:off x="658482" y="1589515"/>
            <a:ext cx="10452340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一、依照题意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将下面的条件和算式连一连。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学校舞蹈社团有女生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男生有多少人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 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AA153A06-B3D9-451E-A134-915895E768AF}"/>
                  </a:ext>
                </a:extLst>
              </p:cNvPr>
              <p:cNvSpPr/>
              <p:nvPr/>
            </p:nvSpPr>
            <p:spPr>
              <a:xfrm>
                <a:off x="505459" y="848507"/>
                <a:ext cx="10700253" cy="58137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  <a:spcAft>
                    <a:spcPts val="0"/>
                  </a:spcAft>
                </a:pP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男生是女生的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 smtClean="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 smtClean="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　　　　　　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60÷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altLang="zh-CN" sz="3400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3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400"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3400"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endParaRPr lang="zh-CN" altLang="zh-CN" sz="340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5000"/>
                  </a:lnSpc>
                  <a:spcAft>
                    <a:spcPts val="0"/>
                  </a:spcAft>
                </a:pP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男生比女生多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            60×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zh-CN" altLang="zh-CN" sz="340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5000"/>
                  </a:lnSpc>
                  <a:spcAft>
                    <a:spcPts val="0"/>
                  </a:spcAft>
                </a:pP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女生是男生的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            60×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1+</m:t>
                        </m:r>
                        <m:f>
                          <m:fPr>
                            <m:ctrlPr>
                              <a:rPr lang="zh-CN" altLang="zh-CN" sz="3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400"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3400"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endParaRPr lang="zh-CN" altLang="zh-CN" sz="340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5000"/>
                  </a:lnSpc>
                  <a:spcAft>
                    <a:spcPts val="0"/>
                  </a:spcAft>
                </a:pP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女生比男生多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            60÷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zh-CN" altLang="zh-CN" sz="340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5000"/>
                  </a:lnSpc>
                  <a:spcAft>
                    <a:spcPts val="0"/>
                  </a:spcAft>
                </a:pP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男生比女生少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            60÷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1+</m:t>
                        </m:r>
                        <m:f>
                          <m:fPr>
                            <m:ctrlPr>
                              <a:rPr lang="zh-CN" altLang="zh-CN" sz="3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400"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3400"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endParaRPr lang="zh-CN" altLang="zh-CN" sz="340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5000"/>
                  </a:lnSpc>
                  <a:spcAft>
                    <a:spcPts val="0"/>
                  </a:spcAft>
                </a:pP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女生比男生少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            60×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altLang="zh-CN" sz="3400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3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400"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3400"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endParaRPr lang="zh-CN" altLang="zh-CN" sz="340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AA153A06-B3D9-451E-A134-915895E768A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59" y="848507"/>
                <a:ext cx="10700253" cy="5813707"/>
              </a:xfrm>
              <a:prstGeom prst="rect">
                <a:avLst/>
              </a:prstGeom>
              <a:blipFill>
                <a:blip r:embed="rId4"/>
                <a:stretch>
                  <a:fillRect l="-1595" b="-4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8CBBEBB7-F6B9-41D5-B17E-60FC84EB8EA6}"/>
              </a:ext>
            </a:extLst>
          </p:cNvPr>
          <p:cNvCxnSpPr>
            <a:cxnSpLocks/>
          </p:cNvCxnSpPr>
          <p:nvPr/>
        </p:nvCxnSpPr>
        <p:spPr>
          <a:xfrm>
            <a:off x="3457986" y="1468080"/>
            <a:ext cx="4064248" cy="92143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D1FD3630-0A6A-416F-AF84-9DC90E731A22}"/>
              </a:ext>
            </a:extLst>
          </p:cNvPr>
          <p:cNvCxnSpPr>
            <a:cxnSpLocks/>
          </p:cNvCxnSpPr>
          <p:nvPr/>
        </p:nvCxnSpPr>
        <p:spPr>
          <a:xfrm>
            <a:off x="3457986" y="2442950"/>
            <a:ext cx="4064248" cy="79507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E4AB5F27-4BAE-4198-A436-C33C878524BC}"/>
              </a:ext>
            </a:extLst>
          </p:cNvPr>
          <p:cNvCxnSpPr>
            <a:cxnSpLocks/>
          </p:cNvCxnSpPr>
          <p:nvPr/>
        </p:nvCxnSpPr>
        <p:spPr>
          <a:xfrm>
            <a:off x="3457986" y="3392340"/>
            <a:ext cx="4003863" cy="85185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58D6D906-D3BD-49A8-892F-7C771C379060}"/>
              </a:ext>
            </a:extLst>
          </p:cNvPr>
          <p:cNvCxnSpPr>
            <a:cxnSpLocks/>
          </p:cNvCxnSpPr>
          <p:nvPr/>
        </p:nvCxnSpPr>
        <p:spPr>
          <a:xfrm>
            <a:off x="3544250" y="4297629"/>
            <a:ext cx="3917599" cy="92135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872A1088-5425-44DD-B317-1F3D2DA2D7EC}"/>
              </a:ext>
            </a:extLst>
          </p:cNvPr>
          <p:cNvCxnSpPr>
            <a:cxnSpLocks/>
          </p:cNvCxnSpPr>
          <p:nvPr/>
        </p:nvCxnSpPr>
        <p:spPr>
          <a:xfrm>
            <a:off x="3501118" y="5272414"/>
            <a:ext cx="4021116" cy="95931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04F690BE-0D2B-42C0-99F3-5FAAD6D34294}"/>
              </a:ext>
            </a:extLst>
          </p:cNvPr>
          <p:cNvCxnSpPr>
            <a:cxnSpLocks/>
          </p:cNvCxnSpPr>
          <p:nvPr/>
        </p:nvCxnSpPr>
        <p:spPr>
          <a:xfrm flipV="1">
            <a:off x="3501117" y="1468080"/>
            <a:ext cx="3960732" cy="473693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A08B622E-524F-40B6-91D8-422D41D49FBD}"/>
                  </a:ext>
                </a:extLst>
              </p:cNvPr>
              <p:cNvSpPr/>
              <p:nvPr/>
            </p:nvSpPr>
            <p:spPr>
              <a:xfrm>
                <a:off x="505459" y="841079"/>
                <a:ext cx="10907287" cy="40984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>
                    <a:latin typeface="Times New Roman" panose="02020603050405020304" pitchFamily="18" charset="0"/>
                    <a:ea typeface="方正黑体_GBK" panose="03000509000000000000" pitchFamily="65" charset="-122"/>
                    <a:cs typeface="Times New Roman" panose="02020603050405020304" pitchFamily="18" charset="0"/>
                  </a:rPr>
                  <a:t>二、综合应用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>
                    <a:latin typeface="Times New Roman" panose="02020603050405020304" pitchFamily="18" charset="0"/>
                    <a:ea typeface="方正黑体_GBK" panose="03000509000000000000" pitchFamily="65" charset="-122"/>
                    <a:cs typeface="Times New Roman" panose="02020603050405020304" pitchFamily="18" charset="0"/>
                  </a:rPr>
                  <a:t>解决问题。</a:t>
                </a:r>
                <a:endParaRPr lang="zh-CN" altLang="zh-CN" sz="340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b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1.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公园里有柳树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棵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杨树的棵数是柳树的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 i="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 i="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槐树的棵数是杨树的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 i="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 i="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公园里有槐树多少棵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</a:t>
                </a:r>
                <a:endParaRPr lang="zh-CN" altLang="zh-CN" sz="340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>
                    <a:solidFill>
                      <a:srgbClr val="FF00FF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zh-CN" sz="340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A08B622E-524F-40B6-91D8-422D41D49FB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59" y="841079"/>
                <a:ext cx="10907287" cy="4098494"/>
              </a:xfrm>
              <a:prstGeom prst="rect">
                <a:avLst/>
              </a:prstGeom>
              <a:blipFill>
                <a:blip r:embed="rId4"/>
                <a:stretch>
                  <a:fillRect l="-1565" r="-15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893C3651-BAAA-40D0-9DFF-2B6FB0BFB2B7}"/>
                  </a:ext>
                </a:extLst>
              </p:cNvPr>
              <p:cNvSpPr/>
              <p:nvPr/>
            </p:nvSpPr>
            <p:spPr>
              <a:xfrm>
                <a:off x="1162404" y="4231267"/>
                <a:ext cx="6096001" cy="204940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 i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 i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 i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 i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=50×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 i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 i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=40(</a:t>
                </a: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棵</a:t>
                </a: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公园里有槐树</a:t>
                </a: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</a:t>
                </a: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棵。</a:t>
                </a:r>
                <a:endParaRPr lang="zh-CN" altLang="zh-CN" sz="3400" b="1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893C3651-BAAA-40D0-9DFF-2B6FB0BFB2B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62404" y="4231267"/>
                <a:ext cx="6096001" cy="2049407"/>
              </a:xfrm>
              <a:prstGeom prst="rect">
                <a:avLst/>
              </a:prstGeom>
              <a:blipFill>
                <a:blip r:embed="rId5"/>
                <a:stretch>
                  <a:fillRect l="-2800" b="-104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AFC12F9D-444E-45F5-818A-65855822AFA1}"/>
                  </a:ext>
                </a:extLst>
              </p:cNvPr>
              <p:cNvSpPr/>
              <p:nvPr/>
            </p:nvSpPr>
            <p:spPr>
              <a:xfrm>
                <a:off x="539963" y="849437"/>
                <a:ext cx="10846903" cy="36009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b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2.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我国一些地标性建筑的外形很有特色。例如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广州塔因其身姿婀娜被称为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“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小蛮腰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”;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北京的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“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中国尊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”,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其外形是仿照我国古代礼器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“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尊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”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进行设计的。中国尊的高度为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528 m,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比广州塔矮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 i="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 i="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广州塔的高度是多少米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</a:t>
                </a:r>
                <a:endParaRPr lang="zh-CN" altLang="zh-CN" sz="340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AFC12F9D-444E-45F5-818A-65855822AFA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963" y="849437"/>
                <a:ext cx="10846903" cy="3600922"/>
              </a:xfrm>
              <a:prstGeom prst="rect">
                <a:avLst/>
              </a:prstGeom>
              <a:blipFill>
                <a:blip r:embed="rId4"/>
                <a:stretch>
                  <a:fillRect l="-1574" r="-1405" b="-15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191.jpeg">
            <a:extLst>
              <a:ext uri="{FF2B5EF4-FFF2-40B4-BE49-F238E27FC236}">
                <a16:creationId xmlns:a16="http://schemas.microsoft.com/office/drawing/2014/main" xmlns="" id="{EC8CC5EE-6CC7-48E9-A6E6-31013DB81FD7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879913" y="3347596"/>
            <a:ext cx="3308548" cy="220596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3443F7D0-13E9-47D0-97FD-C8E3ABD05C91}"/>
                  </a:ext>
                </a:extLst>
              </p:cNvPr>
              <p:cNvSpPr/>
              <p:nvPr/>
            </p:nvSpPr>
            <p:spPr>
              <a:xfrm>
                <a:off x="780374" y="4347770"/>
                <a:ext cx="6096000" cy="206588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528÷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3400" i="1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400" i="0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400" i="0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25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=528÷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=600(</a:t>
                </a: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米</a:t>
                </a: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广州塔的高度是</a:t>
                </a: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600</a:t>
                </a: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米。</a:t>
                </a:r>
                <a:endParaRPr lang="zh-CN" altLang="zh-CN" sz="3400" b="1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3443F7D0-13E9-47D0-97FD-C8E3ABD05C9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0374" y="4347770"/>
                <a:ext cx="6096000" cy="2065887"/>
              </a:xfrm>
              <a:prstGeom prst="rect">
                <a:avLst/>
              </a:prstGeom>
              <a:blipFill>
                <a:blip r:embed="rId6"/>
                <a:stretch>
                  <a:fillRect l="-2800" r="-5100" b="-94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647595D1-6A3B-45A1-88DD-EEBFF93D0BF3}"/>
                  </a:ext>
                </a:extLst>
              </p:cNvPr>
              <p:cNvSpPr/>
              <p:nvPr/>
            </p:nvSpPr>
            <p:spPr>
              <a:xfrm>
                <a:off x="580845" y="841079"/>
                <a:ext cx="10702506" cy="14481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3400" b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3.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一套校服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140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其中裤子的价格是上衣的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 i="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 i="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上衣的价格是多少元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</a:t>
                </a:r>
              </a:p>
            </p:txBody>
          </p:sp>
        </mc:Choice>
        <mc:Fallback xmlns="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647595D1-6A3B-45A1-88DD-EEBFF93D0BF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845" y="841079"/>
                <a:ext cx="10702506" cy="1448153"/>
              </a:xfrm>
              <a:prstGeom prst="rect">
                <a:avLst/>
              </a:prstGeom>
              <a:blipFill>
                <a:blip r:embed="rId4"/>
                <a:stretch>
                  <a:fillRect l="-1595" r="-1481" b="-138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B8BECCCE-C67B-4CD0-885E-4C7B50555BC0}"/>
                  </a:ext>
                </a:extLst>
              </p:cNvPr>
              <p:cNvSpPr/>
              <p:nvPr/>
            </p:nvSpPr>
            <p:spPr>
              <a:xfrm>
                <a:off x="580845" y="2248724"/>
                <a:ext cx="10374702" cy="33091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方法一</a:t>
                </a:r>
                <a:r>
                  <a:rPr lang="en-US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140÷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1+</m:t>
                        </m:r>
                        <m:f>
                          <m:fPr>
                            <m:ctrlPr>
                              <a:rPr lang="zh-CN" altLang="zh-CN" sz="3400" i="1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400" i="0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400" i="0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=80(</a:t>
                </a: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元</a:t>
                </a: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</a:t>
                </a:r>
                <a:endParaRPr lang="en-US" altLang="zh-CN" sz="3400">
                  <a:solidFill>
                    <a:srgbClr val="E72582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方法二</a:t>
                </a:r>
                <a:r>
                  <a:rPr lang="en-US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解</a:t>
                </a:r>
                <a:r>
                  <a:rPr lang="en-US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设上衣</a:t>
                </a:r>
                <a:r>
                  <a:rPr lang="en-US" altLang="zh-CN" sz="3400" i="1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元。</a:t>
                </a:r>
                <a:r>
                  <a:rPr lang="en-US" altLang="zh-CN" sz="3400" i="1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 i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 i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i="1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=140</a:t>
                </a:r>
                <a:r>
                  <a:rPr lang="en-US" altLang="zh-CN" sz="3400" i="1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=80</a:t>
                </a:r>
                <a:endParaRPr lang="zh-CN" altLang="zh-CN" sz="340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上衣的价格是</a:t>
                </a: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80</a:t>
                </a: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元。</a:t>
                </a:r>
                <a:endParaRPr lang="zh-CN" altLang="zh-CN" sz="3400" b="1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B8BECCCE-C67B-4CD0-885E-4C7B50555BC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845" y="2248724"/>
                <a:ext cx="10374702" cy="3309111"/>
              </a:xfrm>
              <a:prstGeom prst="rect">
                <a:avLst/>
              </a:prstGeom>
              <a:blipFill>
                <a:blip r:embed="rId5"/>
                <a:stretch>
                  <a:fillRect l="-1645" b="-51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1A52CCD-E3A7-4816-A3E0-0186B769A06F}"/>
              </a:ext>
            </a:extLst>
          </p:cNvPr>
          <p:cNvSpPr/>
          <p:nvPr/>
        </p:nvSpPr>
        <p:spPr>
          <a:xfrm>
            <a:off x="505459" y="829955"/>
            <a:ext cx="1100645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两年前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笑笑爸爸在银行存了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元钱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年利率是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2.25%,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今年到期后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取出的钱够买一块智能手表吗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92.jpeg">
            <a:extLst>
              <a:ext uri="{FF2B5EF4-FFF2-40B4-BE49-F238E27FC236}">
                <a16:creationId xmlns:a16="http://schemas.microsoft.com/office/drawing/2014/main" xmlns="" id="{99311D67-7367-4D04-A1AD-215EDCB07A00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8895804" y="1682159"/>
            <a:ext cx="1792324" cy="2151263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BFA5B1A-C629-41B3-8BB8-30DD9AC1218E}"/>
              </a:ext>
            </a:extLst>
          </p:cNvPr>
          <p:cNvSpPr/>
          <p:nvPr/>
        </p:nvSpPr>
        <p:spPr>
          <a:xfrm>
            <a:off x="882770" y="2432789"/>
            <a:ext cx="7476226" cy="236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800×2.25%×2+800=36+800=836(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836&gt;820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取出的钱够买一块智能手表。</a:t>
            </a:r>
            <a:endParaRPr lang="zh-CN" altLang="zh-CN" sz="34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834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3961200-03D4-4B2C-9598-097072217351}"/>
              </a:ext>
            </a:extLst>
          </p:cNvPr>
          <p:cNvSpPr/>
          <p:nvPr/>
        </p:nvSpPr>
        <p:spPr>
          <a:xfrm>
            <a:off x="589471" y="849969"/>
            <a:ext cx="10529977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学校买回了一批图书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五年级同学分得这批图书的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20%,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六年级同学分得这批图书的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35%,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两个年级一共分得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110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本图书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学校买回图书多少本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6DF4A75-2F6E-46DF-9F45-0D95E4D05489}"/>
              </a:ext>
            </a:extLst>
          </p:cNvPr>
          <p:cNvSpPr/>
          <p:nvPr/>
        </p:nvSpPr>
        <p:spPr>
          <a:xfrm>
            <a:off x="804755" y="3302512"/>
            <a:ext cx="9434800" cy="1578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110÷(20%+35%)=110÷55%=200(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本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学校买回图书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本。</a:t>
            </a:r>
            <a:endParaRPr lang="zh-CN" altLang="zh-CN" sz="34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370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69343" y="841078"/>
            <a:ext cx="1086065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暑假期间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妙想和爸爸、妈妈一起去云南大理旅游。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妙想全家去大理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往返车费需要多少元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8355" y="4416724"/>
            <a:ext cx="10489720" cy="1578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(85×2+85÷2)×2=(170+42.5)×2=212.5×2=425(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往返车费需要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425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5072" y="2409676"/>
            <a:ext cx="3591560" cy="200704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45014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966</Words>
  <Application>Microsoft Office PowerPoint</Application>
  <PresentationFormat>宽屏</PresentationFormat>
  <Paragraphs>91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Calibri</vt:lpstr>
      <vt:lpstr>方正黑体_GBK</vt:lpstr>
      <vt:lpstr>方正楷体_GBK</vt:lpstr>
      <vt:lpstr>方正大标宋简体</vt:lpstr>
      <vt:lpstr>Arial</vt:lpstr>
      <vt:lpstr>Times New Roman</vt:lpstr>
      <vt:lpstr>方正仿宋_GBK</vt:lpstr>
      <vt:lpstr>汉仪雅酷黑 95W</vt:lpstr>
      <vt:lpstr>方正隶变_GBK</vt:lpstr>
      <vt:lpstr>微软雅黑</vt:lpstr>
      <vt:lpstr>方正大标宋_GBK</vt:lpstr>
      <vt:lpstr>Wingdings</vt:lpstr>
      <vt:lpstr>方正小标宋_GBK</vt:lpstr>
      <vt:lpstr>宋体</vt:lpstr>
      <vt:lpstr>Cambria Math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228</cp:revision>
  <dcterms:created xsi:type="dcterms:W3CDTF">2019-06-19T02:08:00Z</dcterms:created>
  <dcterms:modified xsi:type="dcterms:W3CDTF">2026-03-19T00:53:00Z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