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427" r:id="rId7"/>
  </p:sldIdLst>
  <p:sldSz cx="12192000" cy="6858000"/>
  <p:notesSz cx="6858000" cy="9144000"/>
  <p:embeddedFontLst>
    <p:embeddedFont>
      <p:font typeface="方正小标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隶变_GBK" pitchFamily="65" charset="-122"/>
      <p:regular r:id="rId11"/>
    </p:embeddedFont>
    <p:embeddedFont>
      <p:font typeface="方正魏碑_GBK" pitchFamily="65" charset="-122"/>
      <p:regular r:id="rId12"/>
    </p:embeddedFont>
    <p:embeddedFont>
      <p:font typeface="方正大标宋简体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大标宋_GBK" pitchFamily="65" charset="-122"/>
      <p:regular r:id="rId18"/>
    </p:embeddedFont>
    <p:embeddedFont>
      <p:font typeface="方正楷体_GBK" pitchFamily="65" charset="-122"/>
      <p:regular r:id="rId19"/>
    </p:embeddedFont>
    <p:embeddedFont>
      <p:font typeface="方正仿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统计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淘气调查了六年级部分同学最喜欢的球类运动项目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根据统计图完成统计表。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425439" y="1537335"/>
            <a:ext cx="3366135" cy="2109476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397369"/>
              </p:ext>
            </p:extLst>
          </p:nvPr>
        </p:nvGraphicFramePr>
        <p:xfrm>
          <a:off x="1038861" y="3856587"/>
          <a:ext cx="9600564" cy="2447864"/>
        </p:xfrm>
        <a:graphic>
          <a:graphicData uri="http://schemas.openxmlformats.org/drawingml/2006/table">
            <a:tbl>
              <a:tblPr firstRow="1" firstCol="1" bandRow="1"/>
              <a:tblGrid>
                <a:gridCol w="1539769"/>
                <a:gridCol w="1319801"/>
                <a:gridCol w="1539769"/>
                <a:gridCol w="1539769"/>
                <a:gridCol w="1099835"/>
                <a:gridCol w="1099835"/>
                <a:gridCol w="1461786"/>
              </a:tblGrid>
              <a:tr h="7944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项目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足球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乒乓球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羽毛球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篮球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 dirty="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其他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楷体_GBK"/>
                          <a:cs typeface="Times New Roman"/>
                        </a:rPr>
                        <a:t>合计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213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人数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61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百分比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18%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32%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2980013" y="4640555"/>
            <a:ext cx="402674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9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0708" y="4611979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16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99958" y="4611978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13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718016" y="5489141"/>
            <a:ext cx="98456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26%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42983" y="4611977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61041" y="5440362"/>
            <a:ext cx="984565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20%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284471" y="5439930"/>
            <a:ext cx="766557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4%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238037" y="5440362"/>
            <a:ext cx="1202572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100%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28983" y="4611979"/>
            <a:ext cx="620683" cy="7932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50</a:t>
            </a:r>
            <a:endParaRPr lang="zh-CN" altLang="en-US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73467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下面是六年级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班男、女生最喜欢吃的蔬菜情况调查统计表。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564982"/>
              </p:ext>
            </p:extLst>
          </p:nvPr>
        </p:nvGraphicFramePr>
        <p:xfrm>
          <a:off x="1008855" y="2694539"/>
          <a:ext cx="9720660" cy="2331720"/>
        </p:xfrm>
        <a:graphic>
          <a:graphicData uri="http://schemas.openxmlformats.org/drawingml/2006/table">
            <a:tbl>
              <a:tblPr firstRow="1" firstCol="1" bandRow="1"/>
              <a:tblGrid>
                <a:gridCol w="1944132"/>
                <a:gridCol w="1944132"/>
                <a:gridCol w="1944132"/>
                <a:gridCol w="1944132"/>
                <a:gridCol w="1944132"/>
              </a:tblGrid>
              <a:tr h="530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花菜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土豆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黄瓜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豆角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男生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5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女生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648164"/>
              </p:ext>
            </p:extLst>
          </p:nvPr>
        </p:nvGraphicFramePr>
        <p:xfrm>
          <a:off x="1134564" y="956344"/>
          <a:ext cx="9748245" cy="1554480"/>
        </p:xfrm>
        <a:graphic>
          <a:graphicData uri="http://schemas.openxmlformats.org/drawingml/2006/table">
            <a:tbl>
              <a:tblPr firstRow="1" firstCol="1" bandRow="1"/>
              <a:tblGrid>
                <a:gridCol w="1949649"/>
                <a:gridCol w="1949649"/>
                <a:gridCol w="1949649"/>
                <a:gridCol w="1949649"/>
                <a:gridCol w="1949649"/>
              </a:tblGrid>
              <a:tr h="420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 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花菜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土豆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黄瓜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豆角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男生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16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18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99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3400">
                          <a:effectLst/>
                          <a:latin typeface="Times New Roman"/>
                          <a:ea typeface="方正魏碑_GBK"/>
                          <a:cs typeface="Times New Roman"/>
                        </a:rPr>
                        <a:t>女生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13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14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9</a:t>
                      </a:r>
                      <a:endParaRPr lang="zh-CN" sz="34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3400" dirty="0">
                          <a:effectLst/>
                          <a:latin typeface="Times New Roman"/>
                          <a:ea typeface="宋体"/>
                          <a:cs typeface="Times New Roman"/>
                        </a:rPr>
                        <a:t>11</a:t>
                      </a:r>
                      <a:endParaRPr lang="zh-CN" sz="34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781050" y="2703197"/>
            <a:ext cx="35242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根据上表中的数据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完成统计图。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4423011" y="2579371"/>
            <a:ext cx="5435364" cy="4066047"/>
          </a:xfrm>
          <a:prstGeom prst="rect">
            <a:avLst/>
          </a:prstGeom>
        </p:spPr>
      </p:pic>
      <p:pic>
        <p:nvPicPr>
          <p:cNvPr id="9" name="image18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4423011" y="2579370"/>
            <a:ext cx="5435364" cy="40660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998220"/>
            <a:ext cx="5435364" cy="40660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0" y="998220"/>
            <a:ext cx="538162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从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统计图可以看出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男生最喜欢吃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的人数最多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最喜欢吃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的人数最少。女生最喜欢吃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的人数最多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最喜欢吃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的人数最少。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25175" y="197981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黄瓜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339550" y="2783324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豆角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77300" y="4342551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土豆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2650" y="508331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黄瓜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174</Words>
  <Application>Microsoft Office PowerPoint</Application>
  <PresentationFormat>自定义</PresentationFormat>
  <Paragraphs>76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方正小标宋_GBK</vt:lpstr>
      <vt:lpstr>微软雅黑</vt:lpstr>
      <vt:lpstr>方正隶变_GBK</vt:lpstr>
      <vt:lpstr>方正魏碑_GBK</vt:lpstr>
      <vt:lpstr>方正大标宋简体</vt:lpstr>
      <vt:lpstr>汉仪雅酷黑 95W</vt:lpstr>
      <vt:lpstr>Calibri</vt:lpstr>
      <vt:lpstr>方正大标宋_GBK</vt:lpstr>
      <vt:lpstr>方正楷体_GBK</vt:lpstr>
      <vt:lpstr>Wingdings</vt:lpstr>
      <vt:lpstr>方正仿宋_GBK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2026-03-16T23:54:08Z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