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5" r:id="rId5"/>
    <p:sldId id="536" r:id="rId6"/>
    <p:sldId id="521" r:id="rId7"/>
    <p:sldId id="539" r:id="rId8"/>
    <p:sldId id="522" r:id="rId9"/>
    <p:sldId id="537" r:id="rId10"/>
    <p:sldId id="538" r:id="rId11"/>
    <p:sldId id="540" r:id="rId12"/>
    <p:sldId id="542" r:id="rId13"/>
    <p:sldId id="541" r:id="rId14"/>
    <p:sldId id="543" r:id="rId15"/>
    <p:sldId id="544" r:id="rId16"/>
    <p:sldId id="549" r:id="rId17"/>
    <p:sldId id="511" r:id="rId18"/>
    <p:sldId id="545" r:id="rId19"/>
    <p:sldId id="427" r:id="rId20"/>
  </p:sldIdLst>
  <p:sldSz cx="12192000" cy="6858000"/>
  <p:notesSz cx="6858000" cy="9144000"/>
  <p:embeddedFontLst>
    <p:embeddedFont>
      <p:font typeface="方正仿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隶变_GBK" panose="03000509000000000000" pitchFamily="65" charset="-122"/>
      <p:regular r:id="rId24"/>
    </p:embeddedFont>
    <p:embeddedFont>
      <p:font typeface="方正魏碑_GBK" panose="03000509000000000000" pitchFamily="65" charset="-122"/>
      <p:regular r:id="rId25"/>
    </p:embeddedFont>
    <p:embeddedFont>
      <p:font typeface="方正黑体_GBK" panose="03000509000000000000" pitchFamily="65" charset="-122"/>
      <p:regular r:id="rId26"/>
    </p:embeddedFont>
    <p:embeddedFont>
      <p:font typeface="方正小标宋_GBK" panose="03000509000000000000" pitchFamily="65" charset="-122"/>
      <p:regular r:id="rId27"/>
    </p:embeddedFont>
    <p:embeddedFont>
      <p:font typeface="方正大标宋简体" panose="02010600030101010101" charset="-122"/>
      <p:regular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方正楷体_GBK" panose="03000509000000000000" pitchFamily="65" charset="-122"/>
      <p:regular r:id="rId33"/>
    </p:embeddedFont>
    <p:embeddedFont>
      <p:font typeface="方正大标宋_GBK" panose="03000509000000000000" pitchFamily="65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0.png"/><Relationship Id="rId4" Type="http://schemas.openxmlformats.org/officeDocument/2006/relationships/image" Target="../media/image9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5" Type="http://schemas.openxmlformats.org/officeDocument/2006/relationships/image" Target="../media/image11.png"/><Relationship Id="rId4" Type="http://schemas.openxmlformats.org/officeDocument/2006/relationships/image" Target="../media/image9.T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5.TIF"/><Relationship Id="rId4" Type="http://schemas.openxmlformats.org/officeDocument/2006/relationships/image" Target="../media/image1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D9E75C02-06BD-4FF8-9CF0-70648BA472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233694"/>
              </p:ext>
            </p:extLst>
          </p:nvPr>
        </p:nvGraphicFramePr>
        <p:xfrm>
          <a:off x="826382" y="866300"/>
          <a:ext cx="9998017" cy="975360"/>
        </p:xfrm>
        <a:graphic>
          <a:graphicData uri="http://schemas.openxmlformats.org/drawingml/2006/table">
            <a:tbl>
              <a:tblPr firstRow="1" firstCol="1" bandRow="1"/>
              <a:tblGrid>
                <a:gridCol w="2499505">
                  <a:extLst>
                    <a:ext uri="{9D8B030D-6E8A-4147-A177-3AD203B41FA5}">
                      <a16:colId xmlns:a16="http://schemas.microsoft.com/office/drawing/2014/main" xmlns="" val="1359437446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815944817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754104834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842320243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1938939022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560494967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332839851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全国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北京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天津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上海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山西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山东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9753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现金收入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7200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3900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4397613"/>
                  </a:ext>
                </a:extLst>
              </a:tr>
            </a:tbl>
          </a:graphicData>
        </a:graphic>
      </p:graphicFrame>
      <p:pic>
        <p:nvPicPr>
          <p:cNvPr id="10" name="image30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63329" y="2004054"/>
            <a:ext cx="7118361" cy="44382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3296" y="2655481"/>
            <a:ext cx="6683285" cy="40856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908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42C144-28AA-449A-BBAC-1249317658AD}"/>
              </a:ext>
            </a:extLst>
          </p:cNvPr>
          <p:cNvSpPr/>
          <p:nvPr/>
        </p:nvSpPr>
        <p:spPr>
          <a:xfrm>
            <a:off x="598098" y="946407"/>
            <a:ext cx="10409207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从统计图中可以看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农村居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民每人的现金收入最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农村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居民每人的现金收入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低于全国农村居民平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均每人的现金收入。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8.jpeg">
            <a:extLst>
              <a:ext uri="{FF2B5EF4-FFF2-40B4-BE49-F238E27FC236}">
                <a16:creationId xmlns:a16="http://schemas.microsoft.com/office/drawing/2014/main" xmlns="" id="{B89939E8-0D8A-4220-868B-FCD6DF963BDB}"/>
              </a:ext>
            </a:extLst>
          </p:cNvPr>
          <p:cNvPicPr/>
          <p:nvPr/>
        </p:nvPicPr>
        <p:blipFill rotWithShape="1">
          <a:blip r:embed="rId4"/>
          <a:srcRect l="6464" t="12954"/>
          <a:stretch/>
        </p:blipFill>
        <p:spPr>
          <a:xfrm>
            <a:off x="4671204" y="1561381"/>
            <a:ext cx="6719977" cy="413261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40EAF50-0E05-4DBC-B567-7A4B02F94022}"/>
              </a:ext>
            </a:extLst>
          </p:cNvPr>
          <p:cNvSpPr/>
          <p:nvPr/>
        </p:nvSpPr>
        <p:spPr>
          <a:xfrm>
            <a:off x="1544385" y="190187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上海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1F7969-54B7-409C-94E5-94B6B9EAAB2C}"/>
              </a:ext>
            </a:extLst>
          </p:cNvPr>
          <p:cNvSpPr/>
          <p:nvPr/>
        </p:nvSpPr>
        <p:spPr>
          <a:xfrm>
            <a:off x="2040562" y="352588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山西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10223" y="971708"/>
            <a:ext cx="5974421" cy="60692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09959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942C144-28AA-449A-BBAC-1249317658AD}"/>
              </a:ext>
            </a:extLst>
          </p:cNvPr>
          <p:cNvSpPr/>
          <p:nvPr/>
        </p:nvSpPr>
        <p:spPr>
          <a:xfrm>
            <a:off x="598098" y="828698"/>
            <a:ext cx="10409207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上海地区农村居民平均每人现金收入比北京地区高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)%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8.jpeg">
            <a:extLst>
              <a:ext uri="{FF2B5EF4-FFF2-40B4-BE49-F238E27FC236}">
                <a16:creationId xmlns:a16="http://schemas.microsoft.com/office/drawing/2014/main" xmlns="" id="{B89939E8-0D8A-4220-868B-FCD6DF963BDB}"/>
              </a:ext>
            </a:extLst>
          </p:cNvPr>
          <p:cNvPicPr/>
          <p:nvPr/>
        </p:nvPicPr>
        <p:blipFill rotWithShape="1">
          <a:blip r:embed="rId4"/>
          <a:srcRect l="6464" t="13500"/>
          <a:stretch/>
        </p:blipFill>
        <p:spPr>
          <a:xfrm>
            <a:off x="4225184" y="2406770"/>
            <a:ext cx="6719977" cy="410664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FE40A35-0144-4DE4-822C-714BBC989F6A}"/>
              </a:ext>
            </a:extLst>
          </p:cNvPr>
          <p:cNvSpPr/>
          <p:nvPr/>
        </p:nvSpPr>
        <p:spPr>
          <a:xfrm>
            <a:off x="934423" y="178556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1675" y="1682159"/>
            <a:ext cx="5974598" cy="6096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655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5"/>
            <a:ext cx="10757140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三、某家电超市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两种品牌洗衣机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年销售统计如下。请你根据表中的数据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画出折线统计图。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245034"/>
              </p:ext>
            </p:extLst>
          </p:nvPr>
        </p:nvGraphicFramePr>
        <p:xfrm>
          <a:off x="862636" y="2467156"/>
          <a:ext cx="10213684" cy="2208360"/>
        </p:xfrm>
        <a:graphic>
          <a:graphicData uri="http://schemas.openxmlformats.org/drawingml/2006/table">
            <a:tbl>
              <a:tblPr firstRow="1" firstCol="1" bandRow="1"/>
              <a:tblGrid>
                <a:gridCol w="1459096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  <a:gridCol w="729549"/>
              </a:tblGrid>
              <a:tr h="736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品牌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1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品牌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38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46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43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52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23764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9" name="image30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99403" y="946407"/>
            <a:ext cx="7556740" cy="4406557"/>
          </a:xfrm>
          <a:prstGeom prst="rect">
            <a:avLst/>
          </a:prstGeom>
        </p:spPr>
      </p:pic>
      <p:pic>
        <p:nvPicPr>
          <p:cNvPr id="10" name="image31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50340" y="938824"/>
            <a:ext cx="7921464" cy="45916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15265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86595" y="841079"/>
            <a:ext cx="108175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哪种品牌的洗衣机全年总销量最高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为了清楚地反映两种品牌洗衣机全年的变化趋势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折线统计图和统计表用哪一个更合适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38045" y="1576831"/>
            <a:ext cx="8580408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品牌的洗衣机全年总销量最高。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7879" y="4129551"/>
            <a:ext cx="10297064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用折线统计图更合适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因为折线统计图不仅能反映各种数量的多少</a:t>
            </a:r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还能反映数量增减变化的情况。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492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86595" y="841079"/>
            <a:ext cx="1081752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如果你是超市经理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从统计图中能得到哪些信息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它对你有什么帮助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1871" y="2648309"/>
            <a:ext cx="10770043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品牌洗衣机的销量整体上在降低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品牌洗衣机的销量整体上在提高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最后几个月超过了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品牌洗衣机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所以进洗衣机时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要多进些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品牌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答案不唯一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合理即可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876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F96272C-5571-4AF7-9D35-CCB2928D3263}"/>
              </a:ext>
            </a:extLst>
          </p:cNvPr>
          <p:cNvSpPr/>
          <p:nvPr/>
        </p:nvSpPr>
        <p:spPr>
          <a:xfrm>
            <a:off x="597049" y="1756410"/>
            <a:ext cx="10720808" cy="2737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李老师从家出发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骑共享单车前往学校。他在路上遇到朋友耽搁一段时间后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估计自己不能准时到达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于是改乘出租车到达学校。下面图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记录了他的行程和时间分配情况。</a:t>
            </a:r>
            <a:endParaRPr lang="zh-CN" altLang="en-US" sz="3400"/>
          </a:p>
        </p:txBody>
      </p:sp>
      <p:pic>
        <p:nvPicPr>
          <p:cNvPr id="8" name="image301.jpeg">
            <a:extLst>
              <a:ext uri="{FF2B5EF4-FFF2-40B4-BE49-F238E27FC236}">
                <a16:creationId xmlns:a16="http://schemas.microsoft.com/office/drawing/2014/main" xmlns="" id="{1120A40E-CCBD-4838-A280-6B9B2958FBA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3141794" y="3994810"/>
            <a:ext cx="8038040" cy="278534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57CB857-4D7B-44AA-83C0-86B25288E126}"/>
              </a:ext>
            </a:extLst>
          </p:cNvPr>
          <p:cNvSpPr/>
          <p:nvPr/>
        </p:nvSpPr>
        <p:spPr>
          <a:xfrm>
            <a:off x="615350" y="902634"/>
            <a:ext cx="1076289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李老师骑行了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公里遇到朋友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从家到学校李老师一共用了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出租车行驶的平均速度是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864F664-184E-49AB-B6D9-C8D8A2906A65}"/>
              </a:ext>
            </a:extLst>
          </p:cNvPr>
          <p:cNvSpPr/>
          <p:nvPr/>
        </p:nvSpPr>
        <p:spPr>
          <a:xfrm>
            <a:off x="3990489" y="1066606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8A10CA9-69F2-4A5B-891C-693FFD798883}"/>
              </a:ext>
            </a:extLst>
          </p:cNvPr>
          <p:cNvSpPr/>
          <p:nvPr/>
        </p:nvSpPr>
        <p:spPr>
          <a:xfrm>
            <a:off x="3226763" y="184979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2DF9390-A382-4F00-9E62-AEB6296984C8}"/>
              </a:ext>
            </a:extLst>
          </p:cNvPr>
          <p:cNvSpPr/>
          <p:nvPr/>
        </p:nvSpPr>
        <p:spPr>
          <a:xfrm>
            <a:off x="6167381" y="264432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54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32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1FD92A8-A8D3-4E58-9FC9-80D1A9C4C77A}"/>
              </a:ext>
            </a:extLst>
          </p:cNvPr>
          <p:cNvSpPr/>
          <p:nvPr/>
        </p:nvSpPr>
        <p:spPr>
          <a:xfrm>
            <a:off x="641229" y="1712886"/>
            <a:ext cx="10870686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为了表示出各年级人数的多少</a:t>
            </a:r>
            <a:r>
              <a:rPr lang="en-US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应选用</a:t>
            </a:r>
            <a:r>
              <a:rPr lang="en-US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</a:t>
            </a:r>
            <a:r>
              <a:rPr lang="zh-CN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en-US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这种统计图的特点是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)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spc="-11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C42A37E-85BD-4819-9DAA-DC502C6F34A6}"/>
              </a:ext>
            </a:extLst>
          </p:cNvPr>
          <p:cNvSpPr/>
          <p:nvPr/>
        </p:nvSpPr>
        <p:spPr>
          <a:xfrm>
            <a:off x="8028314" y="266837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条形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32D55BC-CCF8-47DF-A120-5AFFD88FA103}"/>
              </a:ext>
            </a:extLst>
          </p:cNvPr>
          <p:cNvSpPr/>
          <p:nvPr/>
        </p:nvSpPr>
        <p:spPr>
          <a:xfrm>
            <a:off x="4056721" y="3277048"/>
            <a:ext cx="7154741" cy="790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能清楚地表示出每个项目的具体数目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C1AA6C0-4895-4282-96D5-CCDA4E64309B}"/>
              </a:ext>
            </a:extLst>
          </p:cNvPr>
          <p:cNvSpPr/>
          <p:nvPr/>
        </p:nvSpPr>
        <p:spPr>
          <a:xfrm>
            <a:off x="580844" y="848100"/>
            <a:ext cx="10693881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要反映一周内流感病例数量的增长变化情况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最好选用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要统计笑笑家食品支出占全部支出的百分比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统计图。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DD2A24E-ED10-4D37-941B-3A6E3CA19A73}"/>
              </a:ext>
            </a:extLst>
          </p:cNvPr>
          <p:cNvSpPr/>
          <p:nvPr/>
        </p:nvSpPr>
        <p:spPr>
          <a:xfrm>
            <a:off x="1018264" y="183132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折线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D300E90-C9A3-4AFF-9D36-AA3972418E4B}"/>
              </a:ext>
            </a:extLst>
          </p:cNvPr>
          <p:cNvSpPr/>
          <p:nvPr/>
        </p:nvSpPr>
        <p:spPr>
          <a:xfrm>
            <a:off x="3689374" y="26067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扇形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86191C1-C663-4693-8233-717477D15098}"/>
              </a:ext>
            </a:extLst>
          </p:cNvPr>
          <p:cNvSpPr/>
          <p:nvPr/>
        </p:nvSpPr>
        <p:spPr>
          <a:xfrm>
            <a:off x="573376" y="966421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根据右图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回答问题。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882FD5-731E-422D-8A3E-6EF4985EF17B}"/>
              </a:ext>
            </a:extLst>
          </p:cNvPr>
          <p:cNvSpPr/>
          <p:nvPr/>
        </p:nvSpPr>
        <p:spPr>
          <a:xfrm>
            <a:off x="573376" y="1519984"/>
            <a:ext cx="10822118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男生合格人数最多的项目是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);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女生合格人数最多的项目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6.jpeg">
            <a:extLst>
              <a:ext uri="{FF2B5EF4-FFF2-40B4-BE49-F238E27FC236}">
                <a16:creationId xmlns:a16="http://schemas.microsoft.com/office/drawing/2014/main" xmlns="" id="{BF80DF23-3794-451E-8E06-8ABCA819CC8F}"/>
              </a:ext>
            </a:extLst>
          </p:cNvPr>
          <p:cNvPicPr/>
          <p:nvPr/>
        </p:nvPicPr>
        <p:blipFill rotWithShape="1">
          <a:blip r:embed="rId4"/>
          <a:srcRect l="5566"/>
          <a:stretch/>
        </p:blipFill>
        <p:spPr>
          <a:xfrm>
            <a:off x="4425351" y="2377245"/>
            <a:ext cx="6650966" cy="435778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011A4C-8818-49F7-A03B-4DF07B97DA28}"/>
              </a:ext>
            </a:extLst>
          </p:cNvPr>
          <p:cNvSpPr/>
          <p:nvPr/>
        </p:nvSpPr>
        <p:spPr>
          <a:xfrm>
            <a:off x="6848507" y="173992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打乒乓球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5897CD5-4EAE-4764-A0BF-CABB7F853377}"/>
              </a:ext>
            </a:extLst>
          </p:cNvPr>
          <p:cNvSpPr/>
          <p:nvPr/>
        </p:nvSpPr>
        <p:spPr>
          <a:xfrm>
            <a:off x="1504884" y="3261679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踢足球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438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882FD5-731E-422D-8A3E-6EF4985EF17B}"/>
              </a:ext>
            </a:extLst>
          </p:cNvPr>
          <p:cNvSpPr/>
          <p:nvPr/>
        </p:nvSpPr>
        <p:spPr>
          <a:xfrm>
            <a:off x="597628" y="841079"/>
            <a:ext cx="1082211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从图中可以明显看出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这个班最需要加强的是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训练。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6.jpeg">
            <a:extLst>
              <a:ext uri="{FF2B5EF4-FFF2-40B4-BE49-F238E27FC236}">
                <a16:creationId xmlns:a16="http://schemas.microsoft.com/office/drawing/2014/main" xmlns="" id="{BF80DF23-3794-451E-8E06-8ABCA819CC8F}"/>
              </a:ext>
            </a:extLst>
          </p:cNvPr>
          <p:cNvPicPr/>
          <p:nvPr/>
        </p:nvPicPr>
        <p:blipFill rotWithShape="1">
          <a:blip r:embed="rId4"/>
          <a:srcRect l="5566"/>
          <a:stretch/>
        </p:blipFill>
        <p:spPr>
          <a:xfrm>
            <a:off x="3398807" y="2373537"/>
            <a:ext cx="6321534" cy="4141934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980DF1E-4CD7-41BE-84DE-15DE7BEE312B}"/>
              </a:ext>
            </a:extLst>
          </p:cNvPr>
          <p:cNvSpPr/>
          <p:nvPr/>
        </p:nvSpPr>
        <p:spPr>
          <a:xfrm>
            <a:off x="9754845" y="106660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7827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3882FD5-731E-422D-8A3E-6EF4985EF17B}"/>
              </a:ext>
            </a:extLst>
          </p:cNvPr>
          <p:cNvSpPr/>
          <p:nvPr/>
        </p:nvSpPr>
        <p:spPr>
          <a:xfrm>
            <a:off x="614882" y="895950"/>
            <a:ext cx="10288908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项目上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女生表现出明显的优势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项目上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男女生的表现一致。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96.jpeg">
            <a:extLst>
              <a:ext uri="{FF2B5EF4-FFF2-40B4-BE49-F238E27FC236}">
                <a16:creationId xmlns:a16="http://schemas.microsoft.com/office/drawing/2014/main" xmlns="" id="{BF80DF23-3794-451E-8E06-8ABCA819CC8F}"/>
              </a:ext>
            </a:extLst>
          </p:cNvPr>
          <p:cNvPicPr/>
          <p:nvPr/>
        </p:nvPicPr>
        <p:blipFill rotWithShape="1">
          <a:blip r:embed="rId4"/>
          <a:srcRect l="5566"/>
          <a:stretch/>
        </p:blipFill>
        <p:spPr>
          <a:xfrm>
            <a:off x="2682815" y="2564781"/>
            <a:ext cx="6321534" cy="414193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9278A6D-5844-4E16-BA66-5C2BC0221F8D}"/>
              </a:ext>
            </a:extLst>
          </p:cNvPr>
          <p:cNvSpPr/>
          <p:nvPr/>
        </p:nvSpPr>
        <p:spPr>
          <a:xfrm>
            <a:off x="2015641" y="112469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跳绳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16A3A00-5056-440D-B195-1FE20400EF5C}"/>
              </a:ext>
            </a:extLst>
          </p:cNvPr>
          <p:cNvSpPr/>
          <p:nvPr/>
        </p:nvSpPr>
        <p:spPr>
          <a:xfrm>
            <a:off x="1028709" y="1852815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踢足球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59" y="852468"/>
            <a:ext cx="110064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下面是一位病人一段时间内的体温记录折线统计图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3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96354" y="1460001"/>
            <a:ext cx="7957866" cy="36712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6174" y="5077340"/>
            <a:ext cx="11077718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病人每隔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时量一次体温。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病人的最高体温和最低体温相差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)℃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96520" y="529278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15231" y="601546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79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600349" y="3879880"/>
            <a:ext cx="88973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时病人体温升高了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)℃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时病人体温降低了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)℃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哪一段时间病人体温一直呈下降趋势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5118" y="399250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58561" y="4740450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7415" y="6005065"/>
            <a:ext cx="44486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时到次日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16" name="image31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837183"/>
            <a:ext cx="6397572" cy="29513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CC67A06-4FCA-421E-A059-3498B61897BA}"/>
              </a:ext>
            </a:extLst>
          </p:cNvPr>
          <p:cNvSpPr/>
          <p:nvPr/>
        </p:nvSpPr>
        <p:spPr>
          <a:xfrm>
            <a:off x="505459" y="861094"/>
            <a:ext cx="10864155" cy="2362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二、根据下面的统计表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完成下面的条形统计图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并填空。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我国各地区农村居民平均每人现金收入统计表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zh-CN" sz="3400" dirty="0" smtClean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1~3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季度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xmlns="" id="{E38CFD1F-57FA-4DF6-9398-D7D380C96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39287"/>
              </p:ext>
            </p:extLst>
          </p:nvPr>
        </p:nvGraphicFramePr>
        <p:xfrm>
          <a:off x="938527" y="3331380"/>
          <a:ext cx="9998017" cy="1036320"/>
        </p:xfrm>
        <a:graphic>
          <a:graphicData uri="http://schemas.openxmlformats.org/drawingml/2006/table">
            <a:tbl>
              <a:tblPr firstRow="1" firstCol="1" bandRow="1"/>
              <a:tblGrid>
                <a:gridCol w="2499505">
                  <a:extLst>
                    <a:ext uri="{9D8B030D-6E8A-4147-A177-3AD203B41FA5}">
                      <a16:colId xmlns:a16="http://schemas.microsoft.com/office/drawing/2014/main" xmlns="" val="1359437446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815944817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754104834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842320243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1938939022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2560494967"/>
                    </a:ext>
                  </a:extLst>
                </a:gridCol>
                <a:gridCol w="1249752">
                  <a:extLst>
                    <a:ext uri="{9D8B030D-6E8A-4147-A177-3AD203B41FA5}">
                      <a16:colId xmlns:a16="http://schemas.microsoft.com/office/drawing/2014/main" xmlns="" val="332839851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地区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全国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北京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天津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上海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山西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山东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69753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现金收入</a:t>
                      </a: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sz="34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元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7200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5300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8100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3900</a:t>
                      </a:r>
                      <a:endParaRPr lang="zh-CN" sz="3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234397613"/>
                  </a:ext>
                </a:extLst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389122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949</Words>
  <Application>Microsoft Office PowerPoint</Application>
  <PresentationFormat>宽屏</PresentationFormat>
  <Paragraphs>167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方正仿宋_GBK</vt:lpstr>
      <vt:lpstr>Times New Roman</vt:lpstr>
      <vt:lpstr>微软雅黑</vt:lpstr>
      <vt:lpstr>方正隶变_GBK</vt:lpstr>
      <vt:lpstr>方正魏碑_GBK</vt:lpstr>
      <vt:lpstr>Wingdings</vt:lpstr>
      <vt:lpstr>方正黑体_GBK</vt:lpstr>
      <vt:lpstr>宋体</vt:lpstr>
      <vt:lpstr>方正小标宋_GBK</vt:lpstr>
      <vt:lpstr>方正大标宋简体</vt:lpstr>
      <vt:lpstr>Calibri</vt:lpstr>
      <vt:lpstr>方正楷体_GBK</vt:lpstr>
      <vt:lpstr>汉仪雅酷黑 95W</vt:lpstr>
      <vt:lpstr>方正大标宋_GBK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2026-03-19T06:39:11Z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