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1" r:id="rId4"/>
    <p:sldId id="522" r:id="rId5"/>
    <p:sldId id="523" r:id="rId6"/>
    <p:sldId id="535" r:id="rId7"/>
    <p:sldId id="511" r:id="rId8"/>
    <p:sldId id="533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隶变_GBK" panose="03000509000000000000" pitchFamily="65" charset="-122"/>
      <p:regular r:id="rId15"/>
    </p:embeddedFont>
    <p:embeddedFont>
      <p:font typeface="方正仿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小标宋_GBK" panose="03000509000000000000" pitchFamily="65" charset="-122"/>
      <p:regular r:id="rId20"/>
    </p:embeddedFont>
    <p:embeddedFont>
      <p:font typeface="方正大标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TIF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图形的运动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3842"/>
            <a:ext cx="4550410" cy="733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74141" y="1576831"/>
            <a:ext cx="1124371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观察右图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自行车向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先绕点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再向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平移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格得到图形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B;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2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方向旋转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得到图形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image29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480908" y="3979337"/>
            <a:ext cx="6416748" cy="26603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823697" y="219330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07513" y="219330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1985" y="2808155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29992" y="284422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899845" y="280815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66041" y="283219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43619" y="3394562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逆时针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31677" y="34033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B410CD2-219D-43EA-B09B-B478F94A20A7}"/>
              </a:ext>
            </a:extLst>
          </p:cNvPr>
          <p:cNvSpPr/>
          <p:nvPr/>
        </p:nvSpPr>
        <p:spPr>
          <a:xfrm>
            <a:off x="505459" y="861094"/>
            <a:ext cx="10769265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钟面上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分针绕中心点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时针旋转了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6:00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9:00,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时针绕中心点顺时针旋转了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长方形有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等边三角形有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条对称轴。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正方形的面积是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 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放大后的图形面积是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5126F6-59B6-4B69-AF82-7E61A4563400}"/>
              </a:ext>
            </a:extLst>
          </p:cNvPr>
          <p:cNvSpPr/>
          <p:nvPr/>
        </p:nvSpPr>
        <p:spPr>
          <a:xfrm>
            <a:off x="9325757" y="10487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顺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B378B8C-D0CF-4488-BDC0-D91F1E2442B1}"/>
              </a:ext>
            </a:extLst>
          </p:cNvPr>
          <p:cNvSpPr/>
          <p:nvPr/>
        </p:nvSpPr>
        <p:spPr>
          <a:xfrm>
            <a:off x="2634032" y="184405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2617AF7-B5B0-4F0E-AA2A-391C4D5C8B33}"/>
              </a:ext>
            </a:extLst>
          </p:cNvPr>
          <p:cNvSpPr/>
          <p:nvPr/>
        </p:nvSpPr>
        <p:spPr>
          <a:xfrm>
            <a:off x="2323690" y="258621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EF53BFD-9418-4A72-A0EF-B2A2C7D31DF2}"/>
              </a:ext>
            </a:extLst>
          </p:cNvPr>
          <p:cNvSpPr/>
          <p:nvPr/>
        </p:nvSpPr>
        <p:spPr>
          <a:xfrm>
            <a:off x="3149441" y="33806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E8EF708-84D0-483C-99AC-FD8142239CD9}"/>
              </a:ext>
            </a:extLst>
          </p:cNvPr>
          <p:cNvSpPr/>
          <p:nvPr/>
        </p:nvSpPr>
        <p:spPr>
          <a:xfrm>
            <a:off x="8943398" y="33806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C2E561A-7416-4ED5-B83E-D36C707F1613}"/>
              </a:ext>
            </a:extLst>
          </p:cNvPr>
          <p:cNvSpPr/>
          <p:nvPr/>
        </p:nvSpPr>
        <p:spPr>
          <a:xfrm>
            <a:off x="2728923" y="416416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无数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F7D6554-C795-4A12-B1AB-B93C86AEE987}"/>
              </a:ext>
            </a:extLst>
          </p:cNvPr>
          <p:cNvSpPr/>
          <p:nvPr/>
        </p:nvSpPr>
        <p:spPr>
          <a:xfrm>
            <a:off x="1097929" y="56845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4"/>
            <a:ext cx="1026030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二、下面图形各有几条对称轴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画一画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填一填。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1" y="1903183"/>
            <a:ext cx="11004234" cy="173751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125776" y="30391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69284" y="30391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30243" y="30391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78583" y="305915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220149" y="30251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DAFBF2-797C-469F-844A-19544E9C59C5}"/>
              </a:ext>
            </a:extLst>
          </p:cNvPr>
          <p:cNvSpPr/>
          <p:nvPr/>
        </p:nvSpPr>
        <p:spPr>
          <a:xfrm>
            <a:off x="572218" y="841079"/>
            <a:ext cx="1081465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三、按要求画一画。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绕点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逆时针旋转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得到的图形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关于对称轴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MN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的轴对称图形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9B88D69-EB73-42BF-A5E0-0F5F12A64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3722" y="3079162"/>
            <a:ext cx="9289929" cy="3701200"/>
          </a:xfrm>
          <a:prstGeom prst="rect">
            <a:avLst/>
          </a:prstGeom>
        </p:spPr>
      </p:pic>
      <p:pic>
        <p:nvPicPr>
          <p:cNvPr id="8" name="image282.jpeg">
            <a:extLst>
              <a:ext uri="{FF2B5EF4-FFF2-40B4-BE49-F238E27FC236}">
                <a16:creationId xmlns:a16="http://schemas.microsoft.com/office/drawing/2014/main" xmlns="" id="{38E58232-FF89-45D1-8B06-91964D63C4D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363722" y="3099176"/>
            <a:ext cx="9581782" cy="36953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DDAFBF2-797C-469F-844A-19544E9C59C5}"/>
              </a:ext>
            </a:extLst>
          </p:cNvPr>
          <p:cNvSpPr/>
          <p:nvPr/>
        </p:nvSpPr>
        <p:spPr>
          <a:xfrm>
            <a:off x="572218" y="841079"/>
            <a:ext cx="1081465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向右平移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格得到的图形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画出将图形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的比放大后得到的图形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9B88D69-EB73-42BF-A5E0-0F5F12A643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556" y="2518445"/>
            <a:ext cx="9289929" cy="3701200"/>
          </a:xfrm>
          <a:prstGeom prst="rect">
            <a:avLst/>
          </a:prstGeom>
        </p:spPr>
      </p:pic>
      <p:pic>
        <p:nvPicPr>
          <p:cNvPr id="8" name="image282.jpeg">
            <a:extLst>
              <a:ext uri="{FF2B5EF4-FFF2-40B4-BE49-F238E27FC236}">
                <a16:creationId xmlns:a16="http://schemas.microsoft.com/office/drawing/2014/main" xmlns="" id="{A3D0BBB5-0678-475B-8FB9-A3587F02F9E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035919" y="2518445"/>
            <a:ext cx="9581782" cy="369533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8835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3346C0-43FB-41FE-B699-BA1E1D7EFAFE}"/>
              </a:ext>
            </a:extLst>
          </p:cNvPr>
          <p:cNvSpPr/>
          <p:nvPr/>
        </p:nvSpPr>
        <p:spPr>
          <a:xfrm>
            <a:off x="684362" y="1865925"/>
            <a:ext cx="1041783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一个圆柱和圆锥的底面积的比是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体积比是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那么圆柱和圆锥的高的比是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7B9055-413E-4EE2-A396-653BFE54B68E}"/>
              </a:ext>
            </a:extLst>
          </p:cNvPr>
          <p:cNvSpPr/>
          <p:nvPr/>
        </p:nvSpPr>
        <p:spPr>
          <a:xfrm>
            <a:off x="6413561" y="2813447"/>
            <a:ext cx="99738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DC3AAC-7E04-4398-A194-F8496A95FA40}"/>
              </a:ext>
            </a:extLst>
          </p:cNvPr>
          <p:cNvSpPr/>
          <p:nvPr/>
        </p:nvSpPr>
        <p:spPr>
          <a:xfrm>
            <a:off x="505460" y="934964"/>
            <a:ext cx="955902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右图正方形的边长是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求阴影部分的面积。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84.jpeg">
            <a:extLst>
              <a:ext uri="{FF2B5EF4-FFF2-40B4-BE49-F238E27FC236}">
                <a16:creationId xmlns:a16="http://schemas.microsoft.com/office/drawing/2014/main" xmlns="" id="{D1A337C8-67A5-4622-A5CD-55C6A8581E31}"/>
              </a:ext>
            </a:extLst>
          </p:cNvPr>
          <p:cNvPicPr/>
          <p:nvPr/>
        </p:nvPicPr>
        <p:blipFill rotWithShape="1">
          <a:blip r:embed="rId4"/>
          <a:srcRect l="22658" t="-499" r="4427" b="499"/>
          <a:stretch/>
        </p:blipFill>
        <p:spPr>
          <a:xfrm>
            <a:off x="8867954" y="1651375"/>
            <a:ext cx="2372265" cy="20549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0D65175-3CE5-44E6-BE12-952A6C200085}"/>
              </a:ext>
            </a:extLst>
          </p:cNvPr>
          <p:cNvSpPr/>
          <p:nvPr/>
        </p:nvSpPr>
        <p:spPr>
          <a:xfrm>
            <a:off x="951781" y="1576831"/>
            <a:ext cx="8252604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4÷2=2(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4×4-3.14×2</a:t>
            </a:r>
            <a:r>
              <a:rPr lang="en-US" altLang="zh-CN" sz="3400" baseline="30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=16-12.56=3.44(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阴影部分的面积是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3.44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平方厘米。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325</Words>
  <Application>Microsoft Office PowerPoint</Application>
  <PresentationFormat>宽屏</PresentationFormat>
  <Paragraphs>60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Calibri</vt:lpstr>
      <vt:lpstr>Arial</vt:lpstr>
      <vt:lpstr>方正隶变_GBK</vt:lpstr>
      <vt:lpstr>Times New Roman</vt:lpstr>
      <vt:lpstr>方正仿宋_GBK</vt:lpstr>
      <vt:lpstr>方正黑体_GBK</vt:lpstr>
      <vt:lpstr>微软雅黑</vt:lpstr>
      <vt:lpstr>方正小标宋_GBK</vt:lpstr>
      <vt:lpstr>Wingdings</vt:lpstr>
      <vt:lpstr>宋体</vt:lpstr>
      <vt:lpstr>方正大标宋_GBK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2026-03-19T03:19:31Z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