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f" ContentType="image/tiff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0" r:id="rId4"/>
    <p:sldId id="535" r:id="rId5"/>
    <p:sldId id="521" r:id="rId6"/>
    <p:sldId id="522" r:id="rId7"/>
    <p:sldId id="523" r:id="rId8"/>
    <p:sldId id="536" r:id="rId9"/>
    <p:sldId id="511" r:id="rId10"/>
    <p:sldId id="537" r:id="rId11"/>
    <p:sldId id="427" r:id="rId12"/>
  </p:sldIdLst>
  <p:sldSz cx="12192000" cy="6858000"/>
  <p:notesSz cx="6858000" cy="9144000"/>
  <p:embeddedFontLst>
    <p:embeddedFont>
      <p:font typeface="Calibri" panose="020F0502020204030204" pitchFamily="34" charset="0"/>
      <p:regular r:id="rId13"/>
      <p:bold r:id="rId14"/>
      <p:italic r:id="rId15"/>
      <p:boldItalic r:id="rId16"/>
    </p:embeddedFont>
    <p:embeddedFont>
      <p:font typeface="方正小标宋_GBK" panose="03000509000000000000" pitchFamily="65" charset="-122"/>
      <p:regular r:id="rId17"/>
    </p:embeddedFont>
    <p:embeddedFont>
      <p:font typeface="方正隶变_GBK" panose="03000509000000000000" pitchFamily="65" charset="-122"/>
      <p:regular r:id="rId18"/>
    </p:embeddedFont>
    <p:embeddedFont>
      <p:font typeface="方正黑体_GBK" panose="03000509000000000000" pitchFamily="65" charset="-122"/>
      <p:regular r:id="rId19"/>
    </p:embeddedFont>
    <p:embeddedFont>
      <p:font typeface="方正大标宋_GBK" panose="03000509000000000000" pitchFamily="65" charset="-122"/>
      <p:regular r:id="rId20"/>
    </p:embeddedFont>
    <p:embeddedFont>
      <p:font typeface="方正大标宋简体" panose="02010600030101010101" charset="-122"/>
      <p:regular r:id="rId21"/>
    </p:embeddedFont>
    <p:embeddedFont>
      <p:font typeface="方正魏碑_GBK" panose="03000509000000000000" pitchFamily="65" charset="-122"/>
      <p:regular r:id="rId22"/>
    </p:embeddedFont>
    <p:embeddedFont>
      <p:font typeface="方正楷体_GBK" panose="03000509000000000000" pitchFamily="65" charset="-122"/>
      <p:regular r:id="rId23"/>
    </p:embeddedFont>
    <p:embeddedFont>
      <p:font typeface="方正仿宋_GBK" panose="03000509000000000000" pitchFamily="65" charset="-122"/>
      <p:regular r:id="rId24"/>
    </p:embeddedFont>
    <p:embeddedFont>
      <p:font typeface="微软雅黑" panose="020B0503020204020204" pitchFamily="34" charset="-122"/>
      <p:regular r:id="rId25"/>
      <p:bold r:id="rId26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26" Type="http://schemas.openxmlformats.org/officeDocument/2006/relationships/font" Target="fonts/font14.fntdata"/><Relationship Id="rId3" Type="http://schemas.openxmlformats.org/officeDocument/2006/relationships/slide" Target="slides/slide2.xml"/><Relationship Id="rId21" Type="http://schemas.openxmlformats.org/officeDocument/2006/relationships/font" Target="fonts/font9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5.fntdata"/><Relationship Id="rId25" Type="http://schemas.openxmlformats.org/officeDocument/2006/relationships/font" Target="fonts/font13.fntdata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font" Target="fonts/font8.fntdata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2.fntdata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23" Type="http://schemas.openxmlformats.org/officeDocument/2006/relationships/font" Target="fonts/font11.fntdata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7.fntdata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22" Type="http://schemas.openxmlformats.org/officeDocument/2006/relationships/font" Target="fonts/font10.fntdata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0.xml"/><Relationship Id="rId4" Type="http://schemas.openxmlformats.org/officeDocument/2006/relationships/tags" Target="../tags/tag9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tags" Target="../tags/tag53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6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59.xml"/><Relationship Id="rId2" Type="http://schemas.openxmlformats.org/officeDocument/2006/relationships/tags" Target="../tags/tag58.xml"/><Relationship Id="rId1" Type="http://schemas.openxmlformats.org/officeDocument/2006/relationships/tags" Target="../tags/tag5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1.xml"/><Relationship Id="rId4" Type="http://schemas.openxmlformats.org/officeDocument/2006/relationships/tags" Target="../tags/tag60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5.xml"/><Relationship Id="rId4" Type="http://schemas.openxmlformats.org/officeDocument/2006/relationships/tags" Target="../tags/tag1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0.xml"/><Relationship Id="rId4" Type="http://schemas.openxmlformats.org/officeDocument/2006/relationships/tags" Target="../tags/tag19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4.xml"/><Relationship Id="rId3" Type="http://schemas.openxmlformats.org/officeDocument/2006/relationships/tags" Target="../tags/tag29.xml"/><Relationship Id="rId7" Type="http://schemas.openxmlformats.org/officeDocument/2006/relationships/tags" Target="../tags/tag33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8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2.xml"/><Relationship Id="rId4" Type="http://schemas.openxmlformats.org/officeDocument/2006/relationships/tags" Target="../tags/tag5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2026/3/19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tags" Target="../tags/tag6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4.xml"/><Relationship Id="rId1" Type="http://schemas.openxmlformats.org/officeDocument/2006/relationships/tags" Target="../tags/tag73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4.xml"/><Relationship Id="rId4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image" Target="../media/image7.T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4" Type="http://schemas.openxmlformats.org/officeDocument/2006/relationships/image" Target="../media/image9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第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5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课时　估算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六年级数学下册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1080"/>
            <a:ext cx="11278223" cy="2227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59.8+13.8×2+19.5≈60+14×2+20=108(</a:t>
            </a:r>
            <a:r>
              <a:rPr lang="zh-CN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元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150-108=42(</a:t>
            </a:r>
            <a:r>
              <a:rPr lang="zh-CN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元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25.8&lt;42&lt;56.2</a:t>
            </a:r>
            <a:endParaRPr lang="zh-CN" altLang="zh-CN" sz="32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答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:</a:t>
            </a:r>
            <a:r>
              <a:rPr lang="zh-CN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她剩下的钱不够买一瓶大瓶洗发水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够买一瓶小瓶洗发水。</a:t>
            </a:r>
            <a:endParaRPr lang="zh-CN" altLang="en-US" sz="32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45059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六年级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数学下册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13" name="image1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2610" y="948690"/>
            <a:ext cx="4550410" cy="733425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xmlns="" id="{3329DBDC-0893-4493-8234-4BF0761CED4C}"/>
              </a:ext>
            </a:extLst>
          </p:cNvPr>
          <p:cNvSpPr/>
          <p:nvPr/>
        </p:nvSpPr>
        <p:spPr>
          <a:xfrm>
            <a:off x="505459" y="1789725"/>
            <a:ext cx="10734759" cy="47117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一、用心思考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正确填写。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估算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82×18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把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82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看作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把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18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看作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所以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82×18≈(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估算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496÷21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把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496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估成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把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21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估成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),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商大约是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实际的商应该比这个近似值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)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填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大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”)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E1D98C12-1BED-4E7C-B2FA-EFD9F27C419E}"/>
              </a:ext>
            </a:extLst>
          </p:cNvPr>
          <p:cNvSpPr/>
          <p:nvPr/>
        </p:nvSpPr>
        <p:spPr>
          <a:xfrm>
            <a:off x="5785658" y="2745517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80</a:t>
            </a:r>
            <a:endParaRPr lang="zh-CN" altLang="en-US" sz="340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3AE8253F-DA5E-4A8C-91F1-7BA432C9C964}"/>
              </a:ext>
            </a:extLst>
          </p:cNvPr>
          <p:cNvSpPr/>
          <p:nvPr/>
        </p:nvSpPr>
        <p:spPr>
          <a:xfrm>
            <a:off x="8947503" y="2764437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</a:t>
            </a:r>
            <a:endParaRPr lang="zh-CN" altLang="en-US" sz="340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E1A2E2F3-6BB1-4BE5-9A8F-1B7F4D340963}"/>
              </a:ext>
            </a:extLst>
          </p:cNvPr>
          <p:cNvSpPr/>
          <p:nvPr/>
        </p:nvSpPr>
        <p:spPr>
          <a:xfrm>
            <a:off x="2506628" y="3541763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1600</a:t>
            </a:r>
            <a:endParaRPr lang="zh-CN" altLang="en-US" sz="340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A72C1155-71AA-4EC6-8B72-023BA118F81D}"/>
              </a:ext>
            </a:extLst>
          </p:cNvPr>
          <p:cNvSpPr/>
          <p:nvPr/>
        </p:nvSpPr>
        <p:spPr>
          <a:xfrm>
            <a:off x="6095999" y="4316862"/>
            <a:ext cx="83869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500</a:t>
            </a:r>
            <a:endParaRPr lang="zh-CN" altLang="en-US" sz="340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A656BF2E-C9DA-4DB1-8162-CC1CFF16F986}"/>
              </a:ext>
            </a:extLst>
          </p:cNvPr>
          <p:cNvSpPr/>
          <p:nvPr/>
        </p:nvSpPr>
        <p:spPr>
          <a:xfrm>
            <a:off x="9533682" y="430862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</a:t>
            </a:r>
            <a:endParaRPr lang="zh-CN" altLang="en-US" sz="3400">
              <a:solidFill>
                <a:srgbClr val="E72582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183EAF9F-0701-42A3-BCE0-01D928BA876D}"/>
              </a:ext>
            </a:extLst>
          </p:cNvPr>
          <p:cNvSpPr/>
          <p:nvPr/>
        </p:nvSpPr>
        <p:spPr>
          <a:xfrm>
            <a:off x="2724636" y="510596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25</a:t>
            </a:r>
            <a:endParaRPr lang="zh-CN" altLang="en-US" sz="3400">
              <a:solidFill>
                <a:srgbClr val="E72582"/>
              </a:solidFill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DCFE620C-1E4B-489F-A79B-9ED4A0B5D3D4}"/>
              </a:ext>
            </a:extLst>
          </p:cNvPr>
          <p:cNvSpPr/>
          <p:nvPr/>
        </p:nvSpPr>
        <p:spPr>
          <a:xfrm>
            <a:off x="9467364" y="509120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小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2FA7BDD3-B394-4497-9D2F-6AED318A1BE1}"/>
              </a:ext>
            </a:extLst>
          </p:cNvPr>
          <p:cNvSpPr/>
          <p:nvPr/>
        </p:nvSpPr>
        <p:spPr>
          <a:xfrm>
            <a:off x="641307" y="841079"/>
            <a:ext cx="10734759" cy="15724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学校组织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297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人参加春游活动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一辆大巴车限乘客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29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应租这样的大巴车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)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辆。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08612BDB-97C2-4A8A-94A3-E6DD751792FC}"/>
              </a:ext>
            </a:extLst>
          </p:cNvPr>
          <p:cNvSpPr/>
          <p:nvPr/>
        </p:nvSpPr>
        <p:spPr>
          <a:xfrm>
            <a:off x="4498034" y="1797944"/>
            <a:ext cx="60452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11</a:t>
            </a:r>
            <a:endParaRPr lang="zh-CN" altLang="en-US" sz="3400">
              <a:solidFill>
                <a:srgbClr val="E7258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3B7746E0-5B5D-4C27-8E45-67266433CBE6}"/>
              </a:ext>
            </a:extLst>
          </p:cNvPr>
          <p:cNvSpPr/>
          <p:nvPr/>
        </p:nvSpPr>
        <p:spPr>
          <a:xfrm>
            <a:off x="598098" y="841079"/>
            <a:ext cx="10702506" cy="595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 smtClean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</a:t>
            </a:r>
            <a:r>
              <a:rPr lang="zh-CN" altLang="zh-CN" sz="32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、反复比较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准确选择。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把正确答案的序号填在括号里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估一估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下面四个算式的计算结果中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比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500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大的是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A.235.7+219.1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B.700-199.9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endParaRPr lang="en-US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C.45.9×9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D.500÷1.01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幼儿园新买了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60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张玩具桌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付出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6000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还找回很少一点钱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估计一下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幼儿园买的是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的玩具桌。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A.91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张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B.99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张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C.100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张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D.102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316A6C2D-0C7A-49AA-88A5-457A6870544D}"/>
              </a:ext>
            </a:extLst>
          </p:cNvPr>
          <p:cNvSpPr/>
          <p:nvPr/>
        </p:nvSpPr>
        <p:spPr>
          <a:xfrm>
            <a:off x="1052464" y="2410790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19358FD4-3AF3-48F1-B050-E18F0356E8A4}"/>
              </a:ext>
            </a:extLst>
          </p:cNvPr>
          <p:cNvSpPr/>
          <p:nvPr/>
        </p:nvSpPr>
        <p:spPr>
          <a:xfrm>
            <a:off x="6096000" y="5310120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58755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9" name="矩形 8"/>
          <p:cNvSpPr/>
          <p:nvPr/>
        </p:nvSpPr>
        <p:spPr>
          <a:xfrm>
            <a:off x="505459" y="841080"/>
            <a:ext cx="11006455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有一批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136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吨的货物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用一辆载质量为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吨的卡车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至少要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次才能运完。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A.11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B.10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C.13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D.12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472980" y="1801383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8" name="矩形 7"/>
          <p:cNvSpPr/>
          <p:nvPr/>
        </p:nvSpPr>
        <p:spPr>
          <a:xfrm>
            <a:off x="414068" y="861094"/>
            <a:ext cx="11222966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盐水鸭肥而不腻、鲜嫩美味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是南京的著名特产之一。每只盐水鸭约重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1.4 kg,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每千克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37.8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估算每只盐水鸭的价格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下面选项中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估算方式最合理的是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287183" y="257776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2964" y="3291075"/>
            <a:ext cx="7176210" cy="146130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2964" y="5024584"/>
            <a:ext cx="7073050" cy="1561211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8" name="矩形 7"/>
          <p:cNvSpPr/>
          <p:nvPr/>
        </p:nvSpPr>
        <p:spPr>
          <a:xfrm>
            <a:off x="505460" y="861095"/>
            <a:ext cx="11260970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三、综合应用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解决问题。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王老师要买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个篮球和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个足球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请估一估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带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700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元够吗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9" name="image211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8113256" y="2681125"/>
            <a:ext cx="2821442" cy="1692467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741872" y="2543103"/>
            <a:ext cx="6512943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89≈90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49≈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50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6×90+3×50=540+150=690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元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690&lt;700</a:t>
            </a:r>
            <a:endParaRPr lang="zh-CN" altLang="zh-CN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答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带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700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元够了。</a:t>
            </a:r>
            <a:endParaRPr lang="zh-CN" altLang="zh-CN" sz="3400" dirty="0">
              <a:solidFill>
                <a:srgbClr val="E72582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77971" y="861094"/>
            <a:ext cx="9368286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参加少年儿童科技夏令营的人数如下表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4901826"/>
              </p:ext>
            </p:extLst>
          </p:nvPr>
        </p:nvGraphicFramePr>
        <p:xfrm>
          <a:off x="698739" y="1630391"/>
          <a:ext cx="10575985" cy="1296670"/>
        </p:xfrm>
        <a:graphic>
          <a:graphicData uri="http://schemas.openxmlformats.org/drawingml/2006/table">
            <a:tbl>
              <a:tblPr firstRow="1" firstCol="1" bandRow="1"/>
              <a:tblGrid>
                <a:gridCol w="1244233"/>
                <a:gridCol w="1555292"/>
                <a:gridCol w="1555292"/>
                <a:gridCol w="1555292"/>
                <a:gridCol w="1555292"/>
                <a:gridCol w="1555292"/>
                <a:gridCol w="1555292"/>
              </a:tblGrid>
              <a:tr h="64266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000" dirty="0">
                          <a:effectLst/>
                          <a:latin typeface="Times New Roman" panose="02020603050405020304" pitchFamily="18" charset="0"/>
                          <a:ea typeface="方正魏碑_GBK" panose="03000509000000000000" pitchFamily="65" charset="-122"/>
                          <a:cs typeface="Times New Roman" panose="02020603050405020304" pitchFamily="18" charset="0"/>
                        </a:rPr>
                        <a:t>学校</a:t>
                      </a:r>
                      <a:endParaRPr lang="zh-CN" sz="30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0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文峰小学</a:t>
                      </a:r>
                      <a:endParaRPr lang="zh-CN" sz="30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0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东方小学</a:t>
                      </a:r>
                      <a:endParaRPr lang="zh-CN" sz="30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0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长征小学</a:t>
                      </a:r>
                      <a:endParaRPr lang="zh-CN" sz="30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0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启智小学</a:t>
                      </a:r>
                      <a:endParaRPr lang="zh-CN" sz="30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00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明天小学</a:t>
                      </a:r>
                      <a:endParaRPr lang="zh-CN" sz="30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00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希望小学</a:t>
                      </a:r>
                      <a:endParaRPr lang="zh-CN" sz="30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4266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000">
                          <a:effectLst/>
                          <a:latin typeface="Times New Roman" panose="02020603050405020304" pitchFamily="18" charset="0"/>
                          <a:ea typeface="方正魏碑_GBK" panose="03000509000000000000" pitchFamily="65" charset="-122"/>
                          <a:cs typeface="Times New Roman" panose="02020603050405020304" pitchFamily="18" charset="0"/>
                        </a:rPr>
                        <a:t>人数</a:t>
                      </a:r>
                      <a:endParaRPr lang="zh-CN" sz="30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38</a:t>
                      </a:r>
                      <a:endParaRPr lang="zh-CN" sz="30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36</a:t>
                      </a:r>
                      <a:endParaRPr lang="zh-CN" sz="30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32</a:t>
                      </a:r>
                      <a:endParaRPr lang="zh-CN" sz="30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0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35</a:t>
                      </a:r>
                      <a:endParaRPr lang="zh-CN" sz="30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0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34</a:t>
                      </a:r>
                      <a:endParaRPr lang="zh-CN" sz="30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0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37</a:t>
                      </a:r>
                      <a:endParaRPr lang="zh-CN" sz="30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矩形 7"/>
          <p:cNvSpPr/>
          <p:nvPr/>
        </p:nvSpPr>
        <p:spPr>
          <a:xfrm>
            <a:off x="759125" y="3148642"/>
            <a:ext cx="8384875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估一估可以让学生到哪家旅社住宿</a:t>
            </a:r>
            <a:r>
              <a:rPr lang="zh-CN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en-US" sz="3400" dirty="0"/>
          </a:p>
        </p:txBody>
      </p:sp>
      <p:sp>
        <p:nvSpPr>
          <p:cNvPr id="9" name="矩形 8"/>
          <p:cNvSpPr/>
          <p:nvPr/>
        </p:nvSpPr>
        <p:spPr>
          <a:xfrm>
            <a:off x="759125" y="3764195"/>
            <a:ext cx="6096000" cy="2752869"/>
          </a:xfrm>
          <a:prstGeom prst="rect">
            <a:avLst/>
          </a:prstGeom>
        </p:spPr>
        <p:txBody>
          <a:bodyPr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每个学校约有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35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人。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35×6=210(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人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b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</a:b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200&lt;210&lt;230</a:t>
            </a:r>
            <a:b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</a:b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答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: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可以让学生到光明旅社住宿。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59550" y="3989222"/>
            <a:ext cx="5597922" cy="164773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980145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/>
              <a:t>同步练习</a:t>
            </a:r>
          </a:p>
        </p:txBody>
      </p:sp>
      <p:pic>
        <p:nvPicPr>
          <p:cNvPr id="6" name="image5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60" y="876344"/>
            <a:ext cx="4382770" cy="805815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xmlns="" id="{C49B95A8-FA72-4386-AECC-FD1ED8C22B60}"/>
              </a:ext>
            </a:extLst>
          </p:cNvPr>
          <p:cNvSpPr/>
          <p:nvPr/>
        </p:nvSpPr>
        <p:spPr>
          <a:xfrm>
            <a:off x="641229" y="1756410"/>
            <a:ext cx="10607615" cy="39269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王阿姨去超市购物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带了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150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元。她买了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59.8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元的牛肉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又买了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 kg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面粉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每千克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13.8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还买了一条鱼花了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19.5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元。她还想买一瓶洗发水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大瓶每瓶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56.2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小瓶每瓶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25.8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元。请你帮王阿姨估算一下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她剩下的钱够不够买一瓶大瓶洗发水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够买一瓶小瓶洗发水吗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579</Words>
  <Application>Microsoft Office PowerPoint</Application>
  <PresentationFormat>宽屏</PresentationFormat>
  <Paragraphs>80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7" baseType="lpstr">
      <vt:lpstr>汉仪雅酷黑 95W</vt:lpstr>
      <vt:lpstr>Calibri</vt:lpstr>
      <vt:lpstr>方正小标宋_GBK</vt:lpstr>
      <vt:lpstr>方正隶变_GBK</vt:lpstr>
      <vt:lpstr>方正黑体_GBK</vt:lpstr>
      <vt:lpstr>方正大标宋_GBK</vt:lpstr>
      <vt:lpstr>方正大标宋简体</vt:lpstr>
      <vt:lpstr>宋体</vt:lpstr>
      <vt:lpstr>方正魏碑_GBK</vt:lpstr>
      <vt:lpstr>Arial</vt:lpstr>
      <vt:lpstr>方正楷体_GBK</vt:lpstr>
      <vt:lpstr>Wingdings</vt:lpstr>
      <vt:lpstr>Times New Roman</vt:lpstr>
      <vt:lpstr>方正仿宋_GBK</vt:lpstr>
      <vt:lpstr>微软雅黑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228</cp:revision>
  <dcterms:created xsi:type="dcterms:W3CDTF">2019-06-19T02:08:00Z</dcterms:created>
  <dcterms:modified xsi:type="dcterms:W3CDTF">2026-03-19T01:04:13Z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2052-11.1.0.8838</vt:lpwstr>
  </property>
  <property fmtid="{D5CDD505-2E9C-101B-9397-08002B2CF9AE}" pid="3" name="ICV">
    <vt:lpwstr>0120116FAA4943239CF14053B68F4A85</vt:lpwstr>
  </property>
</Properties>
</file>