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20" r:id="rId3"/>
    <p:sldId id="544" r:id="rId4"/>
    <p:sldId id="521" r:id="rId5"/>
    <p:sldId id="522" r:id="rId6"/>
    <p:sldId id="523" r:id="rId7"/>
    <p:sldId id="535" r:id="rId8"/>
    <p:sldId id="536" r:id="rId9"/>
    <p:sldId id="537" r:id="rId10"/>
    <p:sldId id="538" r:id="rId11"/>
    <p:sldId id="545" r:id="rId12"/>
    <p:sldId id="546" r:id="rId13"/>
    <p:sldId id="541" r:id="rId14"/>
    <p:sldId id="543" r:id="rId15"/>
    <p:sldId id="542" r:id="rId16"/>
    <p:sldId id="511" r:id="rId17"/>
    <p:sldId id="533" r:id="rId18"/>
    <p:sldId id="427" r:id="rId19"/>
  </p:sldIdLst>
  <p:sldSz cx="12192000" cy="6858000"/>
  <p:notesSz cx="6858000" cy="9144000"/>
  <p:embeddedFontLs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方正黑体_GBK" panose="03000509000000000000" pitchFamily="65" charset="-122"/>
      <p:regular r:id="rId24"/>
    </p:embeddedFont>
    <p:embeddedFont>
      <p:font typeface="方正隶变_GBK" panose="03000509000000000000" pitchFamily="65" charset="-122"/>
      <p:regular r:id="rId25"/>
    </p:embeddedFont>
    <p:embeddedFont>
      <p:font typeface="方正魏碑_GBK" panose="03000509000000000000" pitchFamily="65" charset="-122"/>
      <p:regular r:id="rId26"/>
    </p:embeddedFont>
    <p:embeddedFont>
      <p:font typeface="微软雅黑" panose="020B0503020204020204" pitchFamily="34" charset="-122"/>
      <p:regular r:id="rId27"/>
      <p:bold r:id="rId28"/>
    </p:embeddedFont>
    <p:embeddedFont>
      <p:font typeface="方正楷体_GBK" panose="03000509000000000000" pitchFamily="65" charset="-122"/>
      <p:regular r:id="rId29"/>
    </p:embeddedFont>
    <p:embeddedFont>
      <p:font typeface="方正仿宋_GBK" panose="03000509000000000000" pitchFamily="65" charset="-122"/>
      <p:regular r:id="rId30"/>
    </p:embeddedFont>
    <p:embeddedFont>
      <p:font typeface="方正大标宋简体" panose="02010600030101010101" charset="-122"/>
      <p:regular r:id="rId31"/>
    </p:embeddedFont>
    <p:embeddedFont>
      <p:font typeface="方正小标宋_GBK" panose="03000509000000000000" pitchFamily="65" charset="-122"/>
      <p:regular r:id="rId32"/>
    </p:embeddedFont>
    <p:embeddedFont>
      <p:font typeface="Cambria Math" panose="02040503050406030204" pitchFamily="18" charset="0"/>
      <p:regular r:id="rId3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6" Type="http://schemas.openxmlformats.org/officeDocument/2006/relationships/image" Target="../media/image12.png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5" Type="http://schemas.openxmlformats.org/officeDocument/2006/relationships/image" Target="../media/image14.TIF"/><Relationship Id="rId4" Type="http://schemas.openxmlformats.org/officeDocument/2006/relationships/image" Target="../media/image13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5" Type="http://schemas.openxmlformats.org/officeDocument/2006/relationships/image" Target="../media/image17.png"/><Relationship Id="rId4" Type="http://schemas.openxmlformats.org/officeDocument/2006/relationships/image" Target="../media/image16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image" Target="../media/image17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6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7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/>
              <a:t>正比例和反比例</a:t>
            </a:r>
            <a:endParaRPr lang="zh-CN" altLang="zh-CN" sz="6000"/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="" id="{EABF7CA2-B3E6-4F3A-8755-DA57CF613375}"/>
                  </a:ext>
                </a:extLst>
              </p:cNvPr>
              <p:cNvSpPr/>
              <p:nvPr/>
            </p:nvSpPr>
            <p:spPr>
              <a:xfrm>
                <a:off x="505460" y="946407"/>
                <a:ext cx="10760638" cy="14107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zh-CN" altLang="zh-CN" sz="3400" dirty="0">
                    <a:latin typeface="Times New Roman" panose="02020603050405020304" pitchFamily="18" charset="0"/>
                    <a:ea typeface="方正黑体_GBK" panose="03000509000000000000" pitchFamily="65" charset="-122"/>
                    <a:cs typeface="Times New Roman" panose="02020603050405020304" pitchFamily="18" charset="0"/>
                  </a:rPr>
                  <a:t>三、解方程。</a:t>
                </a:r>
                <a:endParaRPr lang="zh-CN" altLang="zh-CN" sz="3400" dirty="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6</a:t>
                </a:r>
                <a:r>
                  <a:rPr lang="zh-CN" altLang="zh-CN" sz="3400" dirty="0">
                    <a:latin typeface="Calibri" panose="020F0502020204030204" pitchFamily="34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∶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3400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2=</a:t>
                </a:r>
                <a:r>
                  <a:rPr lang="en-US" altLang="zh-CN" sz="3400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3400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　　　　</a:t>
                </a:r>
                <a:r>
                  <a:rPr lang="zh-CN" altLang="zh-CN" sz="34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8</m:t>
                        </m:r>
                      </m:num>
                      <m:den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3400" i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　　　</a:t>
                </a:r>
                <a:r>
                  <a:rPr lang="zh-CN" altLang="zh-CN" sz="3600" dirty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36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3600" dirty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∶</a:t>
                </a:r>
                <a:r>
                  <a:rPr lang="en-US" altLang="zh-CN" sz="3600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6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6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3600" dirty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36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endParaRPr lang="zh-CN" altLang="zh-CN" sz="36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EABF7CA2-B3E6-4F3A-8755-DA57CF61337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60" y="946407"/>
                <a:ext cx="10760638" cy="1410771"/>
              </a:xfrm>
              <a:prstGeom prst="rect">
                <a:avLst/>
              </a:prstGeom>
              <a:blipFill rotWithShape="0">
                <a:blip r:embed="rId4"/>
                <a:stretch>
                  <a:fillRect l="-1586" t="-6466" b="-64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42E2650-F6B7-406E-9110-5703A3996D6C}"/>
              </a:ext>
            </a:extLst>
          </p:cNvPr>
          <p:cNvSpPr/>
          <p:nvPr/>
        </p:nvSpPr>
        <p:spPr>
          <a:xfrm>
            <a:off x="505460" y="2192222"/>
            <a:ext cx="3555782" cy="23475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解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:0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</a:t>
            </a:r>
            <a:r>
              <a:rPr lang="zh-CN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3400" dirty="0">
              <a:solidFill>
                <a:srgbClr val="E72582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=4÷0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3400" dirty="0">
              <a:solidFill>
                <a:srgbClr val="E72582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=20</a:t>
            </a:r>
            <a:r>
              <a:rPr lang="zh-CN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xmlns="" id="{E5114C4A-6EF2-4098-8033-773D13F4C28F}"/>
                  </a:ext>
                </a:extLst>
              </p:cNvPr>
              <p:cNvSpPr/>
              <p:nvPr/>
            </p:nvSpPr>
            <p:spPr>
              <a:xfrm>
                <a:off x="4432653" y="2192222"/>
                <a:ext cx="2585964" cy="268387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:5</a:t>
                </a:r>
                <a:r>
                  <a:rPr lang="en-US" altLang="zh-CN" sz="3400" i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=32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i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=32÷5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i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E5114C4A-6EF2-4098-8033-773D13F4C2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2653" y="2192222"/>
                <a:ext cx="2585964" cy="2683876"/>
              </a:xfrm>
              <a:prstGeom prst="rect">
                <a:avLst/>
              </a:prstGeom>
              <a:blipFill>
                <a:blip r:embed="rId5"/>
                <a:stretch>
                  <a:fillRect l="-6604" r="-2123" b="-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33771" y="2442491"/>
            <a:ext cx="2664577" cy="265609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16374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140199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四、下表是奇思爸爸的汽车耗油量和行驶路程之间的关系。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2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834825" y="3325483"/>
            <a:ext cx="5810834" cy="3115653"/>
          </a:xfrm>
          <a:prstGeom prst="rect">
            <a:avLst/>
          </a:prstGeom>
        </p:spPr>
      </p:pic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5765674"/>
              </p:ext>
            </p:extLst>
          </p:nvPr>
        </p:nvGraphicFramePr>
        <p:xfrm>
          <a:off x="956865" y="1738257"/>
          <a:ext cx="10555050" cy="1272362"/>
        </p:xfrm>
        <a:graphic>
          <a:graphicData uri="http://schemas.openxmlformats.org/drawingml/2006/table">
            <a:tbl>
              <a:tblPr firstRow="1" firstCol="1" bandRow="1"/>
              <a:tblGrid>
                <a:gridCol w="2800320"/>
                <a:gridCol w="1292455"/>
                <a:gridCol w="1292455"/>
                <a:gridCol w="1292455"/>
                <a:gridCol w="1292455"/>
                <a:gridCol w="1292455"/>
                <a:gridCol w="1292455"/>
              </a:tblGrid>
              <a:tr h="63618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耗油量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/L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18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36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618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行驶路程</a:t>
                      </a: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/km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150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250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300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803895" y="3555425"/>
            <a:ext cx="5271664" cy="1485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根据表格中的数据在右图中描出各点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并顺次连起来。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1" name="image23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975230" y="3325483"/>
            <a:ext cx="5810834" cy="311565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8848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98661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图中点</a:t>
            </a:r>
            <a:r>
              <a:rPr lang="en-US" altLang="zh-CN" sz="3400" i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(200,24)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表示什么意思</a:t>
            </a: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奇思家离外婆家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225 km,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他们周末开车去看外婆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汽车要耗油多少升</a:t>
            </a: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0241" y="1682159"/>
            <a:ext cx="10202174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点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(200,24)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表示行驶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km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时耗油量为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956865" y="3967590"/>
                <a:ext cx="6096000" cy="1918217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50÷6=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(km)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225÷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=27(L)</a:t>
                </a:r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汽车要耗油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27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升。</a:t>
                </a:r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6865" y="3967590"/>
                <a:ext cx="6096000" cy="1918217"/>
              </a:xfrm>
              <a:prstGeom prst="rect">
                <a:avLst/>
              </a:prstGeom>
              <a:blipFill rotWithShape="0">
                <a:blip r:embed="rId4"/>
                <a:stretch>
                  <a:fillRect l="-2800" b="-98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447151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92A1A9C-C503-4A93-A2D3-B9761AA34920}"/>
              </a:ext>
            </a:extLst>
          </p:cNvPr>
          <p:cNvSpPr/>
          <p:nvPr/>
        </p:nvSpPr>
        <p:spPr>
          <a:xfrm>
            <a:off x="580844" y="806575"/>
            <a:ext cx="10331569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五、综合应用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解决问题。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三种蔬菜的面积分别是多少平方米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22.jpeg">
            <a:extLst>
              <a:ext uri="{FF2B5EF4-FFF2-40B4-BE49-F238E27FC236}">
                <a16:creationId xmlns:a16="http://schemas.microsoft.com/office/drawing/2014/main" xmlns="" id="{AB6C225F-7229-4488-9C89-8E53C3638BFD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883959" y="2313863"/>
            <a:ext cx="4328205" cy="270504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34CD1843-F3EB-4AB7-9DAB-F1402DCB29A3}"/>
                  </a:ext>
                </a:extLst>
              </p:cNvPr>
              <p:cNvSpPr/>
              <p:nvPr/>
            </p:nvSpPr>
            <p:spPr>
              <a:xfrm>
                <a:off x="656306" y="2292737"/>
                <a:ext cx="10555858" cy="44016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zh-CN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黄瓜</a:t>
                </a:r>
                <a:r>
                  <a:rPr lang="en-US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400×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=160(m</a:t>
                </a:r>
                <a:r>
                  <a:rPr lang="en-US" altLang="zh-CN" sz="3400" baseline="300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en-US" altLang="zh-CN" sz="3400">
                  <a:solidFill>
                    <a:srgbClr val="E72582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400-160=240(m</a:t>
                </a:r>
                <a:r>
                  <a:rPr lang="en-US" altLang="zh-CN" sz="3400" baseline="300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40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zh-CN" altLang="zh-CN" sz="3400" b="1" spc="-12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西红柿</a:t>
                </a:r>
                <a:r>
                  <a:rPr lang="en-US" altLang="zh-CN" sz="3400" b="1" spc="-12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3400" spc="-12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240÷(3+5)×3=30×3=90(m</a:t>
                </a:r>
                <a:r>
                  <a:rPr lang="en-US" altLang="zh-CN" sz="3400" spc="-120" baseline="300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400" spc="-12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400" spc="-12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zh-CN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茄子</a:t>
                </a:r>
                <a:r>
                  <a:rPr lang="en-US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240-90=150(m</a:t>
                </a:r>
                <a:r>
                  <a:rPr lang="en-US" altLang="zh-CN" sz="3400" baseline="300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40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zh-CN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黄瓜的面积是</a:t>
                </a: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160</a:t>
                </a: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400" baseline="300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西红柿的面积是</a:t>
                </a: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400" baseline="300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茄子的面积是</a:t>
                </a: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150</a:t>
                </a: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3400" baseline="300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40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34CD1843-F3EB-4AB7-9DAB-F1402DCB29A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6306" y="2292737"/>
                <a:ext cx="10555858" cy="4401654"/>
              </a:xfrm>
              <a:prstGeom prst="rect">
                <a:avLst/>
              </a:prstGeom>
              <a:blipFill>
                <a:blip r:embed="rId5"/>
                <a:stretch>
                  <a:fillRect l="-1618" b="-40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777230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763D7F8-2254-4D1B-9D4A-C62B74765E61}"/>
              </a:ext>
            </a:extLst>
          </p:cNvPr>
          <p:cNvSpPr/>
          <p:nvPr/>
        </p:nvSpPr>
        <p:spPr>
          <a:xfrm>
            <a:off x="586284" y="841079"/>
            <a:ext cx="10844806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北京到天津的实际距离是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110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千米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画在比例尺是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1000000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的地图上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应画多少厘米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A1F01E6-F099-4916-B7C6-E70ED0DB6104}"/>
              </a:ext>
            </a:extLst>
          </p:cNvPr>
          <p:cNvSpPr/>
          <p:nvPr/>
        </p:nvSpPr>
        <p:spPr>
          <a:xfrm>
            <a:off x="1180669" y="2413497"/>
            <a:ext cx="6096000" cy="23629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110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千米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=11000000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厘米</a:t>
            </a:r>
            <a:endParaRPr lang="zh-CN" altLang="zh-CN" sz="3400" b="1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11000000÷1000000=11(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厘米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应画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厘米。</a:t>
            </a:r>
            <a:endParaRPr lang="zh-CN" altLang="zh-CN" sz="3400" b="1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7809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EAE2737-5999-42C8-9422-9371F87A3A10}"/>
              </a:ext>
            </a:extLst>
          </p:cNvPr>
          <p:cNvSpPr/>
          <p:nvPr/>
        </p:nvSpPr>
        <p:spPr>
          <a:xfrm>
            <a:off x="505459" y="861094"/>
            <a:ext cx="10786517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在比例尺是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6000000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的地图上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量得南京到北京的距离是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厘米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南京到北京的实际距离是多少千米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40A92ED-14D4-46CA-83E6-ED406FDB7A57}"/>
              </a:ext>
            </a:extLst>
          </p:cNvPr>
          <p:cNvSpPr/>
          <p:nvPr/>
        </p:nvSpPr>
        <p:spPr>
          <a:xfrm>
            <a:off x="769915" y="2433512"/>
            <a:ext cx="9072823" cy="1578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6000000×15=90000000(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厘米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)=900(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千米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南京到北京的实际距离是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900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千米。</a:t>
            </a:r>
            <a:endParaRPr lang="zh-CN" altLang="zh-CN" sz="3400" b="1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16888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626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81585"/>
            <a:ext cx="4382770" cy="80581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68936" y="1670147"/>
            <a:ext cx="10679502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淘气家客厅的地面是正方形的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用面积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0.36 m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的方砖铺地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正好需要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块。如果改用边长为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0.5 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的方砖铺地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需要多少块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81078" y="3886583"/>
            <a:ext cx="9455218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0.36×100=36(m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0.5×0.5=0.25(m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36÷0.25=144(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块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需要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144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块。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="" id="{8AC0F36B-09BD-4B8C-99B0-9EDD545F0A92}"/>
                  </a:ext>
                </a:extLst>
              </p:cNvPr>
              <p:cNvSpPr/>
              <p:nvPr/>
            </p:nvSpPr>
            <p:spPr>
              <a:xfrm>
                <a:off x="572218" y="861094"/>
                <a:ext cx="10823275" cy="28423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b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2.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六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班原有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40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名学生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其中女生人数占总人数的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 i="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 i="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后来又转来几名男生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这样男生人数与女生人数的比是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zh-CN" sz="3400">
                    <a:latin typeface="Calibri" panose="020F0502020204030204" pitchFamily="34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∶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5,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转来多少名男生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?</a:t>
                </a:r>
                <a:endParaRPr lang="zh-CN" altLang="zh-CN" sz="340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id="{8AC0F36B-09BD-4B8C-99B0-9EDD545F0A9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218" y="861094"/>
                <a:ext cx="10823275" cy="2842381"/>
              </a:xfrm>
              <a:prstGeom prst="rect">
                <a:avLst/>
              </a:prstGeom>
              <a:blipFill>
                <a:blip r:embed="rId4"/>
                <a:stretch>
                  <a:fillRect l="-1577" r="-676" b="-62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F427F837-394D-42CE-8AD8-7AFA9D285F29}"/>
                  </a:ext>
                </a:extLst>
              </p:cNvPr>
              <p:cNvSpPr/>
              <p:nvPr/>
            </p:nvSpPr>
            <p:spPr>
              <a:xfrm>
                <a:off x="796507" y="3559910"/>
                <a:ext cx="10128078" cy="20814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 i="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 i="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 i="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 i="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4+5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-40=40×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 i="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 i="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 i="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 i="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-40=45-40=5(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名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转来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名男生。</a:t>
                </a:r>
                <a:endParaRPr lang="zh-CN" altLang="zh-CN" sz="3400" b="1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F427F837-394D-42CE-8AD8-7AFA9D285F2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6507" y="3559910"/>
                <a:ext cx="10128078" cy="2081467"/>
              </a:xfrm>
              <a:prstGeom prst="rect">
                <a:avLst/>
              </a:prstGeom>
              <a:blipFill>
                <a:blip r:embed="rId5"/>
                <a:stretch>
                  <a:fillRect l="-1686" b="-93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2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72244"/>
            <a:ext cx="4550410" cy="73342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646981" y="1702173"/>
                <a:ext cx="11033185" cy="51312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dirty="0">
                    <a:latin typeface="Times New Roman" panose="02020603050405020304" pitchFamily="18" charset="0"/>
                    <a:ea typeface="方正黑体_GBK" panose="03000509000000000000" pitchFamily="65" charset="-122"/>
                    <a:cs typeface="Times New Roman" panose="02020603050405020304" pitchFamily="18" charset="0"/>
                  </a:rPr>
                  <a:t>一、用心思考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方正黑体_GBK" panose="03000509000000000000" pitchFamily="65" charset="-122"/>
                    <a:cs typeface="Times New Roman" panose="02020603050405020304" pitchFamily="18" charset="0"/>
                  </a:rPr>
                  <a:t>正确填写。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1. 5.4</a:t>
                </a:r>
                <a:r>
                  <a:rPr lang="zh-CN" altLang="zh-CN" sz="3400" dirty="0">
                    <a:effectLst/>
                    <a:latin typeface="Calibri" panose="020F0502020204030204" pitchFamily="34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化成最简比是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比值是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小圆的直径是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 cm,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大圆的直径是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 cm,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大圆和小圆的周长的比是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面积的比是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圆柱的底面积一定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体积和高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比例。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圆的直径一定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圆的周长和圆周率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比例</a:t>
                </a:r>
                <a:r>
                  <a:rPr lang="zh-CN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6981" y="1702173"/>
                <a:ext cx="11033185" cy="5131213"/>
              </a:xfrm>
              <a:prstGeom prst="rect">
                <a:avLst/>
              </a:prstGeom>
              <a:blipFill rotWithShape="0">
                <a:blip r:embed="rId5"/>
                <a:stretch>
                  <a:fillRect l="-1547" b="-14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矩形 13"/>
          <p:cNvSpPr/>
          <p:nvPr/>
        </p:nvSpPr>
        <p:spPr>
          <a:xfrm>
            <a:off x="5433403" y="2914190"/>
            <a:ext cx="99738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189953" y="291419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069765" y="4570462"/>
            <a:ext cx="99738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771162" y="4570461"/>
            <a:ext cx="99738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965129" y="539414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成正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836397" y="611376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不成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E34C1A9A-2828-413A-A19A-2F8B590C2A40}"/>
                  </a:ext>
                </a:extLst>
              </p:cNvPr>
              <p:cNvSpPr/>
              <p:nvPr/>
            </p:nvSpPr>
            <p:spPr>
              <a:xfrm>
                <a:off x="505460" y="946407"/>
                <a:ext cx="10933166" cy="12887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b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zh-CN" altLang="zh-CN" sz="3400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　　</m:t>
                        </m:r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=0.8=8÷(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)=20÷(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)=(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)%=(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成。</a:t>
                </a:r>
                <a:endParaRPr lang="zh-CN" altLang="zh-CN" sz="340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E34C1A9A-2828-413A-A19A-2F8B590C2A4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60" y="946407"/>
                <a:ext cx="10933166" cy="1288751"/>
              </a:xfrm>
              <a:prstGeom prst="rect">
                <a:avLst/>
              </a:prstGeom>
              <a:blipFill>
                <a:blip r:embed="rId4"/>
                <a:stretch>
                  <a:fillRect l="-1562" r="-5466" b="-61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="" id="{C9C96AB2-EF54-437C-8666-DBBA6D795336}"/>
                  </a:ext>
                </a:extLst>
              </p:cNvPr>
              <p:cNvSpPr/>
              <p:nvPr/>
            </p:nvSpPr>
            <p:spPr>
              <a:xfrm>
                <a:off x="1408271" y="1269054"/>
                <a:ext cx="548548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400" smtClean="0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m:t>4</m:t>
                      </m:r>
                    </m:oMath>
                  </m:oMathPara>
                </a14:m>
                <a:endParaRPr lang="zh-CN" altLang="en-US" sz="340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id="{C9C96AB2-EF54-437C-8666-DBBA6D79533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8271" y="1269054"/>
                <a:ext cx="548548" cy="61555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2454EBE-1B4E-417D-AA7E-EF87D37612AE}"/>
              </a:ext>
            </a:extLst>
          </p:cNvPr>
          <p:cNvSpPr/>
          <p:nvPr/>
        </p:nvSpPr>
        <p:spPr>
          <a:xfrm>
            <a:off x="4389651" y="148542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72CA7D2D-D358-4CBC-BC6B-C67A0534110D}"/>
              </a:ext>
            </a:extLst>
          </p:cNvPr>
          <p:cNvSpPr/>
          <p:nvPr/>
        </p:nvSpPr>
        <p:spPr>
          <a:xfrm>
            <a:off x="6711957" y="151130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D87E8C34-1343-4A02-8AC4-4FAEF7124C16}"/>
              </a:ext>
            </a:extLst>
          </p:cNvPr>
          <p:cNvSpPr/>
          <p:nvPr/>
        </p:nvSpPr>
        <p:spPr>
          <a:xfrm>
            <a:off x="8273842" y="155447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94D92C10-BEC0-421A-A348-000BF94E5EB4}"/>
              </a:ext>
            </a:extLst>
          </p:cNvPr>
          <p:cNvSpPr/>
          <p:nvPr/>
        </p:nvSpPr>
        <p:spPr>
          <a:xfrm>
            <a:off x="10041001" y="151130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八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64053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48DEF48-05BD-4421-A26A-57E82038D556}"/>
              </a:ext>
            </a:extLst>
          </p:cNvPr>
          <p:cNvSpPr/>
          <p:nvPr/>
        </p:nvSpPr>
        <p:spPr>
          <a:xfrm>
            <a:off x="505460" y="841079"/>
            <a:ext cx="6096000" cy="39171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看图算一算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填一填。</a:t>
            </a:r>
            <a:endParaRPr lang="en-US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量一量文峰小学平面图的</a:t>
            </a:r>
            <a:endParaRPr lang="en-US" altLang="zh-CN" sz="3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)cm,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宽是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)cm,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这所小学实际占地面积是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</a:rPr>
              <a:t>)m</a:t>
            </a:r>
            <a:r>
              <a:rPr lang="en-US" altLang="zh-CN" sz="3400" baseline="300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400"/>
          </a:p>
        </p:txBody>
      </p:sp>
      <p:pic>
        <p:nvPicPr>
          <p:cNvPr id="8" name="image215.jpeg">
            <a:extLst>
              <a:ext uri="{FF2B5EF4-FFF2-40B4-BE49-F238E27FC236}">
                <a16:creationId xmlns:a16="http://schemas.microsoft.com/office/drawing/2014/main" xmlns="" id="{243AA67F-AAF4-47DE-99FC-B3A6346CD276}"/>
              </a:ext>
            </a:extLst>
          </p:cNvPr>
          <p:cNvPicPr/>
          <p:nvPr/>
        </p:nvPicPr>
        <p:blipFill rotWithShape="1">
          <a:blip r:embed="rId4"/>
          <a:srcRect l="11420"/>
          <a:stretch/>
        </p:blipFill>
        <p:spPr>
          <a:xfrm>
            <a:off x="6478438" y="1256589"/>
            <a:ext cx="5033477" cy="5166262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18970B5-BC51-44E2-841A-87A13726A28C}"/>
              </a:ext>
            </a:extLst>
          </p:cNvPr>
          <p:cNvSpPr/>
          <p:nvPr/>
        </p:nvSpPr>
        <p:spPr>
          <a:xfrm>
            <a:off x="1896927" y="259374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A47251E6-7813-4683-B518-EDD5F19EAD67}"/>
              </a:ext>
            </a:extLst>
          </p:cNvPr>
          <p:cNvSpPr/>
          <p:nvPr/>
        </p:nvSpPr>
        <p:spPr>
          <a:xfrm>
            <a:off x="4692197" y="259374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6818B22E-8E2A-44CA-8216-18734CD7B458}"/>
              </a:ext>
            </a:extLst>
          </p:cNvPr>
          <p:cNvSpPr/>
          <p:nvPr/>
        </p:nvSpPr>
        <p:spPr>
          <a:xfrm>
            <a:off x="956865" y="4181243"/>
            <a:ext cx="127470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12000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215.jpeg">
            <a:extLst>
              <a:ext uri="{FF2B5EF4-FFF2-40B4-BE49-F238E27FC236}">
                <a16:creationId xmlns:a16="http://schemas.microsoft.com/office/drawing/2014/main" xmlns="" id="{61D09727-9ACA-457F-89A8-4B595EFE5C65}"/>
              </a:ext>
            </a:extLst>
          </p:cNvPr>
          <p:cNvPicPr/>
          <p:nvPr/>
        </p:nvPicPr>
        <p:blipFill rotWithShape="1">
          <a:blip r:embed="rId4"/>
          <a:srcRect l="11420"/>
          <a:stretch/>
        </p:blipFill>
        <p:spPr>
          <a:xfrm>
            <a:off x="6478438" y="1015049"/>
            <a:ext cx="5033477" cy="5166262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65BBB0E-57BF-42C3-B485-B18DC3942022}"/>
              </a:ext>
            </a:extLst>
          </p:cNvPr>
          <p:cNvSpPr/>
          <p:nvPr/>
        </p:nvSpPr>
        <p:spPr>
          <a:xfrm>
            <a:off x="680085" y="946407"/>
            <a:ext cx="6096000" cy="235724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绕操场跑一圈大约是</a:t>
            </a:r>
            <a:endParaRPr lang="en-US" altLang="zh-CN" sz="3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)m,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花坛的占地面</a:t>
            </a:r>
            <a:endParaRPr lang="en-US" altLang="zh-CN" sz="3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积是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)m</a:t>
            </a:r>
            <a:r>
              <a:rPr lang="en-US" altLang="zh-CN" sz="3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5679A50-5480-4AF1-B1BC-68968B57CEEB}"/>
              </a:ext>
            </a:extLst>
          </p:cNvPr>
          <p:cNvSpPr/>
          <p:nvPr/>
        </p:nvSpPr>
        <p:spPr>
          <a:xfrm>
            <a:off x="1070847" y="1907563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DBBC01B1-9630-43B1-9F4F-3F6B72FF8CF5}"/>
              </a:ext>
            </a:extLst>
          </p:cNvPr>
          <p:cNvSpPr/>
          <p:nvPr/>
        </p:nvSpPr>
        <p:spPr>
          <a:xfrm>
            <a:off x="1957753" y="2688102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314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215.jpeg">
            <a:extLst>
              <a:ext uri="{FF2B5EF4-FFF2-40B4-BE49-F238E27FC236}">
                <a16:creationId xmlns:a16="http://schemas.microsoft.com/office/drawing/2014/main" xmlns="" id="{02A19CB4-C031-4DAE-9795-877239713A0F}"/>
              </a:ext>
            </a:extLst>
          </p:cNvPr>
          <p:cNvPicPr/>
          <p:nvPr/>
        </p:nvPicPr>
        <p:blipFill rotWithShape="1">
          <a:blip r:embed="rId4"/>
          <a:srcRect l="11420"/>
          <a:stretch/>
        </p:blipFill>
        <p:spPr>
          <a:xfrm>
            <a:off x="6478438" y="1015049"/>
            <a:ext cx="5033477" cy="5166262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5A30890-6C27-47BB-8472-EA511AE17BEF}"/>
              </a:ext>
            </a:extLst>
          </p:cNvPr>
          <p:cNvSpPr/>
          <p:nvPr/>
        </p:nvSpPr>
        <p:spPr>
          <a:xfrm>
            <a:off x="597581" y="874037"/>
            <a:ext cx="6096000" cy="31477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教学楼的占地面积是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)m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是学校占地</a:t>
            </a: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面积的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)%(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百分号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前保留一位小数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33DC045-BCD0-4F38-A3CA-85D090024306}"/>
              </a:ext>
            </a:extLst>
          </p:cNvPr>
          <p:cNvSpPr/>
          <p:nvPr/>
        </p:nvSpPr>
        <p:spPr>
          <a:xfrm>
            <a:off x="1174772" y="183237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1000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95E0D4B-6493-4BD0-8366-890642A5D7A0}"/>
              </a:ext>
            </a:extLst>
          </p:cNvPr>
          <p:cNvSpPr/>
          <p:nvPr/>
        </p:nvSpPr>
        <p:spPr>
          <a:xfrm>
            <a:off x="2340564" y="2618585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8.3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37A4E2E-C2F6-4B84-92FA-6F7070C77E0F}"/>
              </a:ext>
            </a:extLst>
          </p:cNvPr>
          <p:cNvSpPr/>
          <p:nvPr/>
        </p:nvSpPr>
        <p:spPr>
          <a:xfrm>
            <a:off x="606802" y="861094"/>
            <a:ext cx="1080377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二、反复比较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准确选择。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正确答案的序号填在括号里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把线段比例尺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改写成数值比例尺是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A.1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B.1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C.1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50000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D.1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5000000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3.2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0.8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的前项乘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要使比值不变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后项应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加上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3.2	         B.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除以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	      C.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加上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	     D.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乘上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16.jpeg">
            <a:extLst>
              <a:ext uri="{FF2B5EF4-FFF2-40B4-BE49-F238E27FC236}">
                <a16:creationId xmlns:a16="http://schemas.microsoft.com/office/drawing/2014/main" xmlns="" id="{5922B627-2D23-49B9-8C44-B5E9C093DC6B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3609378" y="1897465"/>
            <a:ext cx="3559175" cy="54667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6B0C03C-9BB3-4776-82C3-EA341DDB9DEB}"/>
              </a:ext>
            </a:extLst>
          </p:cNvPr>
          <p:cNvSpPr/>
          <p:nvPr/>
        </p:nvSpPr>
        <p:spPr>
          <a:xfrm>
            <a:off x="1158843" y="262984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945BFC4-C0C1-4D03-8DAA-A1093F14C4D6}"/>
              </a:ext>
            </a:extLst>
          </p:cNvPr>
          <p:cNvSpPr/>
          <p:nvPr/>
        </p:nvSpPr>
        <p:spPr>
          <a:xfrm>
            <a:off x="9068239" y="494085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84041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5C98D3B-C26C-4FF5-9004-A17FC4368C0B}"/>
              </a:ext>
            </a:extLst>
          </p:cNvPr>
          <p:cNvSpPr/>
          <p:nvPr/>
        </p:nvSpPr>
        <p:spPr>
          <a:xfrm>
            <a:off x="685488" y="946407"/>
            <a:ext cx="10753138" cy="3147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下面的数中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可以和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2, 6 ,10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组成比例的是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A.5	              B.12	           C.30         	 D.8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克药粉放入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克水中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药与药水的比是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A.1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	      B.1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101	   C.1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99	          D.100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2020BE7-BC43-4FB5-8D7F-AB260AE8063D}"/>
              </a:ext>
            </a:extLst>
          </p:cNvPr>
          <p:cNvSpPr/>
          <p:nvPr/>
        </p:nvSpPr>
        <p:spPr>
          <a:xfrm>
            <a:off x="8915896" y="111692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008EFC66-7C82-4552-9C29-910240989869}"/>
              </a:ext>
            </a:extLst>
          </p:cNvPr>
          <p:cNvSpPr/>
          <p:nvPr/>
        </p:nvSpPr>
        <p:spPr>
          <a:xfrm>
            <a:off x="8961264" y="264309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15979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92247D0-C5A1-4485-88C9-00784EAF09DD}"/>
              </a:ext>
            </a:extLst>
          </p:cNvPr>
          <p:cNvSpPr/>
          <p:nvPr/>
        </p:nvSpPr>
        <p:spPr>
          <a:xfrm>
            <a:off x="704134" y="841079"/>
            <a:ext cx="10734491" cy="2069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淘气从家出发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骑车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0.5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时到达离家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 km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的书店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在书店买书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0.5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时后步行回家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在步行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1.5 km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后遇到同学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与同学聊天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0.5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然后回家。图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描述了淘气的活动行程。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FDB0BC0D-EF26-4892-A658-5F4FBFB683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9564" y="2975529"/>
            <a:ext cx="7980101" cy="174802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E7652E7C-B4BE-46F6-9E26-4EB932B9FF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08271" y="4877110"/>
            <a:ext cx="8456941" cy="1929134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6D98C4C-89C6-458C-A392-A8246EF71B04}"/>
              </a:ext>
            </a:extLst>
          </p:cNvPr>
          <p:cNvSpPr/>
          <p:nvPr/>
        </p:nvSpPr>
        <p:spPr>
          <a:xfrm>
            <a:off x="5759259" y="228319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52358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790</Words>
  <Application>Microsoft Office PowerPoint</Application>
  <PresentationFormat>宽屏</PresentationFormat>
  <Paragraphs>141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4" baseType="lpstr">
      <vt:lpstr>Calibri</vt:lpstr>
      <vt:lpstr>方正黑体_GBK</vt:lpstr>
      <vt:lpstr>Arial</vt:lpstr>
      <vt:lpstr>Times New Roman</vt:lpstr>
      <vt:lpstr>方正隶变_GBK</vt:lpstr>
      <vt:lpstr>方正魏碑_GBK</vt:lpstr>
      <vt:lpstr>汉仪雅酷黑 95W</vt:lpstr>
      <vt:lpstr>微软雅黑</vt:lpstr>
      <vt:lpstr>方正楷体_GBK</vt:lpstr>
      <vt:lpstr>方正仿宋_GBK</vt:lpstr>
      <vt:lpstr>方正大标宋简体</vt:lpstr>
      <vt:lpstr>Wingdings</vt:lpstr>
      <vt:lpstr>方正小标宋_GBK</vt:lpstr>
      <vt:lpstr>宋体</vt:lpstr>
      <vt:lpstr>Cambria Math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230</cp:revision>
  <dcterms:created xsi:type="dcterms:W3CDTF">2019-06-19T02:08:00Z</dcterms:created>
  <dcterms:modified xsi:type="dcterms:W3CDTF">2026-03-19T02:05:48Z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