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f" ContentType="image/tiff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520" r:id="rId4"/>
    <p:sldId id="521" r:id="rId5"/>
    <p:sldId id="522" r:id="rId6"/>
    <p:sldId id="523" r:id="rId7"/>
    <p:sldId id="511" r:id="rId8"/>
    <p:sldId id="427" r:id="rId9"/>
  </p:sldIdLst>
  <p:sldSz cx="12192000" cy="6858000"/>
  <p:notesSz cx="6858000" cy="9144000"/>
  <p:embeddedFontLst>
    <p:embeddedFont>
      <p:font typeface="Calibri" panose="020F0502020204030204" pitchFamily="34" charset="0"/>
      <p:regular r:id="rId10"/>
      <p:bold r:id="rId11"/>
      <p:italic r:id="rId12"/>
      <p:boldItalic r:id="rId13"/>
    </p:embeddedFont>
    <p:embeddedFont>
      <p:font typeface="方正大标宋_GBK" panose="03000509000000000000" pitchFamily="65" charset="-122"/>
      <p:regular r:id="rId14"/>
    </p:embeddedFont>
    <p:embeddedFont>
      <p:font typeface="微软雅黑" panose="020B0503020204020204" pitchFamily="34" charset="-122"/>
      <p:regular r:id="rId15"/>
      <p:bold r:id="rId16"/>
    </p:embeddedFont>
    <p:embeddedFont>
      <p:font typeface="方正大标宋简体" panose="02010600030101010101" charset="-122"/>
      <p:regular r:id="rId17"/>
    </p:embeddedFont>
    <p:embeddedFont>
      <p:font typeface="方正隶变_GBK" panose="03000509000000000000" pitchFamily="65" charset="-122"/>
      <p:regular r:id="rId18"/>
    </p:embeddedFont>
    <p:embeddedFont>
      <p:font typeface="Cambria Math" panose="02040503050406030204" pitchFamily="18" charset="0"/>
      <p:regular r:id="rId19"/>
    </p:embeddedFont>
    <p:embeddedFont>
      <p:font typeface="方正仿宋_GBK" panose="03000509000000000000" pitchFamily="65" charset="-122"/>
      <p:regular r:id="rId20"/>
    </p:embeddedFont>
    <p:embeddedFont>
      <p:font typeface="方正小标宋_GBK" panose="03000509000000000000" pitchFamily="65" charset="-122"/>
      <p:regular r:id="rId21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89" d="100"/>
          <a:sy n="89" d="100"/>
        </p:scale>
        <p:origin x="518" y="67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4.fntdata"/><Relationship Id="rId18" Type="http://schemas.openxmlformats.org/officeDocument/2006/relationships/font" Target="fonts/font9.fntdata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font" Target="fonts/font12.fntdata"/><Relationship Id="rId7" Type="http://schemas.openxmlformats.org/officeDocument/2006/relationships/slide" Target="slides/slide6.xml"/><Relationship Id="rId12" Type="http://schemas.openxmlformats.org/officeDocument/2006/relationships/font" Target="fonts/font3.fntdata"/><Relationship Id="rId17" Type="http://schemas.openxmlformats.org/officeDocument/2006/relationships/font" Target="fonts/font8.fntdata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font" Target="fonts/font7.fntdata"/><Relationship Id="rId20" Type="http://schemas.openxmlformats.org/officeDocument/2006/relationships/font" Target="fonts/font1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2.fntdata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font" Target="fonts/font6.fntdata"/><Relationship Id="rId23" Type="http://schemas.openxmlformats.org/officeDocument/2006/relationships/presProps" Target="presProps.xml"/><Relationship Id="rId10" Type="http://schemas.openxmlformats.org/officeDocument/2006/relationships/font" Target="fonts/font1.fntdata"/><Relationship Id="rId19" Type="http://schemas.openxmlformats.org/officeDocument/2006/relationships/font" Target="fonts/font10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5.fntdata"/><Relationship Id="rId22" Type="http://schemas.openxmlformats.org/officeDocument/2006/relationships/commentAuthors" Target="commentAuthor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0.xml"/><Relationship Id="rId4" Type="http://schemas.openxmlformats.org/officeDocument/2006/relationships/tags" Target="../tags/tag9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5.xml"/><Relationship Id="rId2" Type="http://schemas.openxmlformats.org/officeDocument/2006/relationships/tags" Target="../tags/tag54.xml"/><Relationship Id="rId1" Type="http://schemas.openxmlformats.org/officeDocument/2006/relationships/tags" Target="../tags/tag53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6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59.xml"/><Relationship Id="rId2" Type="http://schemas.openxmlformats.org/officeDocument/2006/relationships/tags" Target="../tags/tag58.xml"/><Relationship Id="rId1" Type="http://schemas.openxmlformats.org/officeDocument/2006/relationships/tags" Target="../tags/tag5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1.xml"/><Relationship Id="rId4" Type="http://schemas.openxmlformats.org/officeDocument/2006/relationships/tags" Target="../tags/tag60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3.xml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5.xml"/><Relationship Id="rId4" Type="http://schemas.openxmlformats.org/officeDocument/2006/relationships/tags" Target="../tags/tag14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8.xml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0.xml"/><Relationship Id="rId4" Type="http://schemas.openxmlformats.org/officeDocument/2006/relationships/tags" Target="../tags/tag19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3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2.xml"/><Relationship Id="rId1" Type="http://schemas.openxmlformats.org/officeDocument/2006/relationships/tags" Target="../tags/tag21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4.xml"/><Relationship Id="rId3" Type="http://schemas.openxmlformats.org/officeDocument/2006/relationships/tags" Target="../tags/tag29.xml"/><Relationship Id="rId7" Type="http://schemas.openxmlformats.org/officeDocument/2006/relationships/tags" Target="../tags/tag33.xml"/><Relationship Id="rId2" Type="http://schemas.openxmlformats.org/officeDocument/2006/relationships/tags" Target="../tags/tag28.xml"/><Relationship Id="rId1" Type="http://schemas.openxmlformats.org/officeDocument/2006/relationships/tags" Target="../tags/tag27.xml"/><Relationship Id="rId6" Type="http://schemas.openxmlformats.org/officeDocument/2006/relationships/tags" Target="../tags/tag32.xml"/><Relationship Id="rId5" Type="http://schemas.openxmlformats.org/officeDocument/2006/relationships/tags" Target="../tags/tag31.xml"/><Relationship Id="rId4" Type="http://schemas.openxmlformats.org/officeDocument/2006/relationships/tags" Target="../tags/tag30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7.xml"/><Relationship Id="rId2" Type="http://schemas.openxmlformats.org/officeDocument/2006/relationships/tags" Target="../tags/tag36.xml"/><Relationship Id="rId1" Type="http://schemas.openxmlformats.org/officeDocument/2006/relationships/tags" Target="../tags/tag35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8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1.xml"/><Relationship Id="rId2" Type="http://schemas.openxmlformats.org/officeDocument/2006/relationships/tags" Target="../tags/tag40.xml"/><Relationship Id="rId1" Type="http://schemas.openxmlformats.org/officeDocument/2006/relationships/tags" Target="../tags/tag39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3.xml"/><Relationship Id="rId1" Type="http://schemas.openxmlformats.org/officeDocument/2006/relationships/tags" Target="../tags/tag42.xml"/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0.xml"/><Relationship Id="rId2" Type="http://schemas.openxmlformats.org/officeDocument/2006/relationships/tags" Target="../tags/tag49.xml"/><Relationship Id="rId1" Type="http://schemas.openxmlformats.org/officeDocument/2006/relationships/tags" Target="../tags/tag4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2.xml"/><Relationship Id="rId4" Type="http://schemas.openxmlformats.org/officeDocument/2006/relationships/tags" Target="../tags/tag5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2026/3/19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3.xml"/><Relationship Id="rId1" Type="http://schemas.openxmlformats.org/officeDocument/2006/relationships/tags" Target="../tags/tag62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4.xml"/><Relationship Id="rId4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5" Type="http://schemas.openxmlformats.org/officeDocument/2006/relationships/image" Target="../media/image7.TIF"/><Relationship Id="rId4" Type="http://schemas.openxmlformats.org/officeDocument/2006/relationships/image" Target="../media/image6.tif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第</a:t>
            </a:r>
            <a:r>
              <a:rPr lang="en-US" altLang="zh-CN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3</a:t>
            </a: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课时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北师大版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六年级数学下册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13" name="image1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2610" y="948690"/>
            <a:ext cx="4550410" cy="733425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xmlns="" id="{BC83F83A-0599-49FB-9EDF-B8F7403F6A94}"/>
              </a:ext>
            </a:extLst>
          </p:cNvPr>
          <p:cNvSpPr/>
          <p:nvPr/>
        </p:nvSpPr>
        <p:spPr>
          <a:xfrm>
            <a:off x="641230" y="1676264"/>
            <a:ext cx="10719759" cy="15724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做一个无盖的正方体水槽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棱长是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12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分米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至少需要铁皮多少平方分米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34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20B2ADE3-8899-4D81-86FA-F54D4224A26F}"/>
              </a:ext>
            </a:extLst>
          </p:cNvPr>
          <p:cNvSpPr/>
          <p:nvPr/>
        </p:nvSpPr>
        <p:spPr>
          <a:xfrm>
            <a:off x="1323667" y="3169871"/>
            <a:ext cx="8303412" cy="31477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12×12×5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=144×5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=720(</a:t>
            </a:r>
            <a:r>
              <a:rPr lang="zh-CN" altLang="zh-CN" sz="3400" b="1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平方分米</a:t>
            </a:r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b="1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答</a:t>
            </a:r>
            <a:r>
              <a:rPr lang="en-US" altLang="zh-CN" sz="3400" b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400" b="1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至少需要铁皮</a:t>
            </a:r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720</a:t>
            </a:r>
            <a:r>
              <a:rPr lang="zh-CN" altLang="zh-CN" sz="3400" b="1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平方分米。</a:t>
            </a:r>
            <a:endParaRPr lang="zh-CN" altLang="zh-CN" sz="3400" b="1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45A3790D-8DCF-4B5D-A49B-2EFAE4962E29}"/>
              </a:ext>
            </a:extLst>
          </p:cNvPr>
          <p:cNvSpPr/>
          <p:nvPr/>
        </p:nvSpPr>
        <p:spPr>
          <a:xfrm>
            <a:off x="572218" y="861094"/>
            <a:ext cx="10702506" cy="15724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一个圆柱形容器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底面积是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0.2 dm</a:t>
            </a:r>
            <a:r>
              <a:rPr lang="en-US" altLang="zh-CN" sz="3400" baseline="30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浸没一块石头后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水面上升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0.8 cm,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这块石头的体积是多少立方厘米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34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8827C74D-034D-463A-89C6-E0027F8ED6CB}"/>
              </a:ext>
            </a:extLst>
          </p:cNvPr>
          <p:cNvSpPr/>
          <p:nvPr/>
        </p:nvSpPr>
        <p:spPr>
          <a:xfrm>
            <a:off x="917276" y="2441618"/>
            <a:ext cx="8787442" cy="15781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0.2</a:t>
            </a:r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dm</a:t>
            </a:r>
            <a:r>
              <a:rPr lang="en-US" altLang="zh-CN" sz="3400" baseline="300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=20</a:t>
            </a:r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cm</a:t>
            </a:r>
            <a:r>
              <a:rPr lang="en-US" altLang="zh-CN" sz="3400" baseline="300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20×0.8=16(cm</a:t>
            </a:r>
            <a:r>
              <a:rPr lang="en-US" altLang="zh-CN" sz="3400" baseline="300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b="1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答</a:t>
            </a:r>
            <a:r>
              <a:rPr lang="en-US" altLang="zh-CN" sz="3400" b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400" b="1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这块石头的体积是</a:t>
            </a:r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16</a:t>
            </a:r>
            <a:r>
              <a:rPr lang="zh-CN" altLang="zh-CN" sz="3400" b="1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立方厘米。</a:t>
            </a:r>
            <a:endParaRPr lang="zh-CN" altLang="zh-CN" sz="3400" b="1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7E24F032-106E-40B4-BD88-53FF3436F6C7}"/>
              </a:ext>
            </a:extLst>
          </p:cNvPr>
          <p:cNvSpPr/>
          <p:nvPr/>
        </p:nvSpPr>
        <p:spPr>
          <a:xfrm>
            <a:off x="505460" y="946407"/>
            <a:ext cx="10838276" cy="31420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搬新家啦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!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笑笑也有了自己的小卧室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她的卧室长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 m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、宽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2.5 m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、高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 m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。爸爸准备给她的房间四壁和房顶粉刷天蓝色的环保漆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除去门窗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 m</a:t>
            </a:r>
            <a:r>
              <a:rPr lang="en-US" altLang="zh-CN" sz="3400" baseline="30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每平方米环保漆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12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元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买环保漆一共需要多少元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34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F676EA39-CD0E-48A0-87D5-CA8471910D7F}"/>
              </a:ext>
            </a:extLst>
          </p:cNvPr>
          <p:cNvSpPr/>
          <p:nvPr/>
        </p:nvSpPr>
        <p:spPr>
          <a:xfrm>
            <a:off x="956865" y="3943731"/>
            <a:ext cx="10248848" cy="23629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4×2.5+4×3×2+2.5×3×2=10+24+15=49(</a:t>
            </a:r>
            <a:r>
              <a:rPr lang="zh-CN" altLang="zh-CN" sz="3400" b="1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平方米</a:t>
            </a:r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49-9=40(</a:t>
            </a:r>
            <a:r>
              <a:rPr lang="zh-CN" altLang="zh-CN" sz="3400" b="1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平方米</a:t>
            </a:r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40×12=480(</a:t>
            </a:r>
            <a:r>
              <a:rPr lang="zh-CN" altLang="zh-CN" sz="3400" b="1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元</a:t>
            </a:r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b="1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答</a:t>
            </a:r>
            <a:r>
              <a:rPr lang="en-US" altLang="zh-CN" sz="3400" b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400" b="1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买环保漆一共需要</a:t>
            </a:r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480</a:t>
            </a:r>
            <a:r>
              <a:rPr lang="zh-CN" altLang="zh-CN" sz="3400" b="1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元。</a:t>
            </a:r>
            <a:endParaRPr lang="zh-CN" altLang="zh-CN" sz="3400" b="1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8" name="矩形 7"/>
          <p:cNvSpPr/>
          <p:nvPr/>
        </p:nvSpPr>
        <p:spPr>
          <a:xfrm>
            <a:off x="577970" y="861095"/>
            <a:ext cx="10843404" cy="23572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zh-CN" sz="34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一个圆锥形小麦堆</a:t>
            </a:r>
            <a:r>
              <a:rPr lang="en-US" altLang="zh-CN" sz="34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底面周长是</a:t>
            </a:r>
            <a:r>
              <a:rPr lang="en-US" altLang="zh-CN" sz="34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25.12 m,</a:t>
            </a:r>
            <a:r>
              <a:rPr lang="zh-CN" altLang="zh-CN" sz="34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高是</a:t>
            </a:r>
            <a:r>
              <a:rPr lang="en-US" altLang="zh-CN" sz="34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 m</a:t>
            </a:r>
            <a:r>
              <a:rPr lang="zh-CN" altLang="zh-CN" sz="34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。如果将这堆小麦装入一个底面半径是</a:t>
            </a:r>
            <a:r>
              <a:rPr lang="en-US" altLang="zh-CN" sz="34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 m</a:t>
            </a:r>
            <a:r>
              <a:rPr lang="zh-CN" altLang="zh-CN" sz="34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的圆柱形粮仓中</a:t>
            </a:r>
            <a:r>
              <a:rPr lang="en-US" altLang="zh-CN" sz="34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粮仓中小麦的高是多少米</a:t>
            </a:r>
            <a:r>
              <a:rPr lang="en-US" altLang="zh-CN" sz="3400" dirty="0" smtClean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9" name="矩形 8"/>
              <p:cNvSpPr/>
              <p:nvPr/>
            </p:nvSpPr>
            <p:spPr>
              <a:xfrm>
                <a:off x="717431" y="3157266"/>
                <a:ext cx="10134600" cy="335514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>
                  <a:lnSpc>
                    <a:spcPct val="150000"/>
                  </a:lnSpc>
                </a:pPr>
                <a:r>
                  <a:rPr lang="en-US" altLang="zh-CN" sz="3200" dirty="0" smtClean="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25.12÷3.14÷2=4(m)</a:t>
                </a:r>
                <a:endParaRPr lang="zh-CN" altLang="zh-CN" sz="3200" dirty="0">
                  <a:solidFill>
                    <a:srgbClr val="E72582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lvl="0">
                  <a:lnSpc>
                    <a:spcPct val="150000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200" i="1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200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3200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32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×3.14×4</a:t>
                </a:r>
                <a:r>
                  <a:rPr lang="en-US" altLang="zh-CN" sz="3200" baseline="300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32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×3=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200" i="1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200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3200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32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×3.14×16×3=50.24(m</a:t>
                </a:r>
                <a:r>
                  <a:rPr lang="en-US" altLang="zh-CN" sz="3200" baseline="300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</a:t>
                </a:r>
                <a:r>
                  <a:rPr lang="en-US" altLang="zh-CN" sz="32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endParaRPr lang="zh-CN" altLang="zh-CN" sz="3200" dirty="0">
                  <a:solidFill>
                    <a:srgbClr val="E72582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lvl="0">
                  <a:lnSpc>
                    <a:spcPct val="150000"/>
                  </a:lnSpc>
                </a:pPr>
                <a:r>
                  <a:rPr lang="en-US" altLang="zh-CN" sz="32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3.14×5</a:t>
                </a:r>
                <a:r>
                  <a:rPr lang="en-US" altLang="zh-CN" sz="3200" baseline="300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32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=3.14×25=78.5(m</a:t>
                </a:r>
                <a:r>
                  <a:rPr lang="en-US" altLang="zh-CN" sz="3200" baseline="300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32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endParaRPr lang="zh-CN" altLang="zh-CN" sz="3200" dirty="0">
                  <a:solidFill>
                    <a:srgbClr val="E72582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lvl="0">
                  <a:lnSpc>
                    <a:spcPct val="150000"/>
                  </a:lnSpc>
                </a:pPr>
                <a:r>
                  <a:rPr lang="en-US" altLang="zh-CN" sz="32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50.24÷78.5=0.64(m)</a:t>
                </a:r>
                <a:r>
                  <a:rPr lang="zh-CN" altLang="zh-CN" sz="32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　</a:t>
                </a:r>
                <a:r>
                  <a:rPr lang="zh-CN" altLang="zh-CN" sz="32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方正仿宋_GBK" panose="03000509000000000000" pitchFamily="65" charset="-122"/>
                    <a:cs typeface="Times New Roman" panose="02020603050405020304" pitchFamily="18" charset="0"/>
                  </a:rPr>
                  <a:t>答</a:t>
                </a:r>
                <a:r>
                  <a:rPr lang="en-US" altLang="zh-CN" sz="32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:r>
                  <a:rPr lang="zh-CN" altLang="zh-CN" sz="32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方正仿宋_GBK" panose="03000509000000000000" pitchFamily="65" charset="-122"/>
                    <a:cs typeface="Times New Roman" panose="02020603050405020304" pitchFamily="18" charset="0"/>
                  </a:rPr>
                  <a:t>粮仓中小麦的高是</a:t>
                </a:r>
                <a:r>
                  <a:rPr lang="en-US" altLang="zh-CN" sz="32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0.64</a:t>
                </a:r>
                <a:r>
                  <a:rPr lang="zh-CN" altLang="zh-CN" sz="32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方正仿宋_GBK" panose="03000509000000000000" pitchFamily="65" charset="-122"/>
                    <a:cs typeface="Times New Roman" panose="02020603050405020304" pitchFamily="18" charset="0"/>
                  </a:rPr>
                  <a:t>米。</a:t>
                </a:r>
                <a:endParaRPr lang="zh-CN" altLang="zh-CN" sz="3200" dirty="0">
                  <a:solidFill>
                    <a:srgbClr val="E72582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9" name="矩形 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17431" y="3157266"/>
                <a:ext cx="10134600" cy="3355149"/>
              </a:xfrm>
              <a:prstGeom prst="rect">
                <a:avLst/>
              </a:prstGeom>
              <a:blipFill rotWithShape="0">
                <a:blip r:embed="rId4"/>
                <a:stretch>
                  <a:fillRect l="-1564" b="-272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EA7BB86E-45CB-41C2-9A78-2D4B3034CC7C}"/>
              </a:ext>
            </a:extLst>
          </p:cNvPr>
          <p:cNvSpPr/>
          <p:nvPr/>
        </p:nvSpPr>
        <p:spPr>
          <a:xfrm>
            <a:off x="641229" y="861094"/>
            <a:ext cx="10642121" cy="23572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用一根长为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3.6 m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的铁丝正好做成一个长方体框架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且这个长方体框架的长、宽、高的比是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∶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∶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。这个框架所占空间是多少立方米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C5BC472B-B42A-4BFA-8FED-DA56EC2CF8EC}"/>
              </a:ext>
            </a:extLst>
          </p:cNvPr>
          <p:cNvSpPr/>
          <p:nvPr/>
        </p:nvSpPr>
        <p:spPr>
          <a:xfrm>
            <a:off x="956865" y="3218342"/>
            <a:ext cx="10076320" cy="31477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3.6÷4÷(4+3+2)=0.1(m)</a:t>
            </a:r>
            <a:endParaRPr lang="zh-CN" altLang="zh-CN" sz="340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0.1×4=0.4(m)</a:t>
            </a:r>
            <a:r>
              <a:rPr lang="zh-CN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0.1×3=0.3(m)</a:t>
            </a:r>
            <a:endParaRPr lang="zh-CN" altLang="zh-CN" sz="340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0.1×2=0.2(m)</a:t>
            </a:r>
            <a:r>
              <a:rPr lang="zh-CN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0.4×0.3×0.2=0.024(m</a:t>
            </a:r>
            <a:r>
              <a:rPr lang="en-US" altLang="zh-CN" sz="3400" baseline="300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b="1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答</a:t>
            </a:r>
            <a:r>
              <a:rPr lang="en-US" altLang="zh-CN" sz="3400" b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400" b="1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这个框架所占空间是</a:t>
            </a:r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0.024</a:t>
            </a:r>
            <a:r>
              <a:rPr lang="zh-CN" altLang="zh-CN" sz="3400" b="1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立方米。</a:t>
            </a:r>
            <a:endParaRPr lang="zh-CN" altLang="zh-CN" sz="3400" b="1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/>
              <a:t>同步练习</a:t>
            </a:r>
          </a:p>
        </p:txBody>
      </p:sp>
      <p:pic>
        <p:nvPicPr>
          <p:cNvPr id="6" name="image5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5460" y="950595"/>
            <a:ext cx="4382770" cy="805815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xmlns="" id="{84486D77-D440-433E-8E14-AEBBEA453A08}"/>
              </a:ext>
            </a:extLst>
          </p:cNvPr>
          <p:cNvSpPr/>
          <p:nvPr/>
        </p:nvSpPr>
        <p:spPr>
          <a:xfrm>
            <a:off x="687626" y="1733150"/>
            <a:ext cx="10642121" cy="25534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如右图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把底面直径为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 cm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的圆柱切成若干等份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拼成一个近似的长方体。这时表面积比</a:t>
            </a:r>
            <a:endParaRPr lang="en-US" altLang="zh-CN" sz="3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原来增加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40 cm</a:t>
            </a:r>
            <a:r>
              <a:rPr lang="en-US" altLang="zh-CN" sz="3400" baseline="30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那么这个近似的长方</a:t>
            </a:r>
            <a:endParaRPr lang="en-US" altLang="zh-CN" sz="3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体的表面积是多少平方厘米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34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image277.jpeg">
            <a:extLst>
              <a:ext uri="{FF2B5EF4-FFF2-40B4-BE49-F238E27FC236}">
                <a16:creationId xmlns:a16="http://schemas.microsoft.com/office/drawing/2014/main" xmlns="" id="{8D1CB4FE-A20F-4414-883E-CADBDA211F7B}"/>
              </a:ext>
            </a:extLst>
          </p:cNvPr>
          <p:cNvPicPr/>
          <p:nvPr/>
        </p:nvPicPr>
        <p:blipFill>
          <a:blip r:embed="rId5"/>
          <a:stretch>
            <a:fillRect/>
          </a:stretch>
        </p:blipFill>
        <p:spPr>
          <a:xfrm>
            <a:off x="7842346" y="2683673"/>
            <a:ext cx="3288993" cy="1730768"/>
          </a:xfrm>
          <a:prstGeom prst="rect">
            <a:avLst/>
          </a:prstGeom>
        </p:spPr>
      </p:pic>
      <p:sp>
        <p:nvSpPr>
          <p:cNvPr id="9" name="矩形 8">
            <a:extLst>
              <a:ext uri="{FF2B5EF4-FFF2-40B4-BE49-F238E27FC236}">
                <a16:creationId xmlns:a16="http://schemas.microsoft.com/office/drawing/2014/main" xmlns="" id="{CD6087C9-8DAE-4826-9BB4-18ECBBDA1515}"/>
              </a:ext>
            </a:extLst>
          </p:cNvPr>
          <p:cNvSpPr/>
          <p:nvPr/>
        </p:nvSpPr>
        <p:spPr>
          <a:xfrm>
            <a:off x="799770" y="4160573"/>
            <a:ext cx="10182785" cy="25591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4÷2=2(cm)</a:t>
            </a:r>
            <a:r>
              <a:rPr lang="zh-CN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40÷2÷2=10(cm)</a:t>
            </a:r>
            <a:endParaRPr lang="zh-CN" altLang="zh-CN" sz="340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3.14×4×10+3.14×2</a:t>
            </a:r>
            <a:r>
              <a:rPr lang="en-US" altLang="zh-CN" sz="3400" baseline="300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×2=125.6+25.12=150.72(cm</a:t>
            </a:r>
            <a:r>
              <a:rPr lang="en-US" altLang="zh-CN" sz="3400" baseline="300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150.72+40=190.72(cm</a:t>
            </a:r>
            <a:r>
              <a:rPr lang="en-US" altLang="zh-CN" sz="3400" baseline="300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zh-CN" altLang="zh-CN" sz="3400" b="1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答</a:t>
            </a:r>
            <a:r>
              <a:rPr lang="en-US" altLang="zh-CN" sz="3400" b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400" b="1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这个近似的长方体的表面积是</a:t>
            </a:r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190.72</a:t>
            </a:r>
            <a:r>
              <a:rPr lang="zh-CN" altLang="zh-CN" sz="3400" b="1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平方厘米。</a:t>
            </a:r>
            <a:endParaRPr lang="zh-CN" altLang="zh-CN" sz="3400" b="1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六年级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数学下册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</TotalTime>
  <Words>512</Words>
  <Application>Microsoft Office PowerPoint</Application>
  <PresentationFormat>宽屏</PresentationFormat>
  <Paragraphs>50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22" baseType="lpstr">
      <vt:lpstr>Calibri</vt:lpstr>
      <vt:lpstr>汉仪雅酷黑 95W</vt:lpstr>
      <vt:lpstr>Arial</vt:lpstr>
      <vt:lpstr>方正大标宋_GBK</vt:lpstr>
      <vt:lpstr>Times New Roman</vt:lpstr>
      <vt:lpstr>微软雅黑</vt:lpstr>
      <vt:lpstr>方正大标宋简体</vt:lpstr>
      <vt:lpstr>方正隶变_GBK</vt:lpstr>
      <vt:lpstr>Wingdings</vt:lpstr>
      <vt:lpstr>宋体</vt:lpstr>
      <vt:lpstr>Cambria Math</vt:lpstr>
      <vt:lpstr>方正仿宋_GBK</vt:lpstr>
      <vt:lpstr>方正小标宋_GBK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227</cp:revision>
  <dcterms:created xsi:type="dcterms:W3CDTF">2019-06-19T02:08:00Z</dcterms:created>
  <dcterms:modified xsi:type="dcterms:W3CDTF">2026-03-19T03:05:22Z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2052-11.1.0.8838</vt:lpwstr>
  </property>
  <property fmtid="{D5CDD505-2E9C-101B-9397-08002B2CF9AE}" pid="3" name="ICV">
    <vt:lpwstr>0120116FAA4943239CF14053B68F4A85</vt:lpwstr>
  </property>
</Properties>
</file>