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1" r:id="rId4"/>
    <p:sldId id="522" r:id="rId5"/>
    <p:sldId id="535" r:id="rId6"/>
    <p:sldId id="536" r:id="rId7"/>
    <p:sldId id="538" r:id="rId8"/>
    <p:sldId id="537" r:id="rId9"/>
    <p:sldId id="542" r:id="rId10"/>
    <p:sldId id="539" r:id="rId11"/>
    <p:sldId id="540" r:id="rId12"/>
    <p:sldId id="541" r:id="rId13"/>
    <p:sldId id="543" r:id="rId14"/>
    <p:sldId id="511" r:id="rId15"/>
    <p:sldId id="533" r:id="rId16"/>
    <p:sldId id="427" r:id="rId17"/>
  </p:sldIdLst>
  <p:sldSz cx="12192000" cy="6858000"/>
  <p:notesSz cx="6858000" cy="9144000"/>
  <p:embeddedFontLs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黑体_GBK" panose="03000509000000000000" pitchFamily="65" charset="-122"/>
      <p:regular r:id="rId21"/>
    </p:embeddedFont>
    <p:embeddedFont>
      <p:font typeface="方正大标宋_GBK" panose="03000509000000000000" pitchFamily="65" charset="-122"/>
      <p:regular r:id="rId22"/>
    </p:embeddedFont>
    <p:embeddedFont>
      <p:font typeface="MS Mincho" panose="02020609040205080304" pitchFamily="49" charset="-128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Cambria Math" panose="02040503050406030204" pitchFamily="18" charset="0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大标宋简体" panose="02010600030101010101" charset="-122"/>
      <p:regular r:id="rId30"/>
    </p:embeddedFont>
    <p:embeddedFont>
      <p:font typeface="方正仿宋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14.tif"/><Relationship Id="rId5" Type="http://schemas.openxmlformats.org/officeDocument/2006/relationships/image" Target="../media/image13.png"/><Relationship Id="rId4" Type="http://schemas.openxmlformats.org/officeDocument/2006/relationships/image" Target="../media/image1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5" Type="http://schemas.openxmlformats.org/officeDocument/2006/relationships/image" Target="../media/image14.ti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图形与位置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EF165CA-8D28-45E1-BCF5-1CF697165CF1}"/>
              </a:ext>
            </a:extLst>
          </p:cNvPr>
          <p:cNvSpPr/>
          <p:nvPr/>
        </p:nvSpPr>
        <p:spPr>
          <a:xfrm>
            <a:off x="589472" y="946407"/>
            <a:ext cx="10831902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二、右面是一艘轮船上的雷达屏幕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每相邻两个圆的半径相差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船员发现在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地有渔船发出求救信号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请报告该渔船的位置。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215C748-777A-4685-AA11-92DFB4D96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4020" y="3346642"/>
            <a:ext cx="4193066" cy="331917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8EF3C1A-910F-4240-AB3C-00C1AE47BC04}"/>
              </a:ext>
            </a:extLst>
          </p:cNvPr>
          <p:cNvSpPr/>
          <p:nvPr/>
        </p:nvSpPr>
        <p:spPr>
          <a:xfrm>
            <a:off x="741205" y="4195188"/>
            <a:ext cx="5974713" cy="1578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渔船在轮船东偏北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30°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方向</a:t>
            </a:r>
            <a:endParaRPr lang="en-US" altLang="zh-CN" sz="3400" b="1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距离轮船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5228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C19FA7-92E7-47EF-8D54-B2EF9AC5E641}"/>
              </a:ext>
            </a:extLst>
          </p:cNvPr>
          <p:cNvSpPr/>
          <p:nvPr/>
        </p:nvSpPr>
        <p:spPr>
          <a:xfrm>
            <a:off x="626435" y="864459"/>
            <a:ext cx="1073455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b="1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在图中标出另外两艘货轮的位置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货轮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在这艘轮船东偏南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距离轮船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货船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在这艘轮船南偏西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距离轮船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标字母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D09300D4-D50D-4C7A-8718-0E3C6BFE0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9945" y="3380265"/>
            <a:ext cx="4193066" cy="3319177"/>
          </a:xfrm>
          <a:prstGeom prst="rect">
            <a:avLst/>
          </a:prstGeom>
        </p:spPr>
      </p:pic>
      <p:pic>
        <p:nvPicPr>
          <p:cNvPr id="9" name="image290.jpeg">
            <a:extLst>
              <a:ext uri="{FF2B5EF4-FFF2-40B4-BE49-F238E27FC236}">
                <a16:creationId xmlns="" xmlns:a16="http://schemas.microsoft.com/office/drawing/2014/main" id="{0BA707B8-4165-45B6-91C3-C36F65D7F0C3}"/>
              </a:ext>
            </a:extLst>
          </p:cNvPr>
          <p:cNvPicPr/>
          <p:nvPr/>
        </p:nvPicPr>
        <p:blipFill rotWithShape="1">
          <a:blip r:embed="rId5"/>
          <a:srcRect l="5838"/>
          <a:stretch/>
        </p:blipFill>
        <p:spPr>
          <a:xfrm>
            <a:off x="4916428" y="3320010"/>
            <a:ext cx="4400100" cy="34396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814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0FFF64C-0804-4CE9-AA55-A77498F25B92}"/>
              </a:ext>
            </a:extLst>
          </p:cNvPr>
          <p:cNvSpPr/>
          <p:nvPr/>
        </p:nvSpPr>
        <p:spPr>
          <a:xfrm>
            <a:off x="505460" y="879903"/>
            <a:ext cx="1100645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三、下图是某动物园平面图的一部分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看图回答问题。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从孔雀园先向东行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 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再向北行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就到达大象馆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在图中标出大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象馆的位置。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655E24C-EB48-4E39-91F9-2FFFFA6FD5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793"/>
          <a:stretch/>
        </p:blipFill>
        <p:spPr>
          <a:xfrm>
            <a:off x="9945505" y="2527623"/>
            <a:ext cx="1342873" cy="42071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00CCA6E-F4DC-4A5B-A541-ACF4529B6D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507"/>
          <a:stretch/>
        </p:blipFill>
        <p:spPr>
          <a:xfrm>
            <a:off x="3405917" y="2527623"/>
            <a:ext cx="6401566" cy="4207183"/>
          </a:xfrm>
          <a:prstGeom prst="rect">
            <a:avLst/>
          </a:prstGeom>
        </p:spPr>
      </p:pic>
      <p:pic>
        <p:nvPicPr>
          <p:cNvPr id="9" name="image291.jpeg">
            <a:extLst>
              <a:ext uri="{FF2B5EF4-FFF2-40B4-BE49-F238E27FC236}">
                <a16:creationId xmlns="" xmlns:a16="http://schemas.microsoft.com/office/drawing/2014/main" id="{21ADCBAB-F6A6-4D04-BFB5-66BB0A3CD033}"/>
              </a:ext>
            </a:extLst>
          </p:cNvPr>
          <p:cNvPicPr/>
          <p:nvPr/>
        </p:nvPicPr>
        <p:blipFill rotWithShape="1">
          <a:blip r:embed="rId5"/>
          <a:srcRect r="18603"/>
          <a:stretch/>
        </p:blipFill>
        <p:spPr>
          <a:xfrm>
            <a:off x="3405917" y="2681913"/>
            <a:ext cx="6401566" cy="40528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477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F56657D-ADE0-484F-A982-D8E0E1CFFE36}"/>
              </a:ext>
            </a:extLst>
          </p:cNvPr>
          <p:cNvSpPr/>
          <p:nvPr/>
        </p:nvSpPr>
        <p:spPr>
          <a:xfrm>
            <a:off x="580845" y="861094"/>
            <a:ext cx="10581736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周日早上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万老师一家的游玩路线是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(5,1)→(2,2)→(1,5)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。如果想尽快把图中的其他地点游览完出园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请用上面的形式表示出最近的路线。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FB62218-EFAF-4740-8430-767E3CA328AD}"/>
              </a:ext>
            </a:extLst>
          </p:cNvPr>
          <p:cNvSpPr/>
          <p:nvPr/>
        </p:nvSpPr>
        <p:spPr>
          <a:xfrm>
            <a:off x="1097106" y="3415198"/>
            <a:ext cx="865813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(5,1)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(2,2)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(1,5)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(5,6)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(7,4)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(8,2)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➝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(6,0)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4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7EA4D2-F6A0-4551-A55C-A1419D05E7D9}"/>
              </a:ext>
            </a:extLst>
          </p:cNvPr>
          <p:cNvSpPr/>
          <p:nvPr/>
        </p:nvSpPr>
        <p:spPr>
          <a:xfrm>
            <a:off x="631554" y="1764895"/>
            <a:ext cx="10754266" cy="2749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如右图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衡山路和南潭路互相垂直。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图书馆在小丽家东偏北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距离小丽家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处。在图上标出图书馆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的位置。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0095E8D1-ABDD-4145-A175-71604BA6B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5116" y="3217360"/>
            <a:ext cx="6873727" cy="3583352"/>
          </a:xfrm>
          <a:prstGeom prst="rect">
            <a:avLst/>
          </a:prstGeom>
        </p:spPr>
      </p:pic>
      <p:pic>
        <p:nvPicPr>
          <p:cNvPr id="9" name="image293.jpeg">
            <a:extLst>
              <a:ext uri="{FF2B5EF4-FFF2-40B4-BE49-F238E27FC236}">
                <a16:creationId xmlns="" xmlns:a16="http://schemas.microsoft.com/office/drawing/2014/main" id="{B9228E44-DD69-40A4-9FF2-F17EBAE4CAE4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278902" y="3139726"/>
            <a:ext cx="7570393" cy="36452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DD811A-2F1B-4D5C-949E-4E2400CD0E4B}"/>
              </a:ext>
            </a:extLst>
          </p:cNvPr>
          <p:cNvSpPr/>
          <p:nvPr/>
        </p:nvSpPr>
        <p:spPr>
          <a:xfrm>
            <a:off x="505459" y="847208"/>
            <a:ext cx="1074338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中兴路经过电影院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与衡山路互相平行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文峰路经过电影院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与衡山路互相垂直。在图上用直线表示出中兴路和文峰路的位置。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67CC6DC-89C8-45F4-8043-AC2FDB9561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6927" y="2708402"/>
            <a:ext cx="6873727" cy="3583352"/>
          </a:xfrm>
          <a:prstGeom prst="rect">
            <a:avLst/>
          </a:prstGeom>
        </p:spPr>
      </p:pic>
      <p:pic>
        <p:nvPicPr>
          <p:cNvPr id="10" name="image293.jpeg">
            <a:extLst>
              <a:ext uri="{FF2B5EF4-FFF2-40B4-BE49-F238E27FC236}">
                <a16:creationId xmlns="" xmlns:a16="http://schemas.microsoft.com/office/drawing/2014/main" id="{81099E77-6F21-4157-A602-E726A30A3B4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433513" y="2449613"/>
            <a:ext cx="7570393" cy="364522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1054"/>
            <a:ext cx="4550410" cy="733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64622" y="1576831"/>
            <a:ext cx="1068812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小朋友们在玩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老鹰抓小鸡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的游戏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image30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73846" y="3238824"/>
            <a:ext cx="6278348" cy="31384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31544" y="821065"/>
            <a:ext cx="10846698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小鸡甲的位置用数对表示是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,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小鸡乙的位置用数对表示是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,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老鹰的位置用数对表示是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,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以老鹰所在位置为观测点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小鸡甲在老鹰的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小鸡乙在老鹰的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)°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方向上。</a:t>
            </a:r>
            <a:endParaRPr lang="zh-CN" altLang="en-US" sz="3400" dirty="0"/>
          </a:p>
        </p:txBody>
      </p:sp>
      <p:sp>
        <p:nvSpPr>
          <p:cNvPr id="11" name="矩形 10"/>
          <p:cNvSpPr/>
          <p:nvPr/>
        </p:nvSpPr>
        <p:spPr>
          <a:xfrm>
            <a:off x="6619282" y="101649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2163" y="10365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0693" y="17927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638909" y="179275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10723" y="17927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41808" y="17927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403055" y="26138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4602" y="33541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12684" y="33151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21125" y="340478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84601" y="41451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12684" y="41061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41079"/>
            <a:ext cx="1118333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奇思的座位在教室第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用数对表示是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(4,1):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如果妙想在教室的座位用数对表示是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(2,4),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那么妙想坐在第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列。如果老师把妙想的位置向后平移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那么她现在的位置用数对表示是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,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630565" y="184135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30135" y="25863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501" y="33455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31757" y="33455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B7FB3441-AF06-46D2-9B2A-95EF67DC91C0}"/>
                  </a:ext>
                </a:extLst>
              </p:cNvPr>
              <p:cNvSpPr/>
              <p:nvPr/>
            </p:nvSpPr>
            <p:spPr>
              <a:xfrm>
                <a:off x="505459" y="918734"/>
                <a:ext cx="10777891" cy="34703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在一幅地图上用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厘米表示实际距离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这幅地图的比例尺是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在一幅比例尺是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6000000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的地图上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量得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A,B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两地是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厘米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,A,B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两地的实际距离是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千米。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B7FB3441-AF06-46D2-9B2A-95EF67DC91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918734"/>
                <a:ext cx="10777891" cy="3470374"/>
              </a:xfrm>
              <a:prstGeom prst="rect">
                <a:avLst/>
              </a:prstGeom>
              <a:blipFill>
                <a:blip r:embed="rId4"/>
                <a:stretch>
                  <a:fillRect l="-1584" r="-1584" b="-4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EF21FC9-384A-464F-B815-70FCE231693F}"/>
              </a:ext>
            </a:extLst>
          </p:cNvPr>
          <p:cNvSpPr/>
          <p:nvPr/>
        </p:nvSpPr>
        <p:spPr>
          <a:xfrm>
            <a:off x="2922096" y="1944846"/>
            <a:ext cx="25234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B5CCFFC-138F-4191-BB89-35D3F99C7664}"/>
              </a:ext>
            </a:extLst>
          </p:cNvPr>
          <p:cNvSpPr/>
          <p:nvPr/>
        </p:nvSpPr>
        <p:spPr>
          <a:xfrm>
            <a:off x="5676654" y="377355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692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97444DC-6830-48D5-888E-4DDE3EF154FB}"/>
              </a:ext>
            </a:extLst>
          </p:cNvPr>
          <p:cNvSpPr/>
          <p:nvPr/>
        </p:nvSpPr>
        <p:spPr>
          <a:xfrm>
            <a:off x="505460" y="962015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路公共汽车的行驶路线图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请你认真观察并填空。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8.jpeg">
            <a:extLst>
              <a:ext uri="{FF2B5EF4-FFF2-40B4-BE49-F238E27FC236}">
                <a16:creationId xmlns="" xmlns:a16="http://schemas.microsoft.com/office/drawing/2014/main" id="{92A81284-DC02-4A2B-AB8C-FC25127875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56687" y="1576831"/>
            <a:ext cx="8232369" cy="286676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4E5A54E-7762-42A4-B8CD-0604718B40C7}"/>
              </a:ext>
            </a:extLst>
          </p:cNvPr>
          <p:cNvSpPr/>
          <p:nvPr/>
        </p:nvSpPr>
        <p:spPr>
          <a:xfrm>
            <a:off x="696777" y="4377474"/>
            <a:ext cx="1079844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路公共汽车从火车站出发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)km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到达医院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)50°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方向行驶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到达新华书店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行驶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0E7AE17-4245-47E2-8732-B7BC08037033}"/>
              </a:ext>
            </a:extLst>
          </p:cNvPr>
          <p:cNvSpPr/>
          <p:nvPr/>
        </p:nvSpPr>
        <p:spPr>
          <a:xfrm>
            <a:off x="7341349" y="453927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7B11422-B5E9-475B-AA0A-1E8EF32DEDC7}"/>
              </a:ext>
            </a:extLst>
          </p:cNvPr>
          <p:cNvSpPr/>
          <p:nvPr/>
        </p:nvSpPr>
        <p:spPr>
          <a:xfrm>
            <a:off x="9489056" y="453927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1BC2A27-0B25-404C-92BD-EB1063C97F3A}"/>
              </a:ext>
            </a:extLst>
          </p:cNvPr>
          <p:cNvSpPr/>
          <p:nvPr/>
        </p:nvSpPr>
        <p:spPr>
          <a:xfrm>
            <a:off x="3916366" y="53336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259698B-7363-41F5-BAC6-F430008D4D0D}"/>
              </a:ext>
            </a:extLst>
          </p:cNvPr>
          <p:cNvSpPr/>
          <p:nvPr/>
        </p:nvSpPr>
        <p:spPr>
          <a:xfrm>
            <a:off x="6008687" y="53336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D6AEB5D-8C26-4ACE-AA8F-C7817E27769B}"/>
              </a:ext>
            </a:extLst>
          </p:cNvPr>
          <p:cNvSpPr/>
          <p:nvPr/>
        </p:nvSpPr>
        <p:spPr>
          <a:xfrm>
            <a:off x="1256687" y="6119169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2.3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1AC45F8-9546-4402-B51E-5A8DF6243398}"/>
              </a:ext>
            </a:extLst>
          </p:cNvPr>
          <p:cNvSpPr/>
          <p:nvPr/>
        </p:nvSpPr>
        <p:spPr>
          <a:xfrm>
            <a:off x="7513669" y="61191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665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288.jpeg">
            <a:extLst>
              <a:ext uri="{FF2B5EF4-FFF2-40B4-BE49-F238E27FC236}">
                <a16:creationId xmlns="" xmlns:a16="http://schemas.microsoft.com/office/drawing/2014/main" id="{92A81284-DC02-4A2B-AB8C-FC251278758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75532" y="946407"/>
            <a:ext cx="8232369" cy="286676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4E5A54E-7762-42A4-B8CD-0604718B40C7}"/>
              </a:ext>
            </a:extLst>
          </p:cNvPr>
          <p:cNvSpPr/>
          <p:nvPr/>
        </p:nvSpPr>
        <p:spPr>
          <a:xfrm>
            <a:off x="804083" y="3989285"/>
            <a:ext cx="1088036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到达中心广场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)°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方向行驶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到达公园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最后向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)30°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方向行驶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到达体育馆。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644E085-473A-4719-8FC2-62EEF7AAA58D}"/>
              </a:ext>
            </a:extLst>
          </p:cNvPr>
          <p:cNvSpPr/>
          <p:nvPr/>
        </p:nvSpPr>
        <p:spPr>
          <a:xfrm>
            <a:off x="1299267" y="421481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8DE6E3C-48C0-40EC-8619-41A600B44D6E}"/>
              </a:ext>
            </a:extLst>
          </p:cNvPr>
          <p:cNvSpPr/>
          <p:nvPr/>
        </p:nvSpPr>
        <p:spPr>
          <a:xfrm>
            <a:off x="7047307" y="41533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B10B80D-90A3-48BF-9329-C622CA103F0F}"/>
              </a:ext>
            </a:extLst>
          </p:cNvPr>
          <p:cNvSpPr/>
          <p:nvPr/>
        </p:nvSpPr>
        <p:spPr>
          <a:xfrm>
            <a:off x="8929858" y="4141212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98B5954-12AE-4B9C-A3BF-4EC2FC551893}"/>
              </a:ext>
            </a:extLst>
          </p:cNvPr>
          <p:cNvSpPr/>
          <p:nvPr/>
        </p:nvSpPr>
        <p:spPr>
          <a:xfrm>
            <a:off x="3067763" y="498324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9844FBE-BAEB-4689-98EF-B176F44A7E9E}"/>
              </a:ext>
            </a:extLst>
          </p:cNvPr>
          <p:cNvSpPr/>
          <p:nvPr/>
        </p:nvSpPr>
        <p:spPr>
          <a:xfrm>
            <a:off x="8229513" y="49832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984C3315-272D-40E3-A8A3-41FB72D072E6}"/>
              </a:ext>
            </a:extLst>
          </p:cNvPr>
          <p:cNvSpPr/>
          <p:nvPr/>
        </p:nvSpPr>
        <p:spPr>
          <a:xfrm>
            <a:off x="1353768" y="569006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535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6CE921-3A88-447C-A295-CB7932EAB8CB}"/>
              </a:ext>
            </a:extLst>
          </p:cNvPr>
          <p:cNvSpPr/>
          <p:nvPr/>
        </p:nvSpPr>
        <p:spPr>
          <a:xfrm>
            <a:off x="583094" y="903277"/>
            <a:ext cx="10872782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以中心广场为观测点填一填。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体育馆在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距离中心广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文具店在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中心广场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9.jpeg">
            <a:extLst>
              <a:ext uri="{FF2B5EF4-FFF2-40B4-BE49-F238E27FC236}">
                <a16:creationId xmlns="" xmlns:a16="http://schemas.microsoft.com/office/drawing/2014/main" id="{B22F968A-834E-40EF-ADB2-97E594E56E78}"/>
              </a:ext>
            </a:extLst>
          </p:cNvPr>
          <p:cNvPicPr/>
          <p:nvPr/>
        </p:nvPicPr>
        <p:blipFill rotWithShape="1">
          <a:blip r:embed="rId4"/>
          <a:srcRect l="9778"/>
          <a:stretch/>
        </p:blipFill>
        <p:spPr>
          <a:xfrm>
            <a:off x="6272806" y="1775453"/>
            <a:ext cx="5239109" cy="380269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0695221-FE2D-44FB-9B64-7F2D537F2CBE}"/>
              </a:ext>
            </a:extLst>
          </p:cNvPr>
          <p:cNvSpPr/>
          <p:nvPr/>
        </p:nvSpPr>
        <p:spPr>
          <a:xfrm>
            <a:off x="3243445" y="18498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2EF3E90-8216-4452-9740-665AF7788E65}"/>
              </a:ext>
            </a:extLst>
          </p:cNvPr>
          <p:cNvSpPr/>
          <p:nvPr/>
        </p:nvSpPr>
        <p:spPr>
          <a:xfrm>
            <a:off x="4987507" y="184985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E8F0751-7D2C-45E7-B0EE-ACD64988CF3A}"/>
              </a:ext>
            </a:extLst>
          </p:cNvPr>
          <p:cNvSpPr/>
          <p:nvPr/>
        </p:nvSpPr>
        <p:spPr>
          <a:xfrm>
            <a:off x="985675" y="261763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45°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DD46C960-33F7-4CC6-BFC8-B4AA35DDE75E}"/>
              </a:ext>
            </a:extLst>
          </p:cNvPr>
          <p:cNvSpPr/>
          <p:nvPr/>
        </p:nvSpPr>
        <p:spPr>
          <a:xfrm>
            <a:off x="1539672" y="33930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22372E5-CB2A-4EDF-8AF6-9D72275CB425}"/>
              </a:ext>
            </a:extLst>
          </p:cNvPr>
          <p:cNvSpPr/>
          <p:nvPr/>
        </p:nvSpPr>
        <p:spPr>
          <a:xfrm>
            <a:off x="3243445" y="41608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5E0EBA7-E6C0-4600-B65E-1B8317714A92}"/>
              </a:ext>
            </a:extLst>
          </p:cNvPr>
          <p:cNvSpPr/>
          <p:nvPr/>
        </p:nvSpPr>
        <p:spPr>
          <a:xfrm>
            <a:off x="5043546" y="416085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东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E998FC3-68FA-44B6-8398-E741125AFB84}"/>
              </a:ext>
            </a:extLst>
          </p:cNvPr>
          <p:cNvSpPr/>
          <p:nvPr/>
        </p:nvSpPr>
        <p:spPr>
          <a:xfrm>
            <a:off x="1216506" y="497324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35°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CF19471-D5FA-4C9F-A313-C0BF5A59C44B}"/>
              </a:ext>
            </a:extLst>
          </p:cNvPr>
          <p:cNvSpPr/>
          <p:nvPr/>
        </p:nvSpPr>
        <p:spPr>
          <a:xfrm>
            <a:off x="2804863" y="56856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945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D6CE921-3A88-447C-A295-CB7932EAB8CB}"/>
              </a:ext>
            </a:extLst>
          </p:cNvPr>
          <p:cNvSpPr/>
          <p:nvPr/>
        </p:nvSpPr>
        <p:spPr>
          <a:xfrm>
            <a:off x="659609" y="4819662"/>
            <a:ext cx="10872782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少年宫在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距离中心广场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9.jpeg">
            <a:extLst>
              <a:ext uri="{FF2B5EF4-FFF2-40B4-BE49-F238E27FC236}">
                <a16:creationId xmlns="" xmlns:a16="http://schemas.microsoft.com/office/drawing/2014/main" id="{B22F968A-834E-40EF-ADB2-97E594E56E78}"/>
              </a:ext>
            </a:extLst>
          </p:cNvPr>
          <p:cNvPicPr/>
          <p:nvPr/>
        </p:nvPicPr>
        <p:blipFill rotWithShape="1">
          <a:blip r:embed="rId4"/>
          <a:srcRect l="9778"/>
          <a:stretch/>
        </p:blipFill>
        <p:spPr>
          <a:xfrm>
            <a:off x="3818622" y="1016969"/>
            <a:ext cx="5239109" cy="380269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EFAE82B-0A82-4FD0-A674-9E987B870F97}"/>
              </a:ext>
            </a:extLst>
          </p:cNvPr>
          <p:cNvSpPr/>
          <p:nvPr/>
        </p:nvSpPr>
        <p:spPr>
          <a:xfrm>
            <a:off x="3325486" y="49955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F4646D2-CD9C-4CD3-821E-8DD4A4B5ACFC}"/>
              </a:ext>
            </a:extLst>
          </p:cNvPr>
          <p:cNvSpPr/>
          <p:nvPr/>
        </p:nvSpPr>
        <p:spPr>
          <a:xfrm>
            <a:off x="5107049" y="50262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4650A56-63BA-4FC2-ACE4-09D0ED2FF235}"/>
              </a:ext>
            </a:extLst>
          </p:cNvPr>
          <p:cNvSpPr/>
          <p:nvPr/>
        </p:nvSpPr>
        <p:spPr>
          <a:xfrm>
            <a:off x="6477629" y="502621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10°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40B9251-D2C5-47A5-89FE-DA603E0D334E}"/>
              </a:ext>
            </a:extLst>
          </p:cNvPr>
          <p:cNvSpPr/>
          <p:nvPr/>
        </p:nvSpPr>
        <p:spPr>
          <a:xfrm>
            <a:off x="1703122" y="577652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62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766</Words>
  <Application>Microsoft Office PowerPoint</Application>
  <PresentationFormat>宽屏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方正隶变_GBK</vt:lpstr>
      <vt:lpstr>汉仪雅酷黑 95W</vt:lpstr>
      <vt:lpstr>Times New Roman</vt:lpstr>
      <vt:lpstr>微软雅黑</vt:lpstr>
      <vt:lpstr>方正黑体_GBK</vt:lpstr>
      <vt:lpstr>方正大标宋_GBK</vt:lpstr>
      <vt:lpstr>MS Mincho</vt:lpstr>
      <vt:lpstr>Wingdings</vt:lpstr>
      <vt:lpstr>宋体</vt:lpstr>
      <vt:lpstr>方正小标宋_GBK</vt:lpstr>
      <vt:lpstr>Cambria Math</vt:lpstr>
      <vt:lpstr>Calibri</vt:lpstr>
      <vt:lpstr>方正大标宋简体</vt:lpstr>
      <vt:lpstr>方正仿宋_GBK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2026-03-19T06:13:06Z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