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502" r:id="rId6"/>
    <p:sldId id="498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mbria Math" pitchFamily="18" charset="0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小标宋_GBK" pitchFamily="65" charset="-122"/>
      <p:regular r:id="rId15"/>
    </p:embeddedFont>
    <p:embeddedFont>
      <p:font typeface="方正隶变_GBK" pitchFamily="65" charset="-122"/>
      <p:regular r:id="rId16"/>
    </p:embeddedFont>
    <p:embeddedFont>
      <p:font typeface="微软雅黑" pitchFamily="34" charset="-122"/>
      <p:regular r:id="rId17"/>
      <p:bold r:id="rId18"/>
    </p:embeddedFont>
    <p:embeddedFont>
      <p:font typeface="方正仿宋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图形与测量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(3)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把彩纸贴在一个长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1.5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0.8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的长方体模型表面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不计接头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至少需要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的纸。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一个底面直径和高都是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的圆柱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它的侧面积是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把一根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长的圆柱形木料锯成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个小圆柱形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表面积增加了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 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原来木料的体积是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13788" y="254833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36094" y="4180086"/>
            <a:ext cx="136755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113.04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31413" y="4180085"/>
            <a:ext cx="13837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169.56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752979" y="567253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921365" cy="1389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一个圆锥形麦堆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底面周长是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25.12 m,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高是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3 m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。如果每立方米小麦重</a:t>
            </a:r>
            <a:r>
              <a:rPr lang="en-US" altLang="zh-CN" sz="3400" dirty="0">
                <a:effectLst/>
                <a:latin typeface="Times New Roman"/>
                <a:ea typeface="宋体"/>
                <a:cs typeface="Times New Roman"/>
              </a:rPr>
              <a:t>750 kg,</a:t>
            </a:r>
            <a:r>
              <a:rPr lang="zh-CN" altLang="zh-CN" sz="3400" dirty="0">
                <a:effectLst/>
                <a:latin typeface="Times New Roman"/>
                <a:ea typeface="宋体"/>
                <a:cs typeface="Times New Roman"/>
              </a:rPr>
              <a:t>这堆小麦重多少千克</a:t>
            </a:r>
            <a:r>
              <a:rPr lang="en-US" altLang="zh-CN" sz="3400" dirty="0" smtClean="0">
                <a:effectLst/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2475" y="2392377"/>
            <a:ext cx="94297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25.12÷3.14÷2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=8÷2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4(m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5067299" y="2135202"/>
                <a:ext cx="4800601" cy="31014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3400" b="0" i="1" smtClean="0">
                        <a:solidFill>
                          <a:srgbClr val="E72582"/>
                        </a:solidFill>
                        <a:latin typeface="Cambria Math"/>
                        <a:ea typeface="Cambria Math"/>
                        <a:cs typeface="Times New Roman"/>
                      </a:rPr>
                      <m:t>  </m:t>
                    </m:r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3.14×4</a:t>
                </a:r>
                <a:r>
                  <a:rPr lang="en-US" altLang="zh-CN" sz="3400" baseline="300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2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×3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3400" i="1">
                            <a:solidFill>
                              <a:srgbClr val="E72582"/>
                            </a:solidFill>
                            <a:latin typeface="Cambria Math"/>
                            <a:ea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altLang="zh-CN" sz="3400">
                            <a:solidFill>
                              <a:srgbClr val="E72582"/>
                            </a:solidFill>
                            <a:latin typeface="Cambria Math"/>
                            <a:ea typeface="宋体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×</a:t>
                </a: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3.14×16×3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3400" dirty="0" smtClean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=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50.24(m</a:t>
                </a:r>
                <a:r>
                  <a:rPr lang="en-US" altLang="zh-CN" sz="3400" baseline="300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3</a:t>
                </a:r>
                <a:r>
                  <a:rPr lang="en-US" altLang="zh-CN" sz="3400" dirty="0">
                    <a:solidFill>
                      <a:srgbClr val="E72582"/>
                    </a:solidFill>
                    <a:latin typeface="Times New Roman"/>
                    <a:ea typeface="宋体"/>
                    <a:cs typeface="Times New Roman"/>
                  </a:rPr>
                  <a:t>)</a:t>
                </a:r>
                <a:endParaRPr lang="zh-CN" altLang="zh-CN" sz="3400" dirty="0">
                  <a:solidFill>
                    <a:srgbClr val="E72582"/>
                  </a:solidFill>
                  <a:latin typeface="Calibri"/>
                  <a:ea typeface="宋体"/>
                  <a:cs typeface="Times New Roman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67299" y="2135202"/>
                <a:ext cx="4800601" cy="3101490"/>
              </a:xfrm>
              <a:prstGeom prst="rect">
                <a:avLst/>
              </a:prstGeom>
              <a:blipFill rotWithShape="1">
                <a:blip r:embed="rId4"/>
                <a:stretch>
                  <a:fillRect l="-3426" b="-2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900111" y="4938961"/>
            <a:ext cx="83343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50.24×750=37680(kg)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这堆小麦重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37680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千克。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一个长方体无盖鱼缸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30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做这个鱼缸至少需要多少平方米玻璃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60×30+60×50×2+30×50×2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1800+6000+3000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10800(cm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10800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=1.08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做这个鱼缸至少需要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1.08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平方米玻璃</a:t>
            </a:r>
            <a:r>
              <a:rPr lang="zh-CN" altLang="zh-CN" sz="3400" b="1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一个长方体无盖鱼缸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长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60 cm,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宽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30 cm,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高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50 cm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这个鱼缸最多能装水多少升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?(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玻璃厚度忽略不计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60×30×50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=90000(cm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90(L)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这个鱼缸最多能装水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升。</a:t>
            </a:r>
            <a:endParaRPr lang="zh-CN" altLang="zh-CN" sz="3400" b="1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468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有一个完全封闭的长方体容器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从里面测量长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宽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10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现在里面装了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深的水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如果把这个容器竖起来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水的高度是多少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 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47570" y="2799079"/>
            <a:ext cx="3334792" cy="15157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07472" y="3300532"/>
            <a:ext cx="3048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20×15×6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=300×6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1800(cm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48074" y="3294559"/>
            <a:ext cx="551497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1800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÷(15×10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=1800÷150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12(cm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1050" y="5638801"/>
            <a:ext cx="5876925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水的高度是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359</Words>
  <Application>Microsoft Office PowerPoint</Application>
  <PresentationFormat>自定义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方正大标宋_GBK</vt:lpstr>
      <vt:lpstr>Cambria Math</vt:lpstr>
      <vt:lpstr>Times New Roman</vt:lpstr>
      <vt:lpstr>Calibri</vt:lpstr>
      <vt:lpstr>方正小标宋_GBK</vt:lpstr>
      <vt:lpstr>方正隶变_GBK</vt:lpstr>
      <vt:lpstr>微软雅黑</vt:lpstr>
      <vt:lpstr>汉仪雅酷黑 95W</vt:lpstr>
      <vt:lpstr>方正仿宋_GBK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2026-03-16T08:22:04Z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