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4" r:id="rId5"/>
    <p:sldId id="521" r:id="rId6"/>
    <p:sldId id="522" r:id="rId7"/>
    <p:sldId id="523" r:id="rId8"/>
    <p:sldId id="533" r:id="rId9"/>
    <p:sldId id="511" r:id="rId10"/>
    <p:sldId id="427" r:id="rId11"/>
  </p:sldIdLst>
  <p:sldSz cx="12192000" cy="6858000"/>
  <p:notesSz cx="6858000" cy="9144000"/>
  <p:embeddedFontLst>
    <p:embeddedFont>
      <p:font typeface="方正楷体_GBK" panose="03000509000000000000" pitchFamily="65" charset="-122"/>
      <p:regular r:id="rId12"/>
    </p:embeddedFont>
    <p:embeddedFont>
      <p:font typeface="方正大标宋简体" panose="02010600030101010101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方正书宋_GBK" panose="03000509000000000000" pitchFamily="65" charset="-122"/>
      <p:regular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方正隶变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大标宋_GBK" panose="03000509000000000000" pitchFamily="65" charset="-122"/>
      <p:regular r:id="rId23"/>
    </p:embeddedFont>
    <p:embeddedFont>
      <p:font typeface="方正仿宋_GBK" panose="03000509000000000000" pitchFamily="65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方正黑体_GBK" panose="03000509000000000000" pitchFamily="65" charset="-122"/>
      <p:regular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解决问题策略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pic>
        <p:nvPicPr>
          <p:cNvPr id="8" name="image314.jpeg">
            <a:extLst>
              <a:ext uri="{FF2B5EF4-FFF2-40B4-BE49-F238E27FC236}">
                <a16:creationId xmlns:a16="http://schemas.microsoft.com/office/drawing/2014/main" xmlns="" id="{D34A884D-149A-4F19-A57D-66360864A23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554597" y="946407"/>
            <a:ext cx="5419903" cy="219360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05460" y="2346638"/>
            <a:ext cx="1077439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丁校长骑车从学校去相距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km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的县教育局开会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所用时间及与学校的距离如图所示。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丁校长在去的路上到新华书店买参考书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他在新华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书店停留了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97A70A5-A1AD-4441-AC47-0153D6F4E1D0}"/>
              </a:ext>
            </a:extLst>
          </p:cNvPr>
          <p:cNvSpPr/>
          <p:nvPr/>
        </p:nvSpPr>
        <p:spPr>
          <a:xfrm>
            <a:off x="3174454" y="56182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771C1C1-60EE-4886-B8C8-19A3E4D7747D}"/>
              </a:ext>
            </a:extLst>
          </p:cNvPr>
          <p:cNvSpPr/>
          <p:nvPr/>
        </p:nvSpPr>
        <p:spPr>
          <a:xfrm>
            <a:off x="572220" y="854310"/>
            <a:ext cx="106076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(2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县教育局开会用了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县教育局回学校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速度是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314.jpeg">
            <a:extLst>
              <a:ext uri="{FF2B5EF4-FFF2-40B4-BE49-F238E27FC236}">
                <a16:creationId xmlns:a16="http://schemas.microsoft.com/office/drawing/2014/main" xmlns="" id="{CADD0535-A905-4438-A152-DA43B49BBE1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854227" y="2850887"/>
            <a:ext cx="6230716" cy="25217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A4E3B66-FB82-48E3-9F62-17BB2975A887}"/>
              </a:ext>
            </a:extLst>
          </p:cNvPr>
          <p:cNvSpPr/>
          <p:nvPr/>
        </p:nvSpPr>
        <p:spPr>
          <a:xfrm>
            <a:off x="5565685" y="10577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5417A7C-C19D-4D22-BB24-D8DE7124A5A5}"/>
              </a:ext>
            </a:extLst>
          </p:cNvPr>
          <p:cNvSpPr/>
          <p:nvPr/>
        </p:nvSpPr>
        <p:spPr>
          <a:xfrm>
            <a:off x="6477932" y="18974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11424872" cy="1226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姐姐有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件不同的上衣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条不同的裙子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从中挑选一套衣服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一共有多少种不同的搭配方法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连一连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填一填。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32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34502" y="2207763"/>
            <a:ext cx="8359663" cy="253232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87878" y="5383547"/>
            <a:ext cx="94689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一共有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种不同</a:t>
            </a:r>
            <a:r>
              <a:rPr lang="zh-CN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的搭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配方法。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90456" y="538354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6" name="image33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70601" y="2207763"/>
            <a:ext cx="9164234" cy="27760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9344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5ABD47A-30B2-4A59-8A2E-A5E95C0E2CDD}"/>
              </a:ext>
            </a:extLst>
          </p:cNvPr>
          <p:cNvSpPr/>
          <p:nvPr/>
        </p:nvSpPr>
        <p:spPr>
          <a:xfrm>
            <a:off x="606723" y="861094"/>
            <a:ext cx="10797398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二、猜想与尝试。</a:t>
            </a:r>
            <a:endParaRPr lang="en-US" altLang="zh-CN" sz="3400" dirty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甲、乙、丙三位老师分别教语文、数学、英语课。甲是一位教女师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她比数学老师活泼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英语老师是一位学生的哥哥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丙上课从来不说英语。请问三位老师各教什么课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在右表中标注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6585" y="3941960"/>
            <a:ext cx="4635413" cy="25451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2643" y="3941960"/>
            <a:ext cx="4897951" cy="25451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77971" y="841079"/>
            <a:ext cx="9575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鸡兔同笼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,84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条腿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鸡、兔各有几只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zh-CN" altLang="en-US" sz="32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293445"/>
              </p:ext>
            </p:extLst>
          </p:nvPr>
        </p:nvGraphicFramePr>
        <p:xfrm>
          <a:off x="828133" y="1509620"/>
          <a:ext cx="9877252" cy="2786334"/>
        </p:xfrm>
        <a:graphic>
          <a:graphicData uri="http://schemas.openxmlformats.org/drawingml/2006/table">
            <a:tbl>
              <a:tblPr firstRow="1" firstCol="1" bandRow="1"/>
              <a:tblGrid>
                <a:gridCol w="1411034"/>
                <a:gridCol w="1411034"/>
                <a:gridCol w="881898"/>
                <a:gridCol w="881898"/>
                <a:gridCol w="881898"/>
                <a:gridCol w="881898"/>
                <a:gridCol w="881898"/>
                <a:gridCol w="881898"/>
                <a:gridCol w="881898"/>
                <a:gridCol w="881898"/>
              </a:tblGrid>
              <a:tr h="928778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头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个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鸡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只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19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7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兔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只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14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77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腿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条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88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2231472" y="4495788"/>
            <a:ext cx="353466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鸡有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兔有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65568" y="2519573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65568" y="3429000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86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10958" y="2472921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79969" y="3428999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84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20951" y="2484427"/>
            <a:ext cx="579774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05690" y="3413186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15683" y="2462851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15682" y="3428999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01516" y="247003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094927" y="3428999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096248" y="247003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960678" y="3428998"/>
            <a:ext cx="595035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76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87091" y="468237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688462" y="545564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D1247CB-07FD-40BC-93F1-A1446E15CE12}"/>
              </a:ext>
            </a:extLst>
          </p:cNvPr>
          <p:cNvSpPr/>
          <p:nvPr/>
        </p:nvSpPr>
        <p:spPr>
          <a:xfrm>
            <a:off x="580846" y="861094"/>
            <a:ext cx="10797396" cy="2069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三、从特例开始找规律。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市实验小学六年级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个班进行拔河比赛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每两个班之间都要进行一场比赛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一共要比赛多少场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BBD0E33-0838-4CF2-8854-CC3061FEAF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764" y="2930571"/>
            <a:ext cx="10501846" cy="37961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C63786F-2E97-4F90-811E-BC3F000622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21" y="966421"/>
            <a:ext cx="10501846" cy="379613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623B2E2-A14B-4862-A5B5-0B07795C2BC8}"/>
              </a:ext>
            </a:extLst>
          </p:cNvPr>
          <p:cNvSpPr/>
          <p:nvPr/>
        </p:nvSpPr>
        <p:spPr>
          <a:xfrm>
            <a:off x="1115682" y="4942002"/>
            <a:ext cx="8243977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1+2+3+4+5+6+7=28(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场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一共要比赛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场。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85236C1-6D29-404D-9399-64EFC0FAD130}"/>
              </a:ext>
            </a:extLst>
          </p:cNvPr>
          <p:cNvSpPr/>
          <p:nvPr/>
        </p:nvSpPr>
        <p:spPr>
          <a:xfrm>
            <a:off x="658482" y="1809219"/>
            <a:ext cx="10685253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名师生去划船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正好坐满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大船限载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小船限载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租了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条大船和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条小船。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支足球队参加比赛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比赛以单场淘汰制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即每场比赛淘汰一支球队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的形式进行。一共要进行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场比赛才能产生冠军。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071FEC5-9B46-42BA-8CAB-D50ED59460B7}"/>
              </a:ext>
            </a:extLst>
          </p:cNvPr>
          <p:cNvSpPr/>
          <p:nvPr/>
        </p:nvSpPr>
        <p:spPr>
          <a:xfrm>
            <a:off x="3283600" y="277632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1018498-79A9-487A-A1DA-2D300322CA9D}"/>
              </a:ext>
            </a:extLst>
          </p:cNvPr>
          <p:cNvSpPr/>
          <p:nvPr/>
        </p:nvSpPr>
        <p:spPr>
          <a:xfrm>
            <a:off x="6442098" y="277632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35685D4-B3E6-4B64-8263-E3685EBBB8EF}"/>
              </a:ext>
            </a:extLst>
          </p:cNvPr>
          <p:cNvSpPr/>
          <p:nvPr/>
        </p:nvSpPr>
        <p:spPr>
          <a:xfrm>
            <a:off x="9124565" y="43600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528</Words>
  <Application>Microsoft Office PowerPoint</Application>
  <PresentationFormat>宽屏</PresentationFormat>
  <Paragraphs>82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7" baseType="lpstr">
      <vt:lpstr>宋体</vt:lpstr>
      <vt:lpstr>方正楷体_GBK</vt:lpstr>
      <vt:lpstr>Arial</vt:lpstr>
      <vt:lpstr>方正大标宋简体</vt:lpstr>
      <vt:lpstr>Wingdings</vt:lpstr>
      <vt:lpstr>方正小标宋_GBK</vt:lpstr>
      <vt:lpstr>方正书宋_GBK</vt:lpstr>
      <vt:lpstr>Times New Roman</vt:lpstr>
      <vt:lpstr>NEU-BZ</vt:lpstr>
      <vt:lpstr>方正隶变_GBK</vt:lpstr>
      <vt:lpstr>微软雅黑</vt:lpstr>
      <vt:lpstr>方正大标宋_GBK</vt:lpstr>
      <vt:lpstr>方正仿宋_GBK</vt:lpstr>
      <vt:lpstr>Calibri</vt:lpstr>
      <vt:lpstr>方正黑体_GBK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2026-03-19T07:25:22Z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