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5" r:id="rId5"/>
    <p:sldId id="521" r:id="rId6"/>
    <p:sldId id="522" r:id="rId7"/>
    <p:sldId id="536" r:id="rId8"/>
    <p:sldId id="511" r:id="rId9"/>
    <p:sldId id="427" r:id="rId10"/>
  </p:sldIdLst>
  <p:sldSz cx="12192000" cy="6858000"/>
  <p:notesSz cx="6858000" cy="9144000"/>
  <p:embeddedFontLst>
    <p:embeddedFont>
      <p:font typeface="方正魏碑_GBK" panose="03000509000000000000" pitchFamily="65" charset="-122"/>
      <p:regular r:id="rId11"/>
    </p:embeddedFont>
    <p:embeddedFont>
      <p:font typeface="方正小标宋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仿宋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方正大标宋_GBK" panose="03000509000000000000" pitchFamily="65" charset="-122"/>
      <p:regular r:id="rId17"/>
    </p:embeddedFont>
    <p:embeddedFont>
      <p:font typeface="方正楷体_GBK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黑体_GBK" panose="03000509000000000000" pitchFamily="65" charset="-122"/>
      <p:regular r:id="rId23"/>
    </p:embeddedFont>
    <p:embeddedFont>
      <p:font typeface="方正隶变_GBK" panose="03000509000000000000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0.TIF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3F0F409-B4AF-4312-9D16-D40B205E20EA}"/>
              </a:ext>
            </a:extLst>
          </p:cNvPr>
          <p:cNvSpPr/>
          <p:nvPr/>
        </p:nvSpPr>
        <p:spPr>
          <a:xfrm>
            <a:off x="641229" y="1702173"/>
            <a:ext cx="1075426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一、华侨小学举行了</a:t>
            </a:r>
            <a:r>
              <a:rPr lang="en-US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爱我中华</a:t>
            </a:r>
            <a:r>
              <a:rPr lang="en-US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书法、绘画作品展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右面是六年级各班上交作品情况统计图。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六年级一共上交书法作品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03.jpeg">
            <a:extLst>
              <a:ext uri="{FF2B5EF4-FFF2-40B4-BE49-F238E27FC236}">
                <a16:creationId xmlns:a16="http://schemas.microsoft.com/office/drawing/2014/main" xmlns="" id="{104DF69A-4334-4706-B971-35503685FDFE}"/>
              </a:ext>
            </a:extLst>
          </p:cNvPr>
          <p:cNvPicPr/>
          <p:nvPr/>
        </p:nvPicPr>
        <p:blipFill rotWithShape="1">
          <a:blip r:embed="rId5"/>
          <a:srcRect l="7681"/>
          <a:stretch/>
        </p:blipFill>
        <p:spPr>
          <a:xfrm>
            <a:off x="3085811" y="4202088"/>
            <a:ext cx="5721757" cy="265591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E721202-D60F-4D4A-9A02-49071417BC69}"/>
              </a:ext>
            </a:extLst>
          </p:cNvPr>
          <p:cNvSpPr/>
          <p:nvPr/>
        </p:nvSpPr>
        <p:spPr>
          <a:xfrm>
            <a:off x="6219379" y="34639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3C286F2-223A-40D1-A5C4-0BCEDB26C7C9}"/>
              </a:ext>
            </a:extLst>
          </p:cNvPr>
          <p:cNvSpPr/>
          <p:nvPr/>
        </p:nvSpPr>
        <p:spPr>
          <a:xfrm>
            <a:off x="598097" y="861094"/>
            <a:ext cx="10771518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六年级一班上交的书法作品比绘画作品少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)%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。六年级四班上交书法作品与绘画作品件数的最简整数比是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03.jpeg">
            <a:extLst>
              <a:ext uri="{FF2B5EF4-FFF2-40B4-BE49-F238E27FC236}">
                <a16:creationId xmlns:a16="http://schemas.microsoft.com/office/drawing/2014/main" xmlns="" id="{420E40F9-DACF-4CEA-B31B-26E1CB38024A}"/>
              </a:ext>
            </a:extLst>
          </p:cNvPr>
          <p:cNvPicPr/>
          <p:nvPr/>
        </p:nvPicPr>
        <p:blipFill rotWithShape="1">
          <a:blip r:embed="rId4"/>
          <a:srcRect l="7681"/>
          <a:stretch/>
        </p:blipFill>
        <p:spPr>
          <a:xfrm>
            <a:off x="4716205" y="2666586"/>
            <a:ext cx="5721757" cy="265591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7AE9F44-14A0-40B4-A34D-59146A967ED1}"/>
              </a:ext>
            </a:extLst>
          </p:cNvPr>
          <p:cNvSpPr/>
          <p:nvPr/>
        </p:nvSpPr>
        <p:spPr>
          <a:xfrm>
            <a:off x="9289921" y="101252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5F53CF0-6A39-4875-819E-0DAFCF39D8A1}"/>
              </a:ext>
            </a:extLst>
          </p:cNvPr>
          <p:cNvSpPr/>
          <p:nvPr/>
        </p:nvSpPr>
        <p:spPr>
          <a:xfrm>
            <a:off x="1408271" y="2602789"/>
            <a:ext cx="14334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∶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3C286F2-223A-40D1-A5C4-0BCEDB26C7C9}"/>
              </a:ext>
            </a:extLst>
          </p:cNvPr>
          <p:cNvSpPr/>
          <p:nvPr/>
        </p:nvSpPr>
        <p:spPr>
          <a:xfrm>
            <a:off x="572218" y="946407"/>
            <a:ext cx="10555857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六年级平均每班上交绘画作品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件。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03.jpeg">
            <a:extLst>
              <a:ext uri="{FF2B5EF4-FFF2-40B4-BE49-F238E27FC236}">
                <a16:creationId xmlns:a16="http://schemas.microsoft.com/office/drawing/2014/main" xmlns="" id="{420E40F9-DACF-4CEA-B31B-26E1CB38024A}"/>
              </a:ext>
            </a:extLst>
          </p:cNvPr>
          <p:cNvPicPr/>
          <p:nvPr/>
        </p:nvPicPr>
        <p:blipFill rotWithShape="1">
          <a:blip r:embed="rId4"/>
          <a:srcRect l="7681"/>
          <a:stretch/>
        </p:blipFill>
        <p:spPr>
          <a:xfrm>
            <a:off x="3586144" y="2278397"/>
            <a:ext cx="5721757" cy="265591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2058A32-6F4A-4249-9B67-139314F3FE4D}"/>
              </a:ext>
            </a:extLst>
          </p:cNvPr>
          <p:cNvSpPr/>
          <p:nvPr/>
        </p:nvSpPr>
        <p:spPr>
          <a:xfrm>
            <a:off x="6978923" y="111844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529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21102" y="946407"/>
            <a:ext cx="10757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二、六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班勤学组同学本周的数学自测分数如下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9125" y="1490300"/>
            <a:ext cx="1075279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83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89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81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55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78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94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97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86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66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1102" y="2232913"/>
            <a:ext cx="6556075" cy="595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完成下面的统计表和条形统计图。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35662" y="1638033"/>
            <a:ext cx="10776253" cy="553078"/>
          </a:xfrm>
          <a:prstGeom prst="rect">
            <a:avLst/>
          </a:prstGeom>
          <a:noFill/>
          <a:ln w="19050" cap="flat" cmpd="sng" algn="ctr">
            <a:solidFill>
              <a:sysClr val="windowText" lastClr="000000">
                <a:lumMod val="95000"/>
                <a:lumOff val="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cs typeface="+mn-cs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7689345"/>
              </p:ext>
            </p:extLst>
          </p:nvPr>
        </p:nvGraphicFramePr>
        <p:xfrm>
          <a:off x="915075" y="2828212"/>
          <a:ext cx="2632793" cy="3869055"/>
        </p:xfrm>
        <a:graphic>
          <a:graphicData uri="http://schemas.openxmlformats.org/drawingml/2006/table">
            <a:tbl>
              <a:tblPr firstRow="1" firstCol="1" bandRow="1"/>
              <a:tblGrid>
                <a:gridCol w="1462663"/>
                <a:gridCol w="1170130"/>
              </a:tblGrid>
              <a:tr h="5258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分数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人数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8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以下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8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60~69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8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70~79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8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80~89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8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90~100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" name="image31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090988" y="2976861"/>
            <a:ext cx="6964399" cy="364434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765862" y="3421175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65862" y="4058276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65862" y="4709708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65862" y="5346809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65862" y="5957296"/>
            <a:ext cx="377026" cy="7108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9" name="image32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138251" y="2870014"/>
            <a:ext cx="7011150" cy="366880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6596" y="946407"/>
            <a:ext cx="870405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分及以上为及格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则该小组的及格率是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)%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百分号前保留一位小数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05428" y="187039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92.9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4E0A46-E78B-450E-ADA5-19FB0927CB5E}"/>
              </a:ext>
            </a:extLst>
          </p:cNvPr>
          <p:cNvSpPr/>
          <p:nvPr/>
        </p:nvSpPr>
        <p:spPr>
          <a:xfrm>
            <a:off x="632602" y="882620"/>
            <a:ext cx="1068525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三、红星小学红领巾广播站每天播音时间安排如右图。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《学法交流》播出时间为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根据扇形统计图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把下表填写完整。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xmlns="" id="{B1B26E68-896B-43EB-AFA9-6BC305F40E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087355"/>
              </p:ext>
            </p:extLst>
          </p:nvPr>
        </p:nvGraphicFramePr>
        <p:xfrm>
          <a:off x="799379" y="3281408"/>
          <a:ext cx="7378463" cy="2357248"/>
        </p:xfrm>
        <a:graphic>
          <a:graphicData uri="http://schemas.openxmlformats.org/drawingml/2006/table">
            <a:tbl>
              <a:tblPr firstRow="1" firstCol="1" bandRow="1"/>
              <a:tblGrid>
                <a:gridCol w="1816253">
                  <a:extLst>
                    <a:ext uri="{9D8B030D-6E8A-4147-A177-3AD203B41FA5}">
                      <a16:colId xmlns:a16="http://schemas.microsoft.com/office/drawing/2014/main" xmlns="" val="2141515518"/>
                    </a:ext>
                  </a:extLst>
                </a:gridCol>
                <a:gridCol w="1024714">
                  <a:extLst>
                    <a:ext uri="{9D8B030D-6E8A-4147-A177-3AD203B41FA5}">
                      <a16:colId xmlns:a16="http://schemas.microsoft.com/office/drawing/2014/main" xmlns="" val="422384141"/>
                    </a:ext>
                  </a:extLst>
                </a:gridCol>
                <a:gridCol w="1190445">
                  <a:extLst>
                    <a:ext uri="{9D8B030D-6E8A-4147-A177-3AD203B41FA5}">
                      <a16:colId xmlns:a16="http://schemas.microsoft.com/office/drawing/2014/main" xmlns="" val="1291342063"/>
                    </a:ext>
                  </a:extLst>
                </a:gridCol>
                <a:gridCol w="1069676">
                  <a:extLst>
                    <a:ext uri="{9D8B030D-6E8A-4147-A177-3AD203B41FA5}">
                      <a16:colId xmlns:a16="http://schemas.microsoft.com/office/drawing/2014/main" xmlns="" val="3757737614"/>
                    </a:ext>
                  </a:extLst>
                </a:gridCol>
                <a:gridCol w="1130060">
                  <a:extLst>
                    <a:ext uri="{9D8B030D-6E8A-4147-A177-3AD203B41FA5}">
                      <a16:colId xmlns:a16="http://schemas.microsoft.com/office/drawing/2014/main" xmlns="" val="784400862"/>
                    </a:ext>
                  </a:extLst>
                </a:gridCol>
                <a:gridCol w="1147315">
                  <a:extLst>
                    <a:ext uri="{9D8B030D-6E8A-4147-A177-3AD203B41FA5}">
                      <a16:colId xmlns:a16="http://schemas.microsoft.com/office/drawing/2014/main" xmlns="" val="3274680909"/>
                    </a:ext>
                  </a:extLst>
                </a:gridCol>
              </a:tblGrid>
              <a:tr h="1178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校园</a:t>
                      </a:r>
                      <a:endParaRPr lang="en-US" altLang="zh-CN" sz="340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新闻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学法</a:t>
                      </a:r>
                      <a:endParaRPr lang="en-US" altLang="zh-CN" sz="3400" dirty="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交流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音乐</a:t>
                      </a:r>
                      <a:endParaRPr lang="en-US" altLang="zh-CN" sz="340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欣赏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故事</a:t>
                      </a:r>
                      <a:endParaRPr lang="en-US" altLang="zh-CN" sz="340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天地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时政</a:t>
                      </a:r>
                      <a:endParaRPr lang="en-US" altLang="zh-CN" sz="3400">
                        <a:effectLst/>
                        <a:latin typeface="Times New Roman" panose="02020603050405020304" pitchFamily="18" charset="0"/>
                        <a:ea typeface="方正楷体_GBK" panose="03000509000000000000" pitchFamily="65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要闻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381351847"/>
                  </a:ext>
                </a:extLst>
              </a:tr>
              <a:tr h="5893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时间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分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75735196"/>
                  </a:ext>
                </a:extLst>
              </a:tr>
              <a:tr h="5893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百分比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/%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3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22651105"/>
                  </a:ext>
                </a:extLst>
              </a:tr>
            </a:tbl>
          </a:graphicData>
        </a:graphic>
      </p:graphicFrame>
      <p:pic>
        <p:nvPicPr>
          <p:cNvPr id="8" name="image305.jpeg">
            <a:extLst>
              <a:ext uri="{FF2B5EF4-FFF2-40B4-BE49-F238E27FC236}">
                <a16:creationId xmlns:a16="http://schemas.microsoft.com/office/drawing/2014/main" xmlns="" id="{C75D5ACA-2B6E-4056-BD50-7B7BC748E52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446466" y="2933992"/>
            <a:ext cx="2629852" cy="2629852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CAA8A1B-7021-47AD-AB0D-22C56F28E914}"/>
              </a:ext>
            </a:extLst>
          </p:cNvPr>
          <p:cNvSpPr/>
          <p:nvPr/>
        </p:nvSpPr>
        <p:spPr>
          <a:xfrm>
            <a:off x="2757786" y="4460032"/>
            <a:ext cx="6206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6173165-9526-49DD-B315-2D9480213A5A}"/>
              </a:ext>
            </a:extLst>
          </p:cNvPr>
          <p:cNvSpPr/>
          <p:nvPr/>
        </p:nvSpPr>
        <p:spPr>
          <a:xfrm>
            <a:off x="2757786" y="5069704"/>
            <a:ext cx="6206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0209B5A-119E-40F8-8616-0A0483A04A63}"/>
              </a:ext>
            </a:extLst>
          </p:cNvPr>
          <p:cNvSpPr/>
          <p:nvPr/>
        </p:nvSpPr>
        <p:spPr>
          <a:xfrm>
            <a:off x="4809108" y="4460032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21.6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4754F9E-7924-4404-B603-FA8938D5972B}"/>
              </a:ext>
            </a:extLst>
          </p:cNvPr>
          <p:cNvSpPr/>
          <p:nvPr/>
        </p:nvSpPr>
        <p:spPr>
          <a:xfrm>
            <a:off x="4992393" y="5055862"/>
            <a:ext cx="6206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920519D-DAE2-4F47-9F7D-1D4669E70F64}"/>
              </a:ext>
            </a:extLst>
          </p:cNvPr>
          <p:cNvSpPr/>
          <p:nvPr/>
        </p:nvSpPr>
        <p:spPr>
          <a:xfrm>
            <a:off x="6143088" y="4460032"/>
            <a:ext cx="6206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74B8CC7-F134-4E6E-8239-F22689A97FB9}"/>
              </a:ext>
            </a:extLst>
          </p:cNvPr>
          <p:cNvSpPr/>
          <p:nvPr/>
        </p:nvSpPr>
        <p:spPr>
          <a:xfrm>
            <a:off x="6143088" y="5055862"/>
            <a:ext cx="6206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8D55D32C-8460-423B-940C-29008125337D}"/>
              </a:ext>
            </a:extLst>
          </p:cNvPr>
          <p:cNvSpPr/>
          <p:nvPr/>
        </p:nvSpPr>
        <p:spPr>
          <a:xfrm>
            <a:off x="7110498" y="4460032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14.4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818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9AFC1FF-7EB7-4F85-B721-571A6B699F75}"/>
              </a:ext>
            </a:extLst>
          </p:cNvPr>
          <p:cNvSpPr/>
          <p:nvPr/>
        </p:nvSpPr>
        <p:spPr>
          <a:xfrm>
            <a:off x="589471" y="1845911"/>
            <a:ext cx="10529977" cy="294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下图是林场育苗基地树苗情况统计图。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已知柳树有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3500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棵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这些树苗的总数是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棵。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槐树和杨树分别有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棵、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棵。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松树比柏树多百分之几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307.jpeg">
            <a:extLst>
              <a:ext uri="{FF2B5EF4-FFF2-40B4-BE49-F238E27FC236}">
                <a16:creationId xmlns:a16="http://schemas.microsoft.com/office/drawing/2014/main" xmlns="" id="{8851E5DD-F70C-4C37-8190-7523358D61B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102559" y="4382255"/>
            <a:ext cx="4253818" cy="236286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5519263-A97F-4EC5-B8D4-86389D5B5F7B}"/>
              </a:ext>
            </a:extLst>
          </p:cNvPr>
          <p:cNvSpPr/>
          <p:nvPr/>
        </p:nvSpPr>
        <p:spPr>
          <a:xfrm>
            <a:off x="8431822" y="2680296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14000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80513A8-6B7E-4F14-94AE-85F3E35F6B28}"/>
              </a:ext>
            </a:extLst>
          </p:cNvPr>
          <p:cNvSpPr/>
          <p:nvPr/>
        </p:nvSpPr>
        <p:spPr>
          <a:xfrm>
            <a:off x="4682112" y="34632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2380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F4C0A1C-4868-4DF9-9650-7D0885ABCC14}"/>
              </a:ext>
            </a:extLst>
          </p:cNvPr>
          <p:cNvSpPr/>
          <p:nvPr/>
        </p:nvSpPr>
        <p:spPr>
          <a:xfrm>
            <a:off x="7372430" y="346326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4620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3A0A8A7-7300-4C66-9AD2-5DCD5654BC96}"/>
              </a:ext>
            </a:extLst>
          </p:cNvPr>
          <p:cNvSpPr/>
          <p:nvPr/>
        </p:nvSpPr>
        <p:spPr>
          <a:xfrm>
            <a:off x="813361" y="4775873"/>
            <a:ext cx="6289198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spc="-11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(15%-10%)÷10%=5%÷10%=50%</a:t>
            </a:r>
            <a:endParaRPr lang="zh-CN" altLang="zh-CN" sz="3400" spc="-11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松树比柏树多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50%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423</Words>
  <Application>Microsoft Office PowerPoint</Application>
  <PresentationFormat>宽屏</PresentationFormat>
  <Paragraphs>81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Times New Roman</vt:lpstr>
      <vt:lpstr>方正魏碑_GBK</vt:lpstr>
      <vt:lpstr>等线</vt:lpstr>
      <vt:lpstr>汉仪雅酷黑 95W</vt:lpstr>
      <vt:lpstr>方正小标宋_GBK</vt:lpstr>
      <vt:lpstr>微软雅黑</vt:lpstr>
      <vt:lpstr>方正仿宋_GBK</vt:lpstr>
      <vt:lpstr>方正大标宋简体</vt:lpstr>
      <vt:lpstr>方正大标宋_GBK</vt:lpstr>
      <vt:lpstr>Wingdings</vt:lpstr>
      <vt:lpstr>宋体</vt:lpstr>
      <vt:lpstr>方正楷体_GBK</vt:lpstr>
      <vt:lpstr>Calibri</vt:lpstr>
      <vt:lpstr>方正黑体_GBK</vt:lpstr>
      <vt:lpstr>方正隶变_GBK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2026-03-19T06:53:03Z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