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36" r:id="rId3"/>
    <p:sldId id="545" r:id="rId4"/>
    <p:sldId id="547" r:id="rId5"/>
    <p:sldId id="548" r:id="rId6"/>
    <p:sldId id="522" r:id="rId7"/>
    <p:sldId id="523" r:id="rId8"/>
    <p:sldId id="540" r:id="rId9"/>
    <p:sldId id="543" r:id="rId10"/>
    <p:sldId id="537" r:id="rId11"/>
    <p:sldId id="538" r:id="rId12"/>
    <p:sldId id="539" r:id="rId13"/>
    <p:sldId id="541" r:id="rId14"/>
    <p:sldId id="553" r:id="rId15"/>
    <p:sldId id="533" r:id="rId16"/>
    <p:sldId id="511" r:id="rId17"/>
    <p:sldId id="534" r:id="rId18"/>
    <p:sldId id="427" r:id="rId19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隶变_GBK" panose="03000509000000000000" pitchFamily="65" charset="-122"/>
      <p:regular r:id="rId24"/>
    </p:embeddedFont>
    <p:embeddedFont>
      <p:font typeface="方正大标宋简体" panose="02010600030101010101" charset="-122"/>
      <p:regular r:id="rId25"/>
    </p:embeddedFont>
    <p:embeddedFont>
      <p:font typeface="微软雅黑" panose="020B0503020204020204" pitchFamily="34" charset="-122"/>
      <p:regular r:id="rId26"/>
      <p:bold r:id="rId27"/>
    </p:embeddedFont>
    <p:embeddedFont>
      <p:font typeface="方正魏碑_GBK" panose="03000509000000000000" pitchFamily="65" charset="-122"/>
      <p:regular r:id="rId28"/>
    </p:embeddedFont>
    <p:embeddedFont>
      <p:font typeface="方正大标宋_GBK" panose="03000509000000000000" pitchFamily="65" charset="-122"/>
      <p:regular r:id="rId29"/>
    </p:embeddedFont>
    <p:embeddedFont>
      <p:font typeface="方正小标宋_GBK" panose="03000509000000000000" pitchFamily="65" charset="-122"/>
      <p:regular r:id="rId30"/>
    </p:embeddedFont>
    <p:embeddedFont>
      <p:font typeface="方正黑体_GBK" panose="03000509000000000000" pitchFamily="65" charset="-122"/>
      <p:regular r:id="rId31"/>
    </p:embeddedFont>
    <p:embeddedFont>
      <p:font typeface="方正仿宋_GBK" panose="03000509000000000000" pitchFamily="65" charset="-122"/>
      <p:regular r:id="rId32"/>
    </p:embeddedFont>
    <p:embeddedFont>
      <p:font typeface="Cambria Math" panose="02040503050406030204" pitchFamily="18" charset="0"/>
      <p:regular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23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24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25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1.TIF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22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　计算与应用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(1)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F42E38B-FA92-44B0-9818-E6A102C2E30B}"/>
              </a:ext>
            </a:extLst>
          </p:cNvPr>
          <p:cNvSpPr/>
          <p:nvPr/>
        </p:nvSpPr>
        <p:spPr>
          <a:xfrm>
            <a:off x="505460" y="838192"/>
            <a:ext cx="11006455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综合应用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淘气从家经少年宫到学校要用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分。淘气用同样的速度从家直接到学校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可以少用多少分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3.jpeg">
            <a:extLst>
              <a:ext uri="{FF2B5EF4-FFF2-40B4-BE49-F238E27FC236}">
                <a16:creationId xmlns:a16="http://schemas.microsoft.com/office/drawing/2014/main" xmlns="" id="{0A4FF8FE-B82C-4C62-9E01-D04750346A6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468862" y="3163099"/>
            <a:ext cx="4929785" cy="205365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A16139A-2C90-4670-BAB0-7A7455E13244}"/>
              </a:ext>
            </a:extLst>
          </p:cNvPr>
          <p:cNvSpPr/>
          <p:nvPr/>
        </p:nvSpPr>
        <p:spPr>
          <a:xfrm>
            <a:off x="686539" y="3217460"/>
            <a:ext cx="6096000" cy="31420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100+400=500(m)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500÷10=50(m)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450÷50=9(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10-9=1(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可以少用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44419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765B7AB-B935-4E6B-B4B2-591BCDBAE063}"/>
              </a:ext>
            </a:extLst>
          </p:cNvPr>
          <p:cNvSpPr/>
          <p:nvPr/>
        </p:nvSpPr>
        <p:spPr>
          <a:xfrm>
            <a:off x="505459" y="861094"/>
            <a:ext cx="1048509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孙老师和李老师到体育商店购买体育用品。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孙老师要买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副羽毛球拍和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个篮球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一共要多少元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4.jpeg">
            <a:extLst>
              <a:ext uri="{FF2B5EF4-FFF2-40B4-BE49-F238E27FC236}">
                <a16:creationId xmlns:a16="http://schemas.microsoft.com/office/drawing/2014/main" xmlns="" id="{1C6DA615-EE89-4519-A451-02C377FCCD9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964299" y="2491256"/>
            <a:ext cx="5434630" cy="168220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0C20D69-4B06-4504-AF5A-2097B39301A0}"/>
              </a:ext>
            </a:extLst>
          </p:cNvPr>
          <p:cNvSpPr/>
          <p:nvPr/>
        </p:nvSpPr>
        <p:spPr>
          <a:xfrm>
            <a:off x="1124156" y="2433512"/>
            <a:ext cx="4047072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25.6×15+85.8×20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=384+1716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=2100(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一共要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2100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381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AEEE142-269E-4C19-9BB2-A5C946BC89DA}"/>
              </a:ext>
            </a:extLst>
          </p:cNvPr>
          <p:cNvSpPr/>
          <p:nvPr/>
        </p:nvSpPr>
        <p:spPr>
          <a:xfrm>
            <a:off x="633273" y="875802"/>
            <a:ext cx="10703511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李老师共带了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他买了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根跳绳后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剩下的钱还够买几个篮球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7BE696F-276A-4460-8781-2C99123871B9}"/>
              </a:ext>
            </a:extLst>
          </p:cNvPr>
          <p:cNvSpPr/>
          <p:nvPr/>
        </p:nvSpPr>
        <p:spPr>
          <a:xfrm>
            <a:off x="784194" y="2298514"/>
            <a:ext cx="7685104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(500-11.5×8)÷85.8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=408÷85.8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≈4(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剩下的钱还够买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个篮球。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351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431321" y="861094"/>
            <a:ext cx="1116258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下表是小明家的水表在下半年每月月底的读数记录。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71541"/>
              </p:ext>
            </p:extLst>
          </p:nvPr>
        </p:nvGraphicFramePr>
        <p:xfrm>
          <a:off x="646984" y="1436336"/>
          <a:ext cx="10705381" cy="1376427"/>
        </p:xfrm>
        <a:graphic>
          <a:graphicData uri="http://schemas.openxmlformats.org/drawingml/2006/table">
            <a:tbl>
              <a:tblPr firstRow="1" firstCol="1" bandRow="1"/>
              <a:tblGrid>
                <a:gridCol w="2327257"/>
                <a:gridCol w="1396354"/>
                <a:gridCol w="1396354"/>
                <a:gridCol w="1396354"/>
                <a:gridCol w="1396354"/>
                <a:gridCol w="1396354"/>
                <a:gridCol w="1396354"/>
              </a:tblGrid>
              <a:tr h="6590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 dirty="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月份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4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200">
                          <a:effectLst/>
                          <a:latin typeface="Times New Roman" panose="02020603050405020304" pitchFamily="18" charset="0"/>
                          <a:ea typeface="方正魏碑_GBK" panose="03000509000000000000" pitchFamily="65" charset="-122"/>
                          <a:cs typeface="Times New Roman" panose="02020603050405020304" pitchFamily="18" charset="0"/>
                        </a:rPr>
                        <a:t>读数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/t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565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580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592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605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621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635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707367" y="2941609"/>
            <a:ext cx="913537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8~12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月各月用水分别是多少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477" y="3590963"/>
            <a:ext cx="114127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:580-565=15(t)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592-580=12(t)         10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:605-592=13(t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621-605=16(t)       12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:635-621=14(t)</a:t>
            </a:r>
            <a:endParaRPr lang="zh-CN" altLang="zh-CN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小明家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8~12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月各月用水分别是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t,9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t,10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t,11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 lvl="0">
              <a:lnSpc>
                <a:spcPct val="150000"/>
              </a:lnSpc>
            </a:pPr>
            <a:r>
              <a:rPr lang="en-US" altLang="zh-CN" sz="3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月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0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090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22693" y="861093"/>
            <a:ext cx="10938295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如果每吨水费为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2.27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小明家平均每月交多少元水费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509" y="1975449"/>
            <a:ext cx="1031719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(15+12+13+16+14)÷5×2.27=70÷5×2.27=31.78(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小明家平均每月交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31.78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元水费。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822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02392A8-3ACC-4E91-B6C7-BE150AF50E1B}"/>
              </a:ext>
            </a:extLst>
          </p:cNvPr>
          <p:cNvSpPr/>
          <p:nvPr/>
        </p:nvSpPr>
        <p:spPr>
          <a:xfrm>
            <a:off x="505460" y="895950"/>
            <a:ext cx="10624869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李明在春节买了一台电冰箱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原价是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现在打八折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李明买这台冰箱比打折前便宜了多少元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B7A443F-036B-4077-817C-F1308A5A34A9}"/>
              </a:ext>
            </a:extLst>
          </p:cNvPr>
          <p:cNvSpPr/>
          <p:nvPr/>
        </p:nvSpPr>
        <p:spPr>
          <a:xfrm>
            <a:off x="754402" y="2468368"/>
            <a:ext cx="9476526" cy="1578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2400×(1-80%)=480(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李明买这台冰箱比打折前便宜了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91F771E-A144-47CD-A08A-57A1DCC22B34}"/>
              </a:ext>
            </a:extLst>
          </p:cNvPr>
          <p:cNvSpPr/>
          <p:nvPr/>
        </p:nvSpPr>
        <p:spPr>
          <a:xfrm>
            <a:off x="675735" y="1865925"/>
            <a:ext cx="10642121" cy="3935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笑笑家计划购买一套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 m</a:t>
            </a:r>
            <a:r>
              <a:rPr lang="en-US" altLang="zh-CN" sz="3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的新房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每平方米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3800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开发商有两种优惠方案可供选择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预交一万抵两万五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最多只允许预交一万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一次性付清打九五折。笑笑家该怎样选择呢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说说你的建议。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3D61A5F-25D1-434A-91D0-DEF7C410FA2A}"/>
              </a:ext>
            </a:extLst>
          </p:cNvPr>
          <p:cNvSpPr/>
          <p:nvPr/>
        </p:nvSpPr>
        <p:spPr>
          <a:xfrm>
            <a:off x="667110" y="966421"/>
            <a:ext cx="10443712" cy="3930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解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第一种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110×3800=418000(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418000-(25000-10000)=418000-15000=403000(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第二种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:110×3800×95%=418000×0.95=397100(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397100&lt;403000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应该选择一次性付清比较省钱。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72244"/>
            <a:ext cx="4550410" cy="733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655608" y="1636833"/>
                <a:ext cx="11188459" cy="2918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一、直接写出得数。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÷12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</a:t>
                </a:r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endParaRPr lang="zh-CN" altLang="zh-CN" sz="3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5.4+8.6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30-0.08=        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30×6%=           9.6÷4.8=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608" y="1636833"/>
                <a:ext cx="11188459" cy="2918107"/>
              </a:xfrm>
              <a:prstGeom prst="rect">
                <a:avLst/>
              </a:prstGeom>
              <a:blipFill rotWithShape="0">
                <a:blip r:embed="rId5"/>
                <a:stretch>
                  <a:fillRect l="-1526" b="-33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2038154" y="2615430"/>
                <a:ext cx="742511" cy="10776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8154" y="2615430"/>
                <a:ext cx="742511" cy="1077603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4773229" y="293472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7667162" y="2652915"/>
                <a:ext cx="524503" cy="1071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67162" y="2652915"/>
                <a:ext cx="524503" cy="1071640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14"/>
              <p:cNvSpPr/>
              <p:nvPr/>
            </p:nvSpPr>
            <p:spPr>
              <a:xfrm>
                <a:off x="10043930" y="2624056"/>
                <a:ext cx="742511" cy="10776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30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5" name="矩形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3930" y="2624056"/>
                <a:ext cx="742511" cy="107760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矩形 15"/>
          <p:cNvSpPr/>
          <p:nvPr/>
        </p:nvSpPr>
        <p:spPr>
          <a:xfrm>
            <a:off x="2159982" y="381621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35746" y="3816209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29.92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29413" y="381620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912580" y="3643273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zh-CN" sz="34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0771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86385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二、用竖式计算下面各题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并且验算。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3.72÷0.6=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2617020" y="1648686"/>
            <a:ext cx="729687" cy="7825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pic>
        <p:nvPicPr>
          <p:cNvPr id="9" name="image1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2709773"/>
            <a:ext cx="2724869" cy="2724869"/>
          </a:xfrm>
          <a:prstGeom prst="rect">
            <a:avLst/>
          </a:prstGeom>
        </p:spPr>
      </p:pic>
      <p:pic>
        <p:nvPicPr>
          <p:cNvPr id="11" name="image19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949462" y="2811093"/>
            <a:ext cx="2449753" cy="172983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B763B66-5648-4BBF-9444-3D1B82CCF1C0}"/>
              </a:ext>
            </a:extLst>
          </p:cNvPr>
          <p:cNvSpPr/>
          <p:nvPr/>
        </p:nvSpPr>
        <p:spPr>
          <a:xfrm>
            <a:off x="3460208" y="3604841"/>
            <a:ext cx="11913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验算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en-US" sz="3400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372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6421"/>
            <a:ext cx="863854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9.37+5.68=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71541" y="94640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15.05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39611" y="1909138"/>
            <a:ext cx="2228045" cy="1834725"/>
          </a:xfrm>
          <a:prstGeom prst="rect">
            <a:avLst/>
          </a:prstGeom>
        </p:spPr>
      </p:pic>
      <p:pic>
        <p:nvPicPr>
          <p:cNvPr id="9" name="image1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021535" y="2079964"/>
            <a:ext cx="2148929" cy="176957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B763B66-5648-4BBF-9444-3D1B82CCF1C0}"/>
              </a:ext>
            </a:extLst>
          </p:cNvPr>
          <p:cNvSpPr/>
          <p:nvPr/>
        </p:nvSpPr>
        <p:spPr>
          <a:xfrm>
            <a:off x="3498919" y="2656974"/>
            <a:ext cx="11913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验算</a:t>
            </a:r>
            <a:r>
              <a:rPr lang="en-US" altLang="zh-CN" sz="3400" b="1" dirty="0">
                <a:solidFill>
                  <a:srgbClr val="E72582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  <a:cs typeface="Times New Roman" panose="02020603050405020304" pitchFamily="18" charset="0"/>
              </a:rPr>
              <a:t>:</a:t>
            </a:r>
            <a:endParaRPr lang="zh-CN" altLang="en-US" sz="3400" b="1" dirty="0">
              <a:solidFill>
                <a:srgbClr val="E72582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491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05459" y="861094"/>
                <a:ext cx="11071189" cy="38784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zh-CN" altLang="zh-CN" sz="3400" dirty="0" smtClean="0">
                    <a:solidFill>
                      <a:schemeClr val="tx1"/>
                    </a:solidFill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三、计算下面各题。</a:t>
                </a:r>
                <a:endParaRPr lang="zh-CN" altLang="zh-CN" sz="3400" dirty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326×15</a:t>
                </a:r>
                <a:r>
                  <a:rPr lang="en-US" altLang="zh-CN" sz="34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        </a:t>
                </a:r>
                <a:r>
                  <a:rPr lang="zh-CN" altLang="zh-CN" sz="3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 smtClean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24.96÷4.8=</a:t>
                </a:r>
                <a:r>
                  <a:rPr lang="zh-CN" altLang="zh-CN" sz="3400" dirty="0"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en-US" altLang="zh-CN" sz="3400" dirty="0" smtClean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20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   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>
                            <a:latin typeface="Times New Roman" panose="020206030504050203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endParaRPr lang="zh-CN" altLang="zh-CN" sz="3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59" y="861094"/>
                <a:ext cx="11071189" cy="3878498"/>
              </a:xfrm>
              <a:prstGeom prst="rect">
                <a:avLst/>
              </a:prstGeom>
              <a:blipFill rotWithShape="0">
                <a:blip r:embed="rId4"/>
                <a:stretch>
                  <a:fillRect l="-15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/>
          <p:cNvSpPr/>
          <p:nvPr/>
        </p:nvSpPr>
        <p:spPr>
          <a:xfrm>
            <a:off x="2332744" y="221929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4890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56107" y="2219294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5.2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/>
              <p:cNvSpPr/>
              <p:nvPr/>
            </p:nvSpPr>
            <p:spPr>
              <a:xfrm>
                <a:off x="1488961" y="3494048"/>
                <a:ext cx="742511" cy="10776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53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63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8961" y="3494048"/>
                <a:ext cx="742511" cy="107760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/>
              <p:cNvSpPr/>
              <p:nvPr/>
            </p:nvSpPr>
            <p:spPr>
              <a:xfrm>
                <a:off x="6187433" y="3472130"/>
                <a:ext cx="524503" cy="1071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400">
                              <a:solidFill>
                                <a:srgbClr val="E72582"/>
                              </a:solidFill>
                              <a:latin typeface="Times New Roman" panose="020206030504050203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7433" y="3472130"/>
                <a:ext cx="524503" cy="1071640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2538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015A9C7-0EB2-4D87-9426-0A571AF17A5C}"/>
              </a:ext>
            </a:extLst>
          </p:cNvPr>
          <p:cNvSpPr/>
          <p:nvPr/>
        </p:nvSpPr>
        <p:spPr>
          <a:xfrm>
            <a:off x="505459" y="841079"/>
            <a:ext cx="10933167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四、先说说运算顺序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再计算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6377" y="1673526"/>
            <a:ext cx="10834778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 135+45÷18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 (7.6-3.6÷2)×1.5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2504223"/>
            <a:ext cx="4382886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先算除法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再算加法。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=135+2.5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=137.5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369608" y="2346385"/>
            <a:ext cx="4075210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先算括号里的除法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再</a:t>
            </a: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算括号里的减法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zh-CN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然后再算乘法。</a:t>
            </a: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=(7.6-1.8)×1.5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=5.8×1.5</a:t>
            </a:r>
            <a:b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=8.7</a:t>
            </a:r>
            <a:endParaRPr lang="zh-CN" altLang="zh-CN" sz="3400" dirty="0">
              <a:solidFill>
                <a:srgbClr val="E72582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A29C7804-3BC7-41E1-B808-662B796F8E9A}"/>
                  </a:ext>
                </a:extLst>
              </p:cNvPr>
              <p:cNvSpPr/>
              <p:nvPr/>
            </p:nvSpPr>
            <p:spPr>
              <a:xfrm>
                <a:off x="639310" y="1050861"/>
                <a:ext cx="10790690" cy="8753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(3)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34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  <m:r>
                          <a:rPr lang="en-US" altLang="zh-CN" sz="3400" b="0" i="0" smtClean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zh-CN" altLang="en-US" sz="3400"/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A29C7804-3BC7-41E1-B808-662B796F8E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9310" y="1050861"/>
                <a:ext cx="10790690" cy="875368"/>
              </a:xfrm>
              <a:prstGeom prst="rect">
                <a:avLst/>
              </a:prstGeom>
              <a:blipFill>
                <a:blip r:embed="rId4"/>
                <a:stretch>
                  <a:fillRect l="-158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89642DF4-520D-43FE-B92C-9B3C6AA35883}"/>
                  </a:ext>
                </a:extLst>
              </p:cNvPr>
              <p:cNvSpPr/>
              <p:nvPr/>
            </p:nvSpPr>
            <p:spPr>
              <a:xfrm>
                <a:off x="6189975" y="918674"/>
                <a:ext cx="4149213" cy="87536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(4)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d>
                          <m:dPr>
                            <m:ctrlPr>
                              <a:rPr lang="zh-CN" altLang="zh-CN" sz="3400" i="1"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4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400"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3400"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a:rPr lang="en-US" altLang="zh-CN" sz="3400" i="1"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3400" i="1"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3400"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3400"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  <a:cs typeface="Times New Roman" panose="02020603050405020304" pitchFamily="1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endParaRPr lang="zh-CN" altLang="en-US" sz="3400"/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89642DF4-520D-43FE-B92C-9B3C6AA358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9975" y="918674"/>
                <a:ext cx="4149213" cy="875368"/>
              </a:xfrm>
              <a:prstGeom prst="rect">
                <a:avLst/>
              </a:prstGeom>
              <a:blipFill>
                <a:blip r:embed="rId5"/>
                <a:stretch>
                  <a:fillRect l="-4112" b="-83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BCC8F930-F547-4463-8A18-4DC7180274C8}"/>
                  </a:ext>
                </a:extLst>
              </p:cNvPr>
              <p:cNvSpPr/>
              <p:nvPr/>
            </p:nvSpPr>
            <p:spPr>
              <a:xfrm>
                <a:off x="1019009" y="1863273"/>
                <a:ext cx="4108817" cy="379693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先算括号里的减法</a:t>
                </a:r>
                <a:r>
                  <a:rPr lang="en-US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3400" b="1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再算括号外的除法。</a:t>
                </a:r>
                <a:endParaRPr lang="en-US" altLang="zh-CN" sz="3400" b="1" dirty="0">
                  <a:solidFill>
                    <a:srgbClr val="E72582"/>
                  </a:solidFill>
                  <a:latin typeface="Times New Roman" panose="02020603050405020304" pitchFamily="18" charset="0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den>
                    </m:f>
                  </m:oMath>
                </a14:m>
                <a:endParaRPr lang="en-US" altLang="zh-CN" sz="3400" dirty="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32</m:t>
                        </m:r>
                      </m:den>
                    </m:f>
                  </m:oMath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BCC8F930-F547-4463-8A18-4DC7180274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9009" y="1863273"/>
                <a:ext cx="4108817" cy="3796937"/>
              </a:xfrm>
              <a:prstGeom prst="rect">
                <a:avLst/>
              </a:prstGeom>
              <a:blipFill>
                <a:blip r:embed="rId6"/>
                <a:stretch>
                  <a:fillRect l="-4154" r="-3561" b="-1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40811549-2D79-471A-AAD8-01C22EEDDB4E}"/>
                  </a:ext>
                </a:extLst>
              </p:cNvPr>
              <p:cNvSpPr/>
              <p:nvPr/>
            </p:nvSpPr>
            <p:spPr>
              <a:xfrm>
                <a:off x="6704730" y="1793004"/>
                <a:ext cx="4560864" cy="50183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先算小括号内的减法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再算中括号内的乘法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最后算括号外的除法。</a:t>
                </a:r>
                <a:endParaRPr lang="en-US" altLang="zh-CN" sz="3400" b="1">
                  <a:solidFill>
                    <a:srgbClr val="E72582"/>
                  </a:solidFill>
                  <a:latin typeface="Times New Roman" panose="02020603050405020304" pitchFamily="18" charset="0"/>
                  <a:ea typeface="方正仿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×</m:t>
                        </m:r>
                        <m:f>
                          <m:fPr>
                            <m:ctrlPr>
                              <a:rPr lang="zh-CN" altLang="zh-CN" sz="3400" i="1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3400">
                                <a:solidFill>
                                  <a:srgbClr val="E72582"/>
                                </a:solidFill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15</m:t>
                            </m:r>
                          </m:den>
                        </m:f>
                      </m:e>
                    </m:d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15</m:t>
                        </m:r>
                      </m:den>
                    </m:f>
                  </m:oMath>
                </a14:m>
                <a:endParaRPr lang="en-US" altLang="zh-CN" sz="3400">
                  <a:solidFill>
                    <a:srgbClr val="E7258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  <a:spcAft>
                    <a:spcPts val="0"/>
                  </a:spcAft>
                </a:pP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40811549-2D79-471A-AAD8-01C22EEDDB4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4730" y="1793004"/>
                <a:ext cx="4560864" cy="5018361"/>
              </a:xfrm>
              <a:prstGeom prst="rect">
                <a:avLst/>
              </a:prstGeom>
              <a:blipFill>
                <a:blip r:embed="rId7"/>
                <a:stretch>
                  <a:fillRect l="-3743" r="-2807" b="-1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77970" y="861094"/>
                <a:ext cx="11266098" cy="16196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五、反复比较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准确选择。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把正确答案的序号填在括号里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1.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下面大长方形都表示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“1”,(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示意图可以表示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的积。</a:t>
                </a:r>
                <a:endParaRPr lang="zh-CN" altLang="en-US" sz="34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70" y="861094"/>
                <a:ext cx="11266098" cy="1619674"/>
              </a:xfrm>
              <a:prstGeom prst="rect">
                <a:avLst/>
              </a:prstGeom>
              <a:blipFill rotWithShape="0">
                <a:blip r:embed="rId4"/>
                <a:stretch>
                  <a:fillRect l="-1515" r="-5303" b="-4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19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1487" y="2868283"/>
            <a:ext cx="11038170" cy="14708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008687" y="174618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929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979448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观察下面的竖式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方框内的数表示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A.36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B.36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C.36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0.01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D.36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0.001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21901" y="10365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1" name="image190.jpeg"/>
          <p:cNvPicPr/>
          <p:nvPr/>
        </p:nvPicPr>
        <p:blipFill rotWithShape="1">
          <a:blip r:embed="rId4"/>
          <a:srcRect r="62678"/>
          <a:stretch/>
        </p:blipFill>
        <p:spPr>
          <a:xfrm>
            <a:off x="5402700" y="2357287"/>
            <a:ext cx="2163817" cy="234033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524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847</Words>
  <Application>Microsoft Office PowerPoint</Application>
  <PresentationFormat>宽屏</PresentationFormat>
  <Paragraphs>140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4" baseType="lpstr">
      <vt:lpstr>Calibri</vt:lpstr>
      <vt:lpstr>Arial</vt:lpstr>
      <vt:lpstr>方正隶变_GBK</vt:lpstr>
      <vt:lpstr>Times New Roman</vt:lpstr>
      <vt:lpstr>方正大标宋简体</vt:lpstr>
      <vt:lpstr>微软雅黑</vt:lpstr>
      <vt:lpstr>方正魏碑_GBK</vt:lpstr>
      <vt:lpstr>方正大标宋_GBK</vt:lpstr>
      <vt:lpstr>方正小标宋_GBK</vt:lpstr>
      <vt:lpstr>Wingdings</vt:lpstr>
      <vt:lpstr>方正黑体_GBK</vt:lpstr>
      <vt:lpstr>宋体</vt:lpstr>
      <vt:lpstr>方正仿宋_GBK</vt:lpstr>
      <vt:lpstr>Cambria Math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2026-03-19T00:15:29Z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