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20" r:id="rId3"/>
    <p:sldId id="489" r:id="rId4"/>
    <p:sldId id="535" r:id="rId5"/>
    <p:sldId id="521" r:id="rId6"/>
    <p:sldId id="522" r:id="rId7"/>
    <p:sldId id="523" r:id="rId8"/>
    <p:sldId id="533" r:id="rId9"/>
    <p:sldId id="511" r:id="rId10"/>
    <p:sldId id="534" r:id="rId11"/>
    <p:sldId id="427" r:id="rId12"/>
  </p:sldIdLst>
  <p:sldSz cx="12192000" cy="6858000"/>
  <p:notesSz cx="6858000" cy="9144000"/>
  <p:embeddedFontLst>
    <p:embeddedFont>
      <p:font typeface="Calibri" panose="020F0502020204030204" pitchFamily="34" charset="0"/>
      <p:regular r:id="rId13"/>
      <p:bold r:id="rId14"/>
      <p:italic r:id="rId15"/>
      <p:boldItalic r:id="rId16"/>
    </p:embeddedFont>
    <p:embeddedFont>
      <p:font typeface="方正黑体_GBK" panose="03000509000000000000" pitchFamily="65" charset="-122"/>
      <p:regular r:id="rId17"/>
    </p:embeddedFont>
    <p:embeddedFont>
      <p:font typeface="方正大标宋_GBK" panose="03000509000000000000" pitchFamily="65" charset="-122"/>
      <p:regular r:id="rId18"/>
    </p:embeddedFont>
    <p:embeddedFont>
      <p:font typeface="方正书宋_GBK" panose="03000509000000000000" pitchFamily="65" charset="-122"/>
      <p:regular r:id="rId19"/>
    </p:embeddedFont>
    <p:embeddedFont>
      <p:font typeface="微软雅黑" panose="020B0503020204020204" pitchFamily="34" charset="-122"/>
      <p:regular r:id="rId20"/>
      <p:bold r:id="rId21"/>
    </p:embeddedFont>
    <p:embeddedFont>
      <p:font typeface="方正隶变_GBK" panose="03000509000000000000" pitchFamily="65" charset="-122"/>
      <p:regular r:id="rId22"/>
    </p:embeddedFont>
    <p:embeddedFont>
      <p:font typeface="方正大标宋简体" panose="02010600030101010101" charset="-122"/>
      <p:regular r:id="rId23"/>
    </p:embeddedFont>
    <p:embeddedFont>
      <p:font typeface="方正小标宋_GBK" panose="03000509000000000000" pitchFamily="65" charset="-122"/>
      <p:regular r:id="rId24"/>
    </p:embeddedFont>
    <p:embeddedFont>
      <p:font typeface="方正楷体_GBK" panose="03000509000000000000" pitchFamily="65" charset="-122"/>
      <p:regular r:id="rId25"/>
    </p:embeddedFont>
    <p:embeddedFont>
      <p:font typeface="Cambria Math" panose="02040503050406030204" pitchFamily="18" charset="0"/>
      <p:regular r:id="rId26"/>
    </p:embeddedFont>
    <p:embeddedFont>
      <p:font typeface="方正仿宋_GBK" panose="03000509000000000000" pitchFamily="65" charset="-122"/>
      <p:regular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font" Target="fonts/font14.fntdata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5.fntdata"/><Relationship Id="rId25" Type="http://schemas.openxmlformats.org/officeDocument/2006/relationships/font" Target="fonts/font13.fntdata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2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font" Target="fonts/font11.fntdata"/><Relationship Id="rId28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font" Target="fonts/font15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5" Type="http://schemas.openxmlformats.org/officeDocument/2006/relationships/image" Target="../media/image120.png"/><Relationship Id="rId4" Type="http://schemas.openxmlformats.org/officeDocument/2006/relationships/image" Target="../media/image1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15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15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image" Target="../media/image1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第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课时　运算的意义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六年级数学下册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矩形 2">
                <a:extLst>
                  <a:ext uri="{FF2B5EF4-FFF2-40B4-BE49-F238E27FC236}">
                    <a16:creationId xmlns="" xmlns:a16="http://schemas.microsoft.com/office/drawing/2014/main" id="{E37D02CD-C09A-4D7F-8278-FDF65F195A9A}"/>
                  </a:ext>
                </a:extLst>
              </p:cNvPr>
              <p:cNvSpPr/>
              <p:nvPr/>
            </p:nvSpPr>
            <p:spPr>
              <a:xfrm>
                <a:off x="505460" y="970847"/>
                <a:ext cx="10914153" cy="928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3.</a:t>
                </a:r>
                <a:r>
                  <a:rPr lang="zh-CN" altLang="zh-CN" sz="3400" spc="-11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根据算式</a:t>
                </a:r>
                <a:r>
                  <a:rPr lang="en-US" altLang="zh-CN" sz="3400" spc="-11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45÷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 spc="-11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 i="0" spc="-11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9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 i="0" spc="-11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3400" spc="-11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 spc="-11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提出一个可以用该算式解决的实际问题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。</a:t>
                </a:r>
                <a:endParaRPr lang="zh-CN" altLang="zh-CN" sz="3400"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矩形 2">
                <a:extLst>
                  <a:ext uri="{FF2B5EF4-FFF2-40B4-BE49-F238E27FC236}">
                    <a16:creationId xmlns:a16="http://schemas.microsoft.com/office/drawing/2014/main" id="{E37D02CD-C09A-4D7F-8278-FDF65F195A9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5460" y="970847"/>
                <a:ext cx="10914153" cy="928331"/>
              </a:xfrm>
              <a:prstGeom prst="rect">
                <a:avLst/>
              </a:prstGeom>
              <a:blipFill>
                <a:blip r:embed="rId4"/>
                <a:stretch>
                  <a:fillRect l="-1564" r="-5475" b="-91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>
                <a:extLst>
                  <a:ext uri="{FF2B5EF4-FFF2-40B4-BE49-F238E27FC236}">
                    <a16:creationId xmlns="" xmlns:a16="http://schemas.microsoft.com/office/drawing/2014/main" id="{DC9302BA-CEF2-4570-80C0-D4A734D0951B}"/>
                  </a:ext>
                </a:extLst>
              </p:cNvPr>
              <p:cNvSpPr/>
              <p:nvPr/>
            </p:nvSpPr>
            <p:spPr>
              <a:xfrm>
                <a:off x="772387" y="2397988"/>
                <a:ext cx="10450579" cy="204729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400" b="1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一根绳子用去了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 i="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9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 i="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340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 b="1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正好用去了</a:t>
                </a:r>
                <a:r>
                  <a:rPr lang="en-US" altLang="zh-CN" sz="340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45</a:t>
                </a:r>
                <a:r>
                  <a:rPr lang="en-US" altLang="zh-CN" sz="340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340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m,</a:t>
                </a:r>
                <a:r>
                  <a:rPr lang="zh-CN" altLang="zh-CN" sz="3400" b="1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这根绳子原来长多少米</a:t>
                </a:r>
                <a:r>
                  <a:rPr lang="en-US" altLang="zh-CN" sz="340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?(</a:t>
                </a:r>
                <a:r>
                  <a:rPr lang="zh-CN" altLang="zh-CN" sz="3400">
                    <a:solidFill>
                      <a:srgbClr val="E72582"/>
                    </a:solidFill>
                    <a:latin typeface="Times New Roman" panose="02020603050405020304" pitchFamily="18" charset="0"/>
                    <a:ea typeface="方正楷体_GBK" panose="03000509000000000000" pitchFamily="65" charset="-122"/>
                    <a:cs typeface="Times New Roman" panose="02020603050405020304" pitchFamily="18" charset="0"/>
                  </a:rPr>
                  <a:t>灵活</a:t>
                </a:r>
                <a:r>
                  <a:rPr lang="en-US" altLang="zh-CN" sz="340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3400">
                  <a:solidFill>
                    <a:srgbClr val="E72582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id="{DC9302BA-CEF2-4570-80C0-D4A734D0951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2387" y="2397988"/>
                <a:ext cx="10450579" cy="2047292"/>
              </a:xfrm>
              <a:prstGeom prst="rect">
                <a:avLst/>
              </a:prstGeom>
              <a:blipFill>
                <a:blip r:embed="rId5"/>
                <a:stretch>
                  <a:fillRect l="-1634" r="-1575" b="-95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六年级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10" name="image1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897413"/>
            <a:ext cx="4550410" cy="73342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603850" y="1796553"/>
            <a:ext cx="4986067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一、用心思考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正确填写。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3850" y="2586311"/>
            <a:ext cx="6308111" cy="125396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6"/>
          <a:srcRect b="50646"/>
          <a:stretch/>
        </p:blipFill>
        <p:spPr>
          <a:xfrm>
            <a:off x="896480" y="4382903"/>
            <a:ext cx="8179111" cy="80285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96883" y="3952494"/>
            <a:ext cx="3148642" cy="101754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6"/>
          <a:srcRect t="55481"/>
          <a:stretch/>
        </p:blipFill>
        <p:spPr>
          <a:xfrm>
            <a:off x="966314" y="5739018"/>
            <a:ext cx="8179111" cy="724202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326609" y="5196391"/>
            <a:ext cx="2323660" cy="1017886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矩形 2">
                <a:extLst>
                  <a:ext uri="{FF2B5EF4-FFF2-40B4-BE49-F238E27FC236}">
                    <a16:creationId xmlns="" xmlns:a16="http://schemas.microsoft.com/office/drawing/2014/main" id="{57E21802-028F-4FCC-A99E-A7D014E631E6}"/>
                  </a:ext>
                </a:extLst>
              </p:cNvPr>
              <p:cNvSpPr/>
              <p:nvPr/>
            </p:nvSpPr>
            <p:spPr>
              <a:xfrm>
                <a:off x="562609" y="935715"/>
                <a:ext cx="10798379" cy="198932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 128+(</a:t>
                </a:r>
                <a:r>
                  <a:rPr lang="zh-CN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)=749</a:t>
                </a:r>
                <a:r>
                  <a:rPr lang="zh-CN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　　　</a:t>
                </a:r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13.49</a:t>
                </a:r>
                <a:r>
                  <a:rPr lang="en-US" altLang="zh-CN" sz="3400" dirty="0">
                    <a:latin typeface="方正书宋_GBK" panose="03000509000000000000" pitchFamily="65" charset="-122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)=5.7</a:t>
                </a:r>
                <a:endParaRPr lang="zh-CN" altLang="zh-CN" sz="3400" dirty="0"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)×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11</m:t>
                        </m:r>
                      </m:den>
                    </m:f>
                  </m:oMath>
                </a14:m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</a:t>
                </a:r>
                <a:r>
                  <a:rPr lang="en-US" altLang="zh-CN" sz="3400" dirty="0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           (</a:t>
                </a:r>
                <a:r>
                  <a:rPr lang="zh-CN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)÷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=20 </a:t>
                </a:r>
                <a:endParaRPr lang="zh-CN" altLang="zh-CN" sz="3400" dirty="0"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矩形 2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57E21802-028F-4FCC-A99E-A7D014E631E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2609" y="935715"/>
                <a:ext cx="10798379" cy="1989327"/>
              </a:xfrm>
              <a:prstGeom prst="rect">
                <a:avLst/>
              </a:prstGeom>
              <a:blipFill rotWithShape="0">
                <a:blip r:embed="rId4"/>
                <a:stretch>
                  <a:fillRect l="-15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矩形 8">
            <a:extLst>
              <a:ext uri="{FF2B5EF4-FFF2-40B4-BE49-F238E27FC236}">
                <a16:creationId xmlns="" xmlns:a16="http://schemas.microsoft.com/office/drawing/2014/main" id="{1BB1FEAD-E438-4C1E-BF1B-7E8C720E5014}"/>
              </a:ext>
            </a:extLst>
          </p:cNvPr>
          <p:cNvSpPr/>
          <p:nvPr/>
        </p:nvSpPr>
        <p:spPr>
          <a:xfrm>
            <a:off x="2231472" y="1137270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621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CCD8F653-1D12-4054-9213-868C85F8F742}"/>
              </a:ext>
            </a:extLst>
          </p:cNvPr>
          <p:cNvSpPr/>
          <p:nvPr/>
        </p:nvSpPr>
        <p:spPr>
          <a:xfrm>
            <a:off x="7435346" y="1145389"/>
            <a:ext cx="9476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7.79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矩形 10">
                <a:extLst>
                  <a:ext uri="{FF2B5EF4-FFF2-40B4-BE49-F238E27FC236}">
                    <a16:creationId xmlns="" xmlns:a16="http://schemas.microsoft.com/office/drawing/2014/main" id="{9D412C2A-0E72-447B-B12E-5136839FE878}"/>
                  </a:ext>
                </a:extLst>
              </p:cNvPr>
              <p:cNvSpPr/>
              <p:nvPr/>
            </p:nvSpPr>
            <p:spPr>
              <a:xfrm>
                <a:off x="1034502" y="1916367"/>
                <a:ext cx="989373" cy="83221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 smtClean="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6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11</m:t>
                        </m:r>
                      </m:den>
                    </m:f>
                  </m:oMath>
                </a14:m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endParaRPr lang="zh-CN" altLang="en-US" sz="3400" dirty="0">
                  <a:solidFill>
                    <a:srgbClr val="E72582"/>
                  </a:solidFill>
                </a:endParaRPr>
              </a:p>
            </p:txBody>
          </p:sp>
        </mc:Choice>
        <mc:Fallback xmlns=""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9D412C2A-0E72-447B-B12E-5136839FE87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34502" y="1916367"/>
                <a:ext cx="989373" cy="832216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632899BC-56B0-4482-A5A8-C88C5DA25A4F}"/>
              </a:ext>
            </a:extLst>
          </p:cNvPr>
          <p:cNvSpPr/>
          <p:nvPr/>
        </p:nvSpPr>
        <p:spPr>
          <a:xfrm>
            <a:off x="6411989" y="211235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626330" y="3209317"/>
                <a:ext cx="10885586" cy="356155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3.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根据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135÷54=2.5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写出一个除法算式和一个乘法算式</a:t>
                </a: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:</a:t>
                </a: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         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         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。</a:t>
                </a:r>
                <a:endParaRPr lang="zh-CN" altLang="zh-CN" sz="34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4.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一根钢材长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m,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t,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平均每米重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)t,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平均每吨长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)m</a:t>
                </a:r>
                <a:r>
                  <a:rPr lang="zh-CN" altLang="zh-CN" sz="34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。</a:t>
                </a:r>
                <a:endParaRPr lang="zh-CN" altLang="zh-CN" sz="34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6330" y="3209317"/>
                <a:ext cx="10885586" cy="3561552"/>
              </a:xfrm>
              <a:prstGeom prst="rect">
                <a:avLst/>
              </a:prstGeom>
              <a:blipFill rotWithShape="0">
                <a:blip r:embed="rId6"/>
                <a:stretch>
                  <a:fillRect l="-1569" b="-23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矩形 7"/>
          <p:cNvSpPr/>
          <p:nvPr/>
        </p:nvSpPr>
        <p:spPr>
          <a:xfrm>
            <a:off x="1239656" y="4129110"/>
            <a:ext cx="25010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135÷2.5=54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319950" y="4129110"/>
            <a:ext cx="25010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2.5×54=135</a:t>
            </a:r>
            <a:endParaRPr lang="zh-CN" altLang="en-US" dirty="0">
              <a:solidFill>
                <a:srgbClr val="E72582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矩形 13"/>
              <p:cNvSpPr/>
              <p:nvPr/>
            </p:nvSpPr>
            <p:spPr>
              <a:xfrm>
                <a:off x="7702285" y="4866835"/>
                <a:ext cx="548548" cy="10752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3400" i="1" smtClean="0">
                              <a:solidFill>
                                <a:srgbClr val="E72582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altLang="zh-CN" sz="3400">
                              <a:solidFill>
                                <a:srgbClr val="E72582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3400">
                              <a:solidFill>
                                <a:srgbClr val="E72582"/>
                              </a:solidFill>
                              <a:latin typeface="Cambria Math" panose="02040503050406030204" pitchFamily="18" charset="0"/>
                              <a:ea typeface="宋体" panose="02010600030101010101" pitchFamily="2" charset="-122"/>
                              <a:cs typeface="Times New Roman" panose="020206030504050203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zh-CN" altLang="en-US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14" name="矩形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02285" y="4866835"/>
                <a:ext cx="548548" cy="1075231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矩形 14"/>
          <p:cNvSpPr/>
          <p:nvPr/>
        </p:nvSpPr>
        <p:spPr>
          <a:xfrm>
            <a:off x="1408271" y="6076808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8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C128C265-89D2-4C4E-B5E5-BAD8463FAB37}"/>
              </a:ext>
            </a:extLst>
          </p:cNvPr>
          <p:cNvSpPr/>
          <p:nvPr/>
        </p:nvSpPr>
        <p:spPr>
          <a:xfrm>
            <a:off x="609497" y="821065"/>
            <a:ext cx="10798379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把一根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 m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长的绳子平均分成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段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每段的长度是这根绳子的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),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每段长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)m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矩形 7">
                <a:extLst>
                  <a:ext uri="{FF2B5EF4-FFF2-40B4-BE49-F238E27FC236}">
                    <a16:creationId xmlns="" xmlns:a16="http://schemas.microsoft.com/office/drawing/2014/main" id="{06CE8066-4255-4A65-9807-E787C0880E59}"/>
                  </a:ext>
                </a:extLst>
              </p:cNvPr>
              <p:cNvSpPr/>
              <p:nvPr/>
            </p:nvSpPr>
            <p:spPr>
              <a:xfrm>
                <a:off x="2070559" y="1643506"/>
                <a:ext cx="805029" cy="83471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 smtClean="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endParaRPr lang="zh-CN" altLang="en-US" sz="34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8" name="矩形 7">
                <a:extLst>
                  <a:ext uri="{FF2B5EF4-FFF2-40B4-BE49-F238E27FC236}">
                    <a16:creationId xmlns="" xmlns:a16="http://schemas.microsoft.com/office/drawing/2014/main" xmlns:a14="http://schemas.microsoft.com/office/drawing/2010/main" id="{06CE8066-4255-4A65-9807-E787C0880E5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70559" y="1643506"/>
                <a:ext cx="805029" cy="834716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>
                <a:extLst>
                  <a:ext uri="{FF2B5EF4-FFF2-40B4-BE49-F238E27FC236}">
                    <a16:creationId xmlns="" xmlns:a16="http://schemas.microsoft.com/office/drawing/2014/main" id="{1CFCAF0B-7553-45CC-94ED-98500B1FD4FB}"/>
                  </a:ext>
                </a:extLst>
              </p:cNvPr>
              <p:cNvSpPr/>
              <p:nvPr/>
            </p:nvSpPr>
            <p:spPr>
              <a:xfrm>
                <a:off x="4963400" y="1682159"/>
                <a:ext cx="805029" cy="84324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 smtClean="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5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zh-CN" sz="3400" dirty="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endParaRPr lang="zh-CN" altLang="en-US" sz="34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9" name="矩形 8">
                <a:extLst>
                  <a:ext uri="{FF2B5EF4-FFF2-40B4-BE49-F238E27FC236}">
                    <a16:creationId xmlns="" xmlns:a16="http://schemas.microsoft.com/office/drawing/2014/main" xmlns:a14="http://schemas.microsoft.com/office/drawing/2010/main" id="{1CFCAF0B-7553-45CC-94ED-98500B1FD4F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63400" y="1682159"/>
                <a:ext cx="805029" cy="843244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580773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99831010-9609-4D38-B3B9-8F11E65D4B99}"/>
              </a:ext>
            </a:extLst>
          </p:cNvPr>
          <p:cNvSpPr/>
          <p:nvPr/>
        </p:nvSpPr>
        <p:spPr>
          <a:xfrm>
            <a:off x="505460" y="841079"/>
            <a:ext cx="10890034" cy="4711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二、综合应用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解决问题。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电池中含有大量的重金属等有害物质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对环境、土壤的污染十分严重。为此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实验小学积极开展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让地球远离污染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让绿色走进家园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的活</a:t>
            </a:r>
            <a:endParaRPr lang="en-US" altLang="zh-CN" sz="3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动。同学们利用周末到</a:t>
            </a:r>
            <a:endParaRPr lang="en-US" altLang="zh-CN" sz="3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社区回收旧电池。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78.jpeg">
            <a:extLst>
              <a:ext uri="{FF2B5EF4-FFF2-40B4-BE49-F238E27FC236}">
                <a16:creationId xmlns="" xmlns:a16="http://schemas.microsoft.com/office/drawing/2014/main" id="{487467BA-1BE8-4801-B75F-46EC6551F27A}"/>
              </a:ext>
            </a:extLst>
          </p:cNvPr>
          <p:cNvPicPr/>
          <p:nvPr/>
        </p:nvPicPr>
        <p:blipFill rotWithShape="1">
          <a:blip r:embed="rId4"/>
          <a:srcRect l="7323"/>
          <a:stretch/>
        </p:blipFill>
        <p:spPr>
          <a:xfrm>
            <a:off x="5003322" y="3142838"/>
            <a:ext cx="6508594" cy="3651964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E762F8CF-9693-4D2A-B1C9-34A7A85C4B57}"/>
              </a:ext>
            </a:extLst>
          </p:cNvPr>
          <p:cNvSpPr/>
          <p:nvPr/>
        </p:nvSpPr>
        <p:spPr>
          <a:xfrm>
            <a:off x="655243" y="994967"/>
            <a:ext cx="830067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三年级和六年级各回收多少节废旧电池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78.jpeg">
            <a:extLst>
              <a:ext uri="{FF2B5EF4-FFF2-40B4-BE49-F238E27FC236}">
                <a16:creationId xmlns="" xmlns:a16="http://schemas.microsoft.com/office/drawing/2014/main" id="{E69AC18E-F686-49B5-8EA9-C1D18A968A77}"/>
              </a:ext>
            </a:extLst>
          </p:cNvPr>
          <p:cNvPicPr/>
          <p:nvPr/>
        </p:nvPicPr>
        <p:blipFill rotWithShape="1">
          <a:blip r:embed="rId4"/>
          <a:srcRect l="7323"/>
          <a:stretch/>
        </p:blipFill>
        <p:spPr>
          <a:xfrm>
            <a:off x="5003321" y="1682159"/>
            <a:ext cx="6508594" cy="3651964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="" xmlns:a16="http://schemas.microsoft.com/office/drawing/2014/main" id="{D1011929-7EFE-49AA-93BB-F97145174CCC}"/>
              </a:ext>
            </a:extLst>
          </p:cNvPr>
          <p:cNvSpPr/>
          <p:nvPr/>
        </p:nvSpPr>
        <p:spPr>
          <a:xfrm>
            <a:off x="956865" y="1928173"/>
            <a:ext cx="6096000" cy="39348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三年级</a:t>
            </a:r>
            <a:r>
              <a:rPr lang="en-US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45+18=63(</a:t>
            </a:r>
            <a:r>
              <a:rPr lang="zh-CN" altLang="zh-CN" sz="340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节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六年级</a:t>
            </a:r>
            <a:r>
              <a:rPr lang="en-US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45×2=90(</a:t>
            </a:r>
            <a:r>
              <a:rPr lang="zh-CN" altLang="zh-CN" sz="340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节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三年级回收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63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节废旧</a:t>
            </a:r>
            <a:endParaRPr lang="en-US" altLang="zh-CN" sz="3400" b="1">
              <a:solidFill>
                <a:srgbClr val="E72582"/>
              </a:solidFill>
              <a:latin typeface="Times New Roman" panose="02020603050405020304" pitchFamily="18" charset="0"/>
              <a:ea typeface="方正仿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电池</a:t>
            </a:r>
            <a:r>
              <a:rPr lang="en-US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六年级回收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节废</a:t>
            </a:r>
            <a:endParaRPr lang="en-US" altLang="zh-CN" sz="3400" b="1">
              <a:solidFill>
                <a:srgbClr val="E72582"/>
              </a:solidFill>
              <a:latin typeface="Times New Roman" panose="02020603050405020304" pitchFamily="18" charset="0"/>
              <a:ea typeface="方正仿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旧电池。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E8B82140-039D-4E94-BA67-9B2E1A2C45B8}"/>
              </a:ext>
            </a:extLst>
          </p:cNvPr>
          <p:cNvSpPr/>
          <p:nvPr/>
        </p:nvSpPr>
        <p:spPr>
          <a:xfrm>
            <a:off x="505460" y="861094"/>
            <a:ext cx="10609383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如果六年级回收的节数是二年级的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倍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那么二年级回收了多少节废旧电池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D6605A21-2CB6-49C1-BB38-F0CA1615E577}"/>
              </a:ext>
            </a:extLst>
          </p:cNvPr>
          <p:cNvSpPr/>
          <p:nvPr/>
        </p:nvSpPr>
        <p:spPr>
          <a:xfrm>
            <a:off x="956865" y="2537664"/>
            <a:ext cx="6096000" cy="157812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90÷3=30(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节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二年级回收了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节废旧电池。</a:t>
            </a:r>
            <a:endParaRPr lang="zh-CN" altLang="zh-CN" sz="3400" b="1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91322286-D57D-4415-910D-A9F55C35F189}"/>
              </a:ext>
            </a:extLst>
          </p:cNvPr>
          <p:cNvSpPr/>
          <p:nvPr/>
        </p:nvSpPr>
        <p:spPr>
          <a:xfrm>
            <a:off x="580922" y="943908"/>
            <a:ext cx="10855529" cy="5486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为加强全民阅读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某市图书馆购进一批新书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其中科技书有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4200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本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文艺书有多少本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?(</a:t>
            </a:r>
            <a:r>
              <a:rPr lang="zh-CN" altLang="zh-CN" sz="3400"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根据列出的算式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把题中缺少的条件补充完整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400"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(1)4200+800________________________________</a:t>
            </a:r>
          </a:p>
          <a:p>
            <a:pPr>
              <a:lnSpc>
                <a:spcPct val="150000"/>
              </a:lnSpc>
            </a:pP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(2)4200-800________________________________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(3)4200×1.5________________________________</a:t>
            </a:r>
          </a:p>
          <a:p>
            <a:pPr>
              <a:lnSpc>
                <a:spcPct val="150000"/>
              </a:lnSpc>
            </a:pP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(4)4200÷1.5________________________________</a:t>
            </a: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1111D1E9-CD3D-4348-825F-EF94C12EEE6D}"/>
              </a:ext>
            </a:extLst>
          </p:cNvPr>
          <p:cNvSpPr/>
          <p:nvPr/>
        </p:nvSpPr>
        <p:spPr>
          <a:xfrm>
            <a:off x="3035546" y="3341376"/>
            <a:ext cx="563487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文艺书比科技书多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800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本</a:t>
            </a:r>
            <a:r>
              <a:rPr lang="zh-CN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FEF3E368-CAB0-42C2-B38E-E1A7500076E7}"/>
              </a:ext>
            </a:extLst>
          </p:cNvPr>
          <p:cNvSpPr/>
          <p:nvPr/>
        </p:nvSpPr>
        <p:spPr>
          <a:xfrm>
            <a:off x="3144550" y="4161525"/>
            <a:ext cx="530786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文艺书比科技书少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800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本</a:t>
            </a:r>
            <a:r>
              <a:rPr lang="zh-CN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06FF7C84-9E92-4158-914C-DADC8B37E18A}"/>
              </a:ext>
            </a:extLst>
          </p:cNvPr>
          <p:cNvSpPr/>
          <p:nvPr/>
        </p:nvSpPr>
        <p:spPr>
          <a:xfrm>
            <a:off x="3245750" y="4930124"/>
            <a:ext cx="552587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文艺书是科技书的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1.5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倍</a:t>
            </a:r>
            <a:r>
              <a:rPr lang="zh-CN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3204D209-660F-427D-BA07-FAB136CCCD07}"/>
              </a:ext>
            </a:extLst>
          </p:cNvPr>
          <p:cNvSpPr/>
          <p:nvPr/>
        </p:nvSpPr>
        <p:spPr>
          <a:xfrm>
            <a:off x="3245750" y="5721036"/>
            <a:ext cx="519885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科技书是文艺书的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1.5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倍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6" name="image5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950595"/>
            <a:ext cx="4382770" cy="805815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C74DF995-B1B4-434F-AE58-BC96A8B18A90}"/>
              </a:ext>
            </a:extLst>
          </p:cNvPr>
          <p:cNvSpPr/>
          <p:nvPr/>
        </p:nvSpPr>
        <p:spPr>
          <a:xfrm>
            <a:off x="571129" y="1865925"/>
            <a:ext cx="10756778" cy="3142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在一道减法算式里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被减数、减数与差的和是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500,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这道算式的被减数是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 spc="-11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甲数比乙数多</a:t>
            </a:r>
            <a:r>
              <a:rPr lang="en-US" altLang="zh-CN" sz="3400" spc="-11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20,</a:t>
            </a:r>
            <a:r>
              <a:rPr lang="zh-CN" altLang="zh-CN" sz="3400" spc="-11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甲数除以乙数的商是</a:t>
            </a:r>
            <a:r>
              <a:rPr lang="en-US" altLang="zh-CN" sz="3400" spc="-11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1.5,</a:t>
            </a:r>
            <a:r>
              <a:rPr lang="zh-CN" altLang="zh-CN" sz="3400" spc="-11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甲数是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乙数是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85CFAB22-802E-4BDE-ADAC-5760EB28F770}"/>
              </a:ext>
            </a:extLst>
          </p:cNvPr>
          <p:cNvSpPr/>
          <p:nvPr/>
        </p:nvSpPr>
        <p:spPr>
          <a:xfrm>
            <a:off x="4049539" y="2821411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250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A291FC58-5135-4FC5-8868-81D33D30EDDD}"/>
              </a:ext>
            </a:extLst>
          </p:cNvPr>
          <p:cNvSpPr/>
          <p:nvPr/>
        </p:nvSpPr>
        <p:spPr>
          <a:xfrm>
            <a:off x="9957784" y="361451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08F36C5F-A184-4BD4-B4CB-0016F3E3449C}"/>
              </a:ext>
            </a:extLst>
          </p:cNvPr>
          <p:cNvSpPr/>
          <p:nvPr/>
        </p:nvSpPr>
        <p:spPr>
          <a:xfrm>
            <a:off x="2231472" y="439245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</a:t>
            </a:r>
            <a:endParaRPr lang="zh-CN" altLang="en-US" sz="340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524</Words>
  <Application>Microsoft Office PowerPoint</Application>
  <PresentationFormat>宽屏</PresentationFormat>
  <Paragraphs>73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8" baseType="lpstr">
      <vt:lpstr>Calibri</vt:lpstr>
      <vt:lpstr>方正黑体_GBK</vt:lpstr>
      <vt:lpstr>Arial</vt:lpstr>
      <vt:lpstr>方正大标宋_GBK</vt:lpstr>
      <vt:lpstr>Times New Roman</vt:lpstr>
      <vt:lpstr>方正书宋_GBK</vt:lpstr>
      <vt:lpstr>微软雅黑</vt:lpstr>
      <vt:lpstr>方正隶变_GBK</vt:lpstr>
      <vt:lpstr>方正大标宋简体</vt:lpstr>
      <vt:lpstr>方正小标宋_GBK</vt:lpstr>
      <vt:lpstr>Wingdings</vt:lpstr>
      <vt:lpstr>方正楷体_GBK</vt:lpstr>
      <vt:lpstr>宋体</vt:lpstr>
      <vt:lpstr>Cambria Math</vt:lpstr>
      <vt:lpstr>方正仿宋_GBK</vt:lpstr>
      <vt:lpstr>汉仪雅酷黑 95W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230</cp:revision>
  <dcterms:created xsi:type="dcterms:W3CDTF">2019-06-19T02:08:00Z</dcterms:created>
  <dcterms:modified xsi:type="dcterms:W3CDTF">2026-03-18T23:38:12Z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