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3" r:id="rId7"/>
    <p:sldId id="535" r:id="rId8"/>
    <p:sldId id="536" r:id="rId9"/>
    <p:sldId id="537" r:id="rId10"/>
    <p:sldId id="539" r:id="rId11"/>
    <p:sldId id="540" r:id="rId12"/>
    <p:sldId id="541" r:id="rId13"/>
    <p:sldId id="538" r:id="rId14"/>
    <p:sldId id="511" r:id="rId15"/>
    <p:sldId id="533" r:id="rId16"/>
    <p:sldId id="543" r:id="rId17"/>
    <p:sldId id="427" r:id="rId18"/>
  </p:sldIdLst>
  <p:sldSz cx="12192000" cy="6858000"/>
  <p:notesSz cx="6858000" cy="9144000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方正小标宋_GBK" panose="03000509000000000000" pitchFamily="65" charset="-122"/>
      <p:regular r:id="rId23"/>
    </p:embeddedFont>
    <p:embeddedFont>
      <p:font typeface="方正大标宋简体" panose="02010600030101010101" charset="-122"/>
      <p:regular r:id="rId24"/>
    </p:embeddedFont>
    <p:embeddedFont>
      <p:font typeface="方正黑体_GBK" panose="03000509000000000000" pitchFamily="65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  <p:embeddedFont>
      <p:font typeface="方正仿宋_GBK" panose="03000509000000000000" pitchFamily="65" charset="-122"/>
      <p:regular r:id="rId28"/>
    </p:embeddedFont>
    <p:embeddedFont>
      <p:font typeface="方正隶变_GBK" panose="03000509000000000000" pitchFamily="65" charset="-122"/>
      <p:regular r:id="rId29"/>
    </p:embeddedFont>
    <p:embeddedFont>
      <p:font typeface="Cambria Math" panose="02040503050406030204" pitchFamily="18" charset="0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10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en-US" sz="6000"/>
              <a:t>常见的量</a:t>
            </a:r>
            <a:endParaRPr lang="zh-CN" altLang="zh-CN" sz="6000"/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9308312-2337-43A5-9649-EFBEBB2B71E6}"/>
              </a:ext>
            </a:extLst>
          </p:cNvPr>
          <p:cNvSpPr/>
          <p:nvPr/>
        </p:nvSpPr>
        <p:spPr>
          <a:xfrm>
            <a:off x="568997" y="966421"/>
            <a:ext cx="61173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里填上</a:t>
            </a:r>
            <a:r>
              <a:rPr lang="en-US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 “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或</a:t>
            </a:r>
            <a:r>
              <a:rPr lang="en-US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B6392CE-FF35-4590-AF76-8C503A7746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766"/>
          <a:stretch/>
        </p:blipFill>
        <p:spPr>
          <a:xfrm>
            <a:off x="763717" y="1941032"/>
            <a:ext cx="2863970" cy="189725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CCDAFA3-ABBF-4D41-B62D-87F7F50BDC3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6423"/>
          <a:stretch/>
        </p:blipFill>
        <p:spPr>
          <a:xfrm>
            <a:off x="8174109" y="1952282"/>
            <a:ext cx="2786331" cy="189725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11483036-A8A4-4A9F-B0D0-95F646B2903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550" r="36545"/>
          <a:stretch/>
        </p:blipFill>
        <p:spPr>
          <a:xfrm>
            <a:off x="4017892" y="1941032"/>
            <a:ext cx="3416061" cy="189725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7CFFFB63-5680-44CF-AAD1-2FF0B82BC5D0}"/>
              </a:ext>
            </a:extLst>
          </p:cNvPr>
          <p:cNvSpPr/>
          <p:nvPr/>
        </p:nvSpPr>
        <p:spPr>
          <a:xfrm>
            <a:off x="1583268" y="1996904"/>
            <a:ext cx="4732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endParaRPr lang="zh-CN" altLang="en-US" sz="40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74B7DA9-0932-4AF0-9D86-4AD35CAECF01}"/>
              </a:ext>
            </a:extLst>
          </p:cNvPr>
          <p:cNvSpPr/>
          <p:nvPr/>
        </p:nvSpPr>
        <p:spPr>
          <a:xfrm>
            <a:off x="5664295" y="2001414"/>
            <a:ext cx="4732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endParaRPr lang="zh-CN" altLang="en-US" sz="40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A590C404-2F87-471C-B7BD-6D42402C35E1}"/>
              </a:ext>
            </a:extLst>
          </p:cNvPr>
          <p:cNvSpPr/>
          <p:nvPr/>
        </p:nvSpPr>
        <p:spPr>
          <a:xfrm>
            <a:off x="9254947" y="1991367"/>
            <a:ext cx="4732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en-US" sz="40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52EB52AC-316B-4741-BB5B-2BCE7844C8E1}"/>
              </a:ext>
            </a:extLst>
          </p:cNvPr>
          <p:cNvSpPr/>
          <p:nvPr/>
        </p:nvSpPr>
        <p:spPr>
          <a:xfrm>
            <a:off x="2126694" y="3099272"/>
            <a:ext cx="4732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endParaRPr lang="zh-CN" altLang="en-US" sz="40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4D8637E-0F39-46A7-A560-770145A22D45}"/>
              </a:ext>
            </a:extLst>
          </p:cNvPr>
          <p:cNvSpPr/>
          <p:nvPr/>
        </p:nvSpPr>
        <p:spPr>
          <a:xfrm>
            <a:off x="5136887" y="3090646"/>
            <a:ext cx="4732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en-US" sz="40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ACCD9950-6DEE-4338-BE9C-36BDDD2115DF}"/>
              </a:ext>
            </a:extLst>
          </p:cNvPr>
          <p:cNvSpPr/>
          <p:nvPr/>
        </p:nvSpPr>
        <p:spPr>
          <a:xfrm>
            <a:off x="9254947" y="3130404"/>
            <a:ext cx="4732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</a:t>
            </a:r>
            <a:endParaRPr lang="zh-CN" altLang="en-US" sz="40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342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E4CD63A-4743-430A-AAC7-C6D06D47CE3C}"/>
              </a:ext>
            </a:extLst>
          </p:cNvPr>
          <p:cNvSpPr/>
          <p:nvPr/>
        </p:nvSpPr>
        <p:spPr>
          <a:xfrm>
            <a:off x="606725" y="946407"/>
            <a:ext cx="10642120" cy="4755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四、反复比较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</a:t>
            </a: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答案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序号</a:t>
            </a:r>
            <a:r>
              <a:rPr lang="zh-CN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填在括号里</a:t>
            </a:r>
            <a:r>
              <a:rPr lang="en-US" altLang="zh-CN" sz="32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下面的年份是闰年的是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A.1900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B.1998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C.2012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D.2014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爸爸乘坐火车去出差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时出发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,9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时后到达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下车时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他看到的景象是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旭日东升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艳阳高照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残阳如血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D.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星光灿烂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7FB85AB-D5FE-4B1B-B51C-A8F1A778FE1E}"/>
              </a:ext>
            </a:extLst>
          </p:cNvPr>
          <p:cNvSpPr/>
          <p:nvPr/>
        </p:nvSpPr>
        <p:spPr>
          <a:xfrm>
            <a:off x="5759259" y="18328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002A299-6143-4ED8-B28A-3DE9FD072625}"/>
              </a:ext>
            </a:extLst>
          </p:cNvPr>
          <p:cNvSpPr/>
          <p:nvPr/>
        </p:nvSpPr>
        <p:spPr>
          <a:xfrm>
            <a:off x="4231678" y="41701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28325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962161A-82D0-4B26-A91D-49628E04EEAA}"/>
              </a:ext>
            </a:extLst>
          </p:cNvPr>
          <p:cNvSpPr/>
          <p:nvPr/>
        </p:nvSpPr>
        <p:spPr>
          <a:xfrm>
            <a:off x="505459" y="861094"/>
            <a:ext cx="10898661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广州市的占地面积约为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7434(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B.km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C.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公顷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D.dm</a:t>
            </a:r>
            <a:r>
              <a:rPr lang="en-US" altLang="zh-CN" sz="3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下面说法错误的是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A.2022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年是平年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东东是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日出生的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&gt;4000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&gt;40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劳动节在第二季度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这个季度共有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6B14349-DA9E-4E92-8BB3-08D634CDEB29}"/>
              </a:ext>
            </a:extLst>
          </p:cNvPr>
          <p:cNvSpPr/>
          <p:nvPr/>
        </p:nvSpPr>
        <p:spPr>
          <a:xfrm>
            <a:off x="6577957" y="11106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06F5064-6DEF-458A-AC20-578ED3824983}"/>
              </a:ext>
            </a:extLst>
          </p:cNvPr>
          <p:cNvSpPr/>
          <p:nvPr/>
        </p:nvSpPr>
        <p:spPr>
          <a:xfrm>
            <a:off x="4775155" y="263545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31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11E2E65-7E26-4302-8861-4AC61B735C64}"/>
              </a:ext>
            </a:extLst>
          </p:cNvPr>
          <p:cNvSpPr/>
          <p:nvPr/>
        </p:nvSpPr>
        <p:spPr>
          <a:xfrm>
            <a:off x="505459" y="861094"/>
            <a:ext cx="10898661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百米赛跑中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淘气用时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0.3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奇思用时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秒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妙想用时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秒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3,(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跑得最快。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淘气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B.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奇思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C.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妙想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D.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无法确定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81267E2-590F-4F74-8F37-BECC486CFE3E}"/>
              </a:ext>
            </a:extLst>
          </p:cNvPr>
          <p:cNvSpPr/>
          <p:nvPr/>
        </p:nvSpPr>
        <p:spPr>
          <a:xfrm>
            <a:off x="1892525" y="182042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983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3B14AB6-64DE-414B-9DCF-9EA3D39264B1}"/>
              </a:ext>
            </a:extLst>
          </p:cNvPr>
          <p:cNvSpPr/>
          <p:nvPr/>
        </p:nvSpPr>
        <p:spPr>
          <a:xfrm>
            <a:off x="505459" y="1865925"/>
            <a:ext cx="1057948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小方每天早上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点到校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,11:30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1:50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,4:50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放学。他每天在校的时间是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94EB479-666F-488B-9A37-88E311A87135}"/>
              </a:ext>
            </a:extLst>
          </p:cNvPr>
          <p:cNvSpPr/>
          <p:nvPr/>
        </p:nvSpPr>
        <p:spPr>
          <a:xfrm>
            <a:off x="5731156" y="2813447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69342" y="861094"/>
            <a:ext cx="1110219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客车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9:00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市出发匀速去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10:30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320 km,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13:30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距离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市还有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 km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市相距多少千米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5389" y="2373127"/>
            <a:ext cx="7211683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-10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endParaRPr lang="en-US" altLang="zh-CN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(320-110)÷3=210÷3=70(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-9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=1.5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时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70×1.5+320=105+320=425(km)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:A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市和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市相距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千米。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69343" y="861094"/>
            <a:ext cx="10942572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医生给爷爷开了一瓶药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药瓶标签上写着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“0.2 mg(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毫克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)×100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。医生开的处方上写着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 mg,7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天为一个疗程。给爷爷开的药够服两个疗程吗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6157" y="3398808"/>
            <a:ext cx="9454551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0.2×100=20(mg)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0.6×3×7=1.8×7=12.6(mg)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20÷12.6≈1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/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给爷爷开的药不够服两个疗程。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5635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EEFF11D-165A-4C8E-A88C-2B4E4D455194}"/>
              </a:ext>
            </a:extLst>
          </p:cNvPr>
          <p:cNvSpPr/>
          <p:nvPr/>
        </p:nvSpPr>
        <p:spPr>
          <a:xfrm>
            <a:off x="803916" y="1767908"/>
            <a:ext cx="9340748" cy="4966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 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　　　　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95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厘米　　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4.5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9.6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分米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7F6AC45-1F3D-454A-A693-8D9CF673DC4B}"/>
              </a:ext>
            </a:extLst>
          </p:cNvPr>
          <p:cNvSpPr/>
          <p:nvPr/>
        </p:nvSpPr>
        <p:spPr>
          <a:xfrm>
            <a:off x="2691724" y="25837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87A4B7D-46E2-46CD-BBF5-1BDD00D9AE77}"/>
              </a:ext>
            </a:extLst>
          </p:cNvPr>
          <p:cNvSpPr/>
          <p:nvPr/>
        </p:nvSpPr>
        <p:spPr>
          <a:xfrm>
            <a:off x="5214908" y="257594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8ED693C-B334-4057-A109-99FFC31E867D}"/>
              </a:ext>
            </a:extLst>
          </p:cNvPr>
          <p:cNvSpPr/>
          <p:nvPr/>
        </p:nvSpPr>
        <p:spPr>
          <a:xfrm>
            <a:off x="2784974" y="3288122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0.7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8C32544-D62F-4CEA-94F9-B17CD5CA3B04}"/>
              </a:ext>
            </a:extLst>
          </p:cNvPr>
          <p:cNvSpPr/>
          <p:nvPr/>
        </p:nvSpPr>
        <p:spPr>
          <a:xfrm>
            <a:off x="2909733" y="401004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7821DA54-F9A7-4601-AAB4-2DE3811007B6}"/>
              </a:ext>
            </a:extLst>
          </p:cNvPr>
          <p:cNvSpPr/>
          <p:nvPr/>
        </p:nvSpPr>
        <p:spPr>
          <a:xfrm>
            <a:off x="5201075" y="401004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B26FC0F0-5D40-468F-AB2A-D4CEB7CD596D}"/>
              </a:ext>
            </a:extLst>
          </p:cNvPr>
          <p:cNvSpPr/>
          <p:nvPr/>
        </p:nvSpPr>
        <p:spPr>
          <a:xfrm>
            <a:off x="2909733" y="466254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4500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4A7647D6-8147-499E-B16A-247010D74205}"/>
              </a:ext>
            </a:extLst>
          </p:cNvPr>
          <p:cNvSpPr/>
          <p:nvPr/>
        </p:nvSpPr>
        <p:spPr>
          <a:xfrm>
            <a:off x="3459903" y="54319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7050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798638D8-65CB-4816-B917-0BE05BC28C67}"/>
              </a:ext>
            </a:extLst>
          </p:cNvPr>
          <p:cNvSpPr/>
          <p:nvPr/>
        </p:nvSpPr>
        <p:spPr>
          <a:xfrm>
            <a:off x="5821647" y="5401368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7.05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69A689F8-405A-44BB-9F6C-8E272F356FFB}"/>
              </a:ext>
            </a:extLst>
          </p:cNvPr>
          <p:cNvSpPr/>
          <p:nvPr/>
        </p:nvSpPr>
        <p:spPr>
          <a:xfrm>
            <a:off x="2556541" y="609077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042CD823-4E54-4217-B3F9-A54D91864238}"/>
              </a:ext>
            </a:extLst>
          </p:cNvPr>
          <p:cNvSpPr/>
          <p:nvPr/>
        </p:nvSpPr>
        <p:spPr>
          <a:xfrm>
            <a:off x="4315266" y="608331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D17829EF-71C3-41EF-88CF-E36F5A94DBCD}"/>
                  </a:ext>
                </a:extLst>
              </p:cNvPr>
              <p:cNvSpPr/>
              <p:nvPr/>
            </p:nvSpPr>
            <p:spPr>
              <a:xfrm>
                <a:off x="505460" y="886139"/>
                <a:ext cx="10803770" cy="42490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 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平方米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)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平方分米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)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平方厘米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4.5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平方米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平方米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)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平方分米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公顷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520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平方米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)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平方米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公顷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960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平方厘米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平方分米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)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平方厘米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公顷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)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平方米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平方千米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公顷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D17829EF-71C3-41EF-88CF-E36F5A94DB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886139"/>
                <a:ext cx="10803770" cy="4249048"/>
              </a:xfrm>
              <a:prstGeom prst="rect">
                <a:avLst/>
              </a:prstGeom>
              <a:blipFill>
                <a:blip r:embed="rId4"/>
                <a:stretch>
                  <a:fillRect l="-1580" b="-14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3AB5CF5-6329-4768-9C9A-32C66E302626}"/>
              </a:ext>
            </a:extLst>
          </p:cNvPr>
          <p:cNvSpPr/>
          <p:nvPr/>
        </p:nvSpPr>
        <p:spPr>
          <a:xfrm>
            <a:off x="2970732" y="1101347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4846E79-F757-4406-B26B-DBE894D4C61A}"/>
              </a:ext>
            </a:extLst>
          </p:cNvPr>
          <p:cNvSpPr/>
          <p:nvPr/>
        </p:nvSpPr>
        <p:spPr>
          <a:xfrm>
            <a:off x="6550715" y="1066606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EA1598A-1B37-41CB-BFB1-A2C273677421}"/>
              </a:ext>
            </a:extLst>
          </p:cNvPr>
          <p:cNvSpPr/>
          <p:nvPr/>
        </p:nvSpPr>
        <p:spPr>
          <a:xfrm>
            <a:off x="3037947" y="18353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CC3C9A5-6400-4319-A6E5-5B867826B0B4}"/>
              </a:ext>
            </a:extLst>
          </p:cNvPr>
          <p:cNvSpPr/>
          <p:nvPr/>
        </p:nvSpPr>
        <p:spPr>
          <a:xfrm>
            <a:off x="5785518" y="185041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F29E135-938A-40D4-A64C-59CC6BA00638}"/>
              </a:ext>
            </a:extLst>
          </p:cNvPr>
          <p:cNvSpPr/>
          <p:nvPr/>
        </p:nvSpPr>
        <p:spPr>
          <a:xfrm>
            <a:off x="4264420" y="2646439"/>
            <a:ext cx="127470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60520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C4DB85A3-AF97-484B-886C-429C9BDCF1F2}"/>
              </a:ext>
            </a:extLst>
          </p:cNvPr>
          <p:cNvSpPr/>
          <p:nvPr/>
        </p:nvSpPr>
        <p:spPr>
          <a:xfrm>
            <a:off x="7787014" y="2646439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6.052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50C6D5A6-73C9-400E-81F4-B3EEE5B3EFE5}"/>
              </a:ext>
            </a:extLst>
          </p:cNvPr>
          <p:cNvSpPr/>
          <p:nvPr/>
        </p:nvSpPr>
        <p:spPr>
          <a:xfrm>
            <a:off x="3707286" y="342900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3CF114AD-6789-4FF9-A8DE-7A14F39AADD9}"/>
              </a:ext>
            </a:extLst>
          </p:cNvPr>
          <p:cNvSpPr/>
          <p:nvPr/>
        </p:nvSpPr>
        <p:spPr>
          <a:xfrm>
            <a:off x="6908091" y="342900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921EF73B-A118-4DA5-937D-4393941600A1}"/>
              </a:ext>
            </a:extLst>
          </p:cNvPr>
          <p:cNvSpPr/>
          <p:nvPr/>
        </p:nvSpPr>
        <p:spPr>
          <a:xfrm>
            <a:off x="2134561" y="4395119"/>
            <a:ext cx="150554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30000</a:t>
            </a:r>
            <a:r>
              <a:rPr lang="zh-CN" altLang="zh-CN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0C3970D-7773-492E-954C-34A882431495}"/>
              </a:ext>
            </a:extLst>
          </p:cNvPr>
          <p:cNvSpPr/>
          <p:nvPr/>
        </p:nvSpPr>
        <p:spPr>
          <a:xfrm>
            <a:off x="8551901" y="440673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75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DB2AFBE-BDAD-4A74-B9F8-8DC77B32BBB6}"/>
              </a:ext>
            </a:extLst>
          </p:cNvPr>
          <p:cNvSpPr/>
          <p:nvPr/>
        </p:nvSpPr>
        <p:spPr>
          <a:xfrm>
            <a:off x="505459" y="946407"/>
            <a:ext cx="10786517" cy="4847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立方分米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立方分米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立方厘米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立方分米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毫升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10.25 L=(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)L(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)mL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立方分米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立方厘米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立方分米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立方厘米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2CBD175-8632-41A5-BEE5-657AE6425DBB}"/>
              </a:ext>
            </a:extLst>
          </p:cNvPr>
          <p:cNvSpPr/>
          <p:nvPr/>
        </p:nvSpPr>
        <p:spPr>
          <a:xfrm>
            <a:off x="3175242" y="112761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D35114A-E5DC-457F-B55D-3B574D6AD41F}"/>
              </a:ext>
            </a:extLst>
          </p:cNvPr>
          <p:cNvSpPr/>
          <p:nvPr/>
        </p:nvSpPr>
        <p:spPr>
          <a:xfrm>
            <a:off x="3175242" y="191220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8540757-0451-4672-BD8F-BF0CFAC17577}"/>
              </a:ext>
            </a:extLst>
          </p:cNvPr>
          <p:cNvSpPr/>
          <p:nvPr/>
        </p:nvSpPr>
        <p:spPr>
          <a:xfrm>
            <a:off x="3300918" y="268672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07B7A0C-2CE0-4597-B2FE-F2461E30B6D7}"/>
              </a:ext>
            </a:extLst>
          </p:cNvPr>
          <p:cNvSpPr/>
          <p:nvPr/>
        </p:nvSpPr>
        <p:spPr>
          <a:xfrm>
            <a:off x="5211032" y="2694713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AB15F722-A112-43B6-88EA-FF6F12EC544A}"/>
              </a:ext>
            </a:extLst>
          </p:cNvPr>
          <p:cNvSpPr/>
          <p:nvPr/>
        </p:nvSpPr>
        <p:spPr>
          <a:xfrm>
            <a:off x="2823023" y="35194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0582C85F-0713-4AB9-9F49-9955AED9C849}"/>
              </a:ext>
            </a:extLst>
          </p:cNvPr>
          <p:cNvSpPr/>
          <p:nvPr/>
        </p:nvSpPr>
        <p:spPr>
          <a:xfrm>
            <a:off x="4900691" y="3519485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A4EC7867-7975-4243-BD06-68E2382CC67D}"/>
              </a:ext>
            </a:extLst>
          </p:cNvPr>
          <p:cNvSpPr/>
          <p:nvPr/>
        </p:nvSpPr>
        <p:spPr>
          <a:xfrm>
            <a:off x="3076497" y="424036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6E193FA1-5B6E-48AF-B757-A5B7DF823563}"/>
              </a:ext>
            </a:extLst>
          </p:cNvPr>
          <p:cNvSpPr/>
          <p:nvPr/>
        </p:nvSpPr>
        <p:spPr>
          <a:xfrm>
            <a:off x="5617553" y="423620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109F622C-642C-4127-9610-B3B11699B7FC}"/>
              </a:ext>
            </a:extLst>
          </p:cNvPr>
          <p:cNvSpPr/>
          <p:nvPr/>
        </p:nvSpPr>
        <p:spPr>
          <a:xfrm>
            <a:off x="3877998" y="504259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0617225F-EF08-4E82-A477-630791040921}"/>
              </a:ext>
            </a:extLst>
          </p:cNvPr>
          <p:cNvSpPr/>
          <p:nvPr/>
        </p:nvSpPr>
        <p:spPr>
          <a:xfrm>
            <a:off x="6709963" y="5042593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60B5192-2268-4AEA-BA90-8271FC5AD54C}"/>
              </a:ext>
            </a:extLst>
          </p:cNvPr>
          <p:cNvSpPr/>
          <p:nvPr/>
        </p:nvSpPr>
        <p:spPr>
          <a:xfrm>
            <a:off x="505460" y="861094"/>
            <a:ext cx="10685253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克　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5090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千克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DD82995-7668-4F46-B270-26A7B679A76B}"/>
              </a:ext>
            </a:extLst>
          </p:cNvPr>
          <p:cNvSpPr/>
          <p:nvPr/>
        </p:nvSpPr>
        <p:spPr>
          <a:xfrm>
            <a:off x="2121404" y="1038036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AA1FE98-8AEF-471A-8120-D5D91C64AA81}"/>
              </a:ext>
            </a:extLst>
          </p:cNvPr>
          <p:cNvSpPr/>
          <p:nvPr/>
        </p:nvSpPr>
        <p:spPr>
          <a:xfrm>
            <a:off x="5022629" y="1036508"/>
            <a:ext cx="21467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1000000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869FA08A-F147-49FD-A4E0-3A69D0BC544B}"/>
              </a:ext>
            </a:extLst>
          </p:cNvPr>
          <p:cNvSpPr/>
          <p:nvPr/>
        </p:nvSpPr>
        <p:spPr>
          <a:xfrm>
            <a:off x="3277971" y="1884451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3.05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B294A2C-A0FB-4477-8410-82726AADE3A7}"/>
              </a:ext>
            </a:extLst>
          </p:cNvPr>
          <p:cNvSpPr/>
          <p:nvPr/>
        </p:nvSpPr>
        <p:spPr>
          <a:xfrm>
            <a:off x="3076634" y="264997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7E7A53A-5709-4297-B116-922C4FA93A9E}"/>
              </a:ext>
            </a:extLst>
          </p:cNvPr>
          <p:cNvSpPr/>
          <p:nvPr/>
        </p:nvSpPr>
        <p:spPr>
          <a:xfrm>
            <a:off x="4934911" y="26499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2C99D451-DC43-4D29-AB40-EB629D0ABECD}"/>
              </a:ext>
            </a:extLst>
          </p:cNvPr>
          <p:cNvSpPr/>
          <p:nvPr/>
        </p:nvSpPr>
        <p:spPr>
          <a:xfrm>
            <a:off x="2350597" y="342900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2A6B05F-1104-4BE2-9E0C-95E4B8870006}"/>
              </a:ext>
            </a:extLst>
          </p:cNvPr>
          <p:cNvSpPr/>
          <p:nvPr/>
        </p:nvSpPr>
        <p:spPr>
          <a:xfrm>
            <a:off x="4179062" y="344633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505460" y="697194"/>
                <a:ext cx="9682336" cy="57956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7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endParaRPr lang="en-US" altLang="zh-CN" sz="3400" dirty="0" smtClean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7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秒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endParaRPr lang="en-US" altLang="zh-CN" sz="3400" dirty="0" smtClean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7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2.5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日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日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7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0.5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秒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endParaRPr lang="en-US" altLang="zh-CN" sz="3400" dirty="0" smtClean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7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endParaRPr lang="en-US" altLang="zh-CN" sz="3400" dirty="0" smtClean="0"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7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84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时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697194"/>
                <a:ext cx="9682336" cy="5795626"/>
              </a:xfrm>
              <a:prstGeom prst="rect">
                <a:avLst/>
              </a:prstGeom>
              <a:blipFill rotWithShape="0">
                <a:blip r:embed="rId4"/>
                <a:stretch>
                  <a:fillRect l="-1763" b="-6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2533500" y="118038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矩形 16"/>
              <p:cNvSpPr/>
              <p:nvPr/>
            </p:nvSpPr>
            <p:spPr>
              <a:xfrm>
                <a:off x="2955773" y="2047281"/>
                <a:ext cx="587020" cy="8311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55773" y="2047281"/>
                <a:ext cx="587020" cy="831125"/>
              </a:xfrm>
              <a:prstGeom prst="rect">
                <a:avLst/>
              </a:prstGeom>
              <a:blipFill rotWithShape="0">
                <a:blip r:embed="rId5"/>
                <a:stretch>
                  <a:fillRect l="-29167" b="-10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/>
          <p:nvPr/>
        </p:nvSpPr>
        <p:spPr>
          <a:xfrm>
            <a:off x="2533500" y="307008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24730" y="307008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38283" y="39448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20"/>
              <p:cNvSpPr/>
              <p:nvPr/>
            </p:nvSpPr>
            <p:spPr>
              <a:xfrm>
                <a:off x="2407225" y="4566236"/>
                <a:ext cx="548548" cy="1071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7225" y="4566236"/>
                <a:ext cx="548548" cy="107183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矩形 21"/>
          <p:cNvSpPr/>
          <p:nvPr/>
        </p:nvSpPr>
        <p:spPr>
          <a:xfrm>
            <a:off x="2480162" y="573914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13596" y="575208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C7F740E-7B89-44CC-BEAB-C2CB91A885A8}"/>
              </a:ext>
            </a:extLst>
          </p:cNvPr>
          <p:cNvSpPr/>
          <p:nvPr/>
        </p:nvSpPr>
        <p:spPr>
          <a:xfrm>
            <a:off x="580845" y="946407"/>
            <a:ext cx="10995804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　　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　　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2.6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角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一年有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个季度。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C1E37914-A2CA-4F98-97F2-F72E81CC979F}"/>
              </a:ext>
            </a:extLst>
          </p:cNvPr>
          <p:cNvSpPr/>
          <p:nvPr/>
        </p:nvSpPr>
        <p:spPr>
          <a:xfrm>
            <a:off x="2638636" y="280148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1ED4D63-4704-472E-8496-2432D6C66793}"/>
              </a:ext>
            </a:extLst>
          </p:cNvPr>
          <p:cNvSpPr/>
          <p:nvPr/>
        </p:nvSpPr>
        <p:spPr>
          <a:xfrm>
            <a:off x="5937793" y="280148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16055" y="114115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77679" y="114115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12353" y="1936444"/>
            <a:ext cx="761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34879" y="198223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6331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F7A421C-89E7-40D9-9055-4D6EF79F51D4}"/>
              </a:ext>
            </a:extLst>
          </p:cNvPr>
          <p:cNvSpPr/>
          <p:nvPr/>
        </p:nvSpPr>
        <p:spPr>
          <a:xfrm>
            <a:off x="580845" y="861094"/>
            <a:ext cx="1080602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采用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时计时法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夜里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时就是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也就是第二天的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时就是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晚上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时就是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闰年全年有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平年全年有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年全年有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第一季度有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3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3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闰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的第一季度有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2026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的第一季度有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1BEB937-F9D0-4C2D-8FE4-31EAD432A381}"/>
              </a:ext>
            </a:extLst>
          </p:cNvPr>
          <p:cNvSpPr/>
          <p:nvPr/>
        </p:nvSpPr>
        <p:spPr>
          <a:xfrm>
            <a:off x="7075652" y="10365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54788EC-8E0A-4389-BE00-837D7D8E0CD0}"/>
              </a:ext>
            </a:extLst>
          </p:cNvPr>
          <p:cNvSpPr/>
          <p:nvPr/>
        </p:nvSpPr>
        <p:spPr>
          <a:xfrm>
            <a:off x="1472341" y="18069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13982EC-C583-43D2-A7FE-9951CE221975}"/>
              </a:ext>
            </a:extLst>
          </p:cNvPr>
          <p:cNvSpPr/>
          <p:nvPr/>
        </p:nvSpPr>
        <p:spPr>
          <a:xfrm>
            <a:off x="5626066" y="18069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B5DD3D2B-FDC7-48C6-9D10-FFE051773A84}"/>
              </a:ext>
            </a:extLst>
          </p:cNvPr>
          <p:cNvSpPr/>
          <p:nvPr/>
        </p:nvSpPr>
        <p:spPr>
          <a:xfrm>
            <a:off x="9842525" y="18069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6E5C590A-76C6-4199-AC52-07AFFC65CA44}"/>
              </a:ext>
            </a:extLst>
          </p:cNvPr>
          <p:cNvSpPr/>
          <p:nvPr/>
        </p:nvSpPr>
        <p:spPr>
          <a:xfrm>
            <a:off x="3419280" y="260141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366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8A9CA9D-8359-4EB5-BA5A-86BD43D1B780}"/>
              </a:ext>
            </a:extLst>
          </p:cNvPr>
          <p:cNvSpPr/>
          <p:nvPr/>
        </p:nvSpPr>
        <p:spPr>
          <a:xfrm>
            <a:off x="7585149" y="2601409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BC18913D-350A-4EC2-B2B7-B3C7F51F9CEF}"/>
              </a:ext>
            </a:extLst>
          </p:cNvPr>
          <p:cNvSpPr/>
          <p:nvPr/>
        </p:nvSpPr>
        <p:spPr>
          <a:xfrm>
            <a:off x="2231472" y="337292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366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AD83C63-B894-430B-AEC1-168FE72C23E5}"/>
              </a:ext>
            </a:extLst>
          </p:cNvPr>
          <p:cNvSpPr/>
          <p:nvPr/>
        </p:nvSpPr>
        <p:spPr>
          <a:xfrm>
            <a:off x="6607832" y="337292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91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C8FC3ECA-3CB0-4BAE-8AC1-B01455AE417D}"/>
              </a:ext>
            </a:extLst>
          </p:cNvPr>
          <p:cNvSpPr/>
          <p:nvPr/>
        </p:nvSpPr>
        <p:spPr>
          <a:xfrm>
            <a:off x="5152031" y="41277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45F373BF-06C1-46AF-AD21-F2AC111114A0}"/>
              </a:ext>
            </a:extLst>
          </p:cNvPr>
          <p:cNvSpPr/>
          <p:nvPr/>
        </p:nvSpPr>
        <p:spPr>
          <a:xfrm>
            <a:off x="1161999" y="495728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7719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0715930-2657-4F3F-8071-33BC9E6DFCF1}"/>
              </a:ext>
            </a:extLst>
          </p:cNvPr>
          <p:cNvSpPr/>
          <p:nvPr/>
        </p:nvSpPr>
        <p:spPr>
          <a:xfrm>
            <a:off x="505460" y="861094"/>
            <a:ext cx="10484593" cy="5496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二、在括号里填上合适的单位。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一辆轿车每时行驶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　　　　　　　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小雪爸爸的身高是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176(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年苏炳添奥运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米决赛跑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9.83(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一袋方便面重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125(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某学校操场占地约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一个水杯的容积是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938BDD4-165D-409E-A62C-D56AEA546EF0}"/>
              </a:ext>
            </a:extLst>
          </p:cNvPr>
          <p:cNvSpPr/>
          <p:nvPr/>
        </p:nvSpPr>
        <p:spPr>
          <a:xfrm>
            <a:off x="5034263" y="1849335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千米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9B8F838-B912-49B4-8116-2BB2E6ACA443}"/>
              </a:ext>
            </a:extLst>
          </p:cNvPr>
          <p:cNvSpPr/>
          <p:nvPr/>
        </p:nvSpPr>
        <p:spPr>
          <a:xfrm>
            <a:off x="5362356" y="26080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厘米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94857BD-C0D8-46C3-A7C8-6633E64282E3}"/>
              </a:ext>
            </a:extLst>
          </p:cNvPr>
          <p:cNvSpPr/>
          <p:nvPr/>
        </p:nvSpPr>
        <p:spPr>
          <a:xfrm>
            <a:off x="7901861" y="341668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秒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B54D9F70-FD74-4C11-8A5F-2CDD4CA3A10D}"/>
              </a:ext>
            </a:extLst>
          </p:cNvPr>
          <p:cNvSpPr/>
          <p:nvPr/>
        </p:nvSpPr>
        <p:spPr>
          <a:xfrm>
            <a:off x="4528153" y="417922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克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85C69A5-E056-4015-AF6A-25762996F88E}"/>
              </a:ext>
            </a:extLst>
          </p:cNvPr>
          <p:cNvSpPr/>
          <p:nvPr/>
        </p:nvSpPr>
        <p:spPr>
          <a:xfrm>
            <a:off x="5219406" y="4900167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公顷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73C02A5-AA4E-41B5-B387-9265D6FBF8C7}"/>
              </a:ext>
            </a:extLst>
          </p:cNvPr>
          <p:cNvSpPr/>
          <p:nvPr/>
        </p:nvSpPr>
        <p:spPr>
          <a:xfrm>
            <a:off x="5362356" y="574211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毫升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2316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587</Words>
  <Application>Microsoft Office PowerPoint</Application>
  <PresentationFormat>宽屏</PresentationFormat>
  <Paragraphs>183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Calibri</vt:lpstr>
      <vt:lpstr>Arial</vt:lpstr>
      <vt:lpstr>方正小标宋_GBK</vt:lpstr>
      <vt:lpstr>Times New Roman</vt:lpstr>
      <vt:lpstr>方正大标宋简体</vt:lpstr>
      <vt:lpstr>方正黑体_GBK</vt:lpstr>
      <vt:lpstr>微软雅黑</vt:lpstr>
      <vt:lpstr>方正仿宋_GBK</vt:lpstr>
      <vt:lpstr>Wingdings</vt:lpstr>
      <vt:lpstr>宋体</vt:lpstr>
      <vt:lpstr>汉仪雅酷黑 95W</vt:lpstr>
      <vt:lpstr>方正隶变_GBK</vt:lpstr>
      <vt:lpstr>Cambria Math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2026-03-19T02:23:53Z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