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8" r:id="rId4"/>
    <p:sldId id="520" r:id="rId5"/>
    <p:sldId id="521" r:id="rId6"/>
    <p:sldId id="522" r:id="rId7"/>
    <p:sldId id="523" r:id="rId8"/>
    <p:sldId id="535" r:id="rId9"/>
    <p:sldId id="536" r:id="rId10"/>
    <p:sldId id="511" r:id="rId11"/>
    <p:sldId id="537" r:id="rId12"/>
    <p:sldId id="427" r:id="rId13"/>
  </p:sldIdLst>
  <p:sldSz cx="12192000" cy="6858000"/>
  <p:notesSz cx="6858000" cy="9144000"/>
  <p:embeddedFontLst>
    <p:embeddedFont>
      <p:font typeface="方正隶变_GBK" panose="03000509000000000000" pitchFamily="65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黑体_GBK" panose="03000509000000000000" pitchFamily="65" charset="-122"/>
      <p:regular r:id="rId19"/>
    </p:embeddedFont>
    <p:embeddedFont>
      <p:font typeface="方正书宋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仿宋_GBK" panose="03000509000000000000" pitchFamily="65" charset="-122"/>
      <p:regular r:id="rId24"/>
    </p:embeddedFont>
    <p:embeddedFont>
      <p:font typeface="方正大标宋_GBK" panose="03000509000000000000" pitchFamily="65" charset="-122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Cambria Math" panose="02040503050406030204" pitchFamily="18" charset="0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6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课时　运算律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51245DC0-3AA7-4BDA-A007-0F005C91B78F}"/>
                  </a:ext>
                </a:extLst>
              </p:cNvPr>
              <p:cNvSpPr/>
              <p:nvPr/>
            </p:nvSpPr>
            <p:spPr>
              <a:xfrm>
                <a:off x="710241" y="1865925"/>
                <a:ext cx="10616241" cy="13985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运用规律计算。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　　</a:t>
                </a:r>
                <a:r>
                  <a:rPr lang="en-US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    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24</m:t>
                            </m:r>
                          </m:den>
                        </m:f>
                        <m:r>
                          <a:rPr lang="en-US" altLang="zh-CN" sz="3400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25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×25×24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51245DC0-3AA7-4BDA-A007-0F005C91B78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241" y="1865925"/>
                <a:ext cx="10616241" cy="1398588"/>
              </a:xfrm>
              <a:prstGeom prst="rect">
                <a:avLst/>
              </a:prstGeom>
              <a:blipFill rotWithShape="0">
                <a:blip r:embed="rId5"/>
                <a:stretch>
                  <a:fillRect l="-1608" t="-8261" b="-47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018E5854-DDA1-4C2A-A900-E67398BB69C9}"/>
                  </a:ext>
                </a:extLst>
              </p:cNvPr>
              <p:cNvSpPr/>
              <p:nvPr/>
            </p:nvSpPr>
            <p:spPr>
              <a:xfrm>
                <a:off x="6837636" y="3170208"/>
                <a:ext cx="4894289" cy="268842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×25×24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方正书宋_GBK" panose="03000509000000000000" pitchFamily="65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×25×24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=125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方正书宋_GBK" panose="03000509000000000000" pitchFamily="65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96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=29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018E5854-DDA1-4C2A-A900-E67398BB69C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7636" y="3170208"/>
                <a:ext cx="4894289" cy="2688428"/>
              </a:xfrm>
              <a:prstGeom prst="rect">
                <a:avLst/>
              </a:prstGeom>
              <a:blipFill rotWithShape="0">
                <a:blip r:embed="rId6"/>
                <a:stretch>
                  <a:fillRect l="-3487" r="-2864" b="-70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1115684" y="2568768"/>
                <a:ext cx="4284453" cy="8753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18</m:t>
                            </m:r>
                          </m:num>
                          <m:den>
                            <m:r>
                              <a:rPr lang="en-US" altLang="zh-CN" sz="340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4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18</m:t>
                            </m:r>
                          </m:num>
                          <m:den>
                            <m:r>
                              <a:rPr lang="en-US" altLang="zh-CN" sz="340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340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4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3400"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endParaRPr lang="zh-CN" altLang="en-US" sz="3400" dirty="0"/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84" y="2568768"/>
                <a:ext cx="4284453" cy="875368"/>
              </a:xfrm>
              <a:prstGeom prst="rect">
                <a:avLst/>
              </a:prstGeom>
              <a:blipFill rotWithShape="0">
                <a:blip r:embed="rId7"/>
                <a:stretch>
                  <a:fillRect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710241" y="3430502"/>
                <a:ext cx="5017699" cy="27048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=18×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÷2÷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=9×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=9×1</a:t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=9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241" y="3430502"/>
                <a:ext cx="5017699" cy="2704843"/>
              </a:xfrm>
              <a:prstGeom prst="rect">
                <a:avLst/>
              </a:prstGeom>
              <a:blipFill rotWithShape="0">
                <a:blip r:embed="rId8"/>
                <a:stretch>
                  <a:fillRect l="-3402" b="-69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08579B3-C6D0-44F7-95AC-E0B1D02109AD}"/>
              </a:ext>
            </a:extLst>
          </p:cNvPr>
          <p:cNvSpPr/>
          <p:nvPr/>
        </p:nvSpPr>
        <p:spPr>
          <a:xfrm>
            <a:off x="505459" y="946407"/>
            <a:ext cx="10941794" cy="236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kg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苹果与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kg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梨共计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132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kg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苹果的价钱与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 kg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梨的价钱相等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求苹果和梨的单价。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502070E-1BF0-4C8F-950F-9B29D749BE74}"/>
              </a:ext>
            </a:extLst>
          </p:cNvPr>
          <p:cNvSpPr/>
          <p:nvPr/>
        </p:nvSpPr>
        <p:spPr>
          <a:xfrm>
            <a:off x="744747" y="2355392"/>
            <a:ext cx="10598989" cy="3930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苹果的价钱与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梨的价钱相等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则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苹果的价钱与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梨的价钱相等。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梨的单价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132÷(25+30)=132÷55=2.4(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苹果的单价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:(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132</a:t>
            </a:r>
            <a:r>
              <a:rPr lang="en-US" altLang="zh-CN" sz="3400">
                <a:solidFill>
                  <a:srgbClr val="E72582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30×2.4)÷20=(132</a:t>
            </a:r>
            <a:r>
              <a:rPr lang="en-US" altLang="zh-CN" sz="3400">
                <a:solidFill>
                  <a:srgbClr val="E72582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72)÷20=3(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苹果的单价是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梨的单价是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2.4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455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4F3314B-F4F0-428F-ABCC-9FC174C5A05D}"/>
              </a:ext>
            </a:extLst>
          </p:cNvPr>
          <p:cNvSpPr/>
          <p:nvPr/>
        </p:nvSpPr>
        <p:spPr>
          <a:xfrm>
            <a:off x="727493" y="1789725"/>
            <a:ext cx="10642121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一、用字母表示下面的运算律。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加法交换律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加法结合律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乘法交换律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乘法结合律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乘法分配律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80146EF-BA99-4AA9-AAB1-A7CBC6B49B53}"/>
              </a:ext>
            </a:extLst>
          </p:cNvPr>
          <p:cNvSpPr/>
          <p:nvPr/>
        </p:nvSpPr>
        <p:spPr>
          <a:xfrm>
            <a:off x="3822222" y="2687740"/>
            <a:ext cx="17924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7E96DAD-8ECC-4BBC-A789-E54B6902B565}"/>
              </a:ext>
            </a:extLst>
          </p:cNvPr>
          <p:cNvSpPr/>
          <p:nvPr/>
        </p:nvSpPr>
        <p:spPr>
          <a:xfrm>
            <a:off x="3822222" y="3521247"/>
            <a:ext cx="32544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)+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+(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B1718A8-E9E2-4725-A253-5273FDB91C16}"/>
              </a:ext>
            </a:extLst>
          </p:cNvPr>
          <p:cNvSpPr/>
          <p:nvPr/>
        </p:nvSpPr>
        <p:spPr>
          <a:xfrm>
            <a:off x="3834694" y="4251938"/>
            <a:ext cx="217399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DA2B1E3-9F2E-4A8D-9EB6-B4C34F6D1C36}"/>
              </a:ext>
            </a:extLst>
          </p:cNvPr>
          <p:cNvSpPr/>
          <p:nvPr/>
        </p:nvSpPr>
        <p:spPr>
          <a:xfrm>
            <a:off x="3821821" y="5068924"/>
            <a:ext cx="44534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)×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×(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F379ED2-E16D-4BF7-A3A6-8D5C118218AD}"/>
              </a:ext>
            </a:extLst>
          </p:cNvPr>
          <p:cNvSpPr/>
          <p:nvPr/>
        </p:nvSpPr>
        <p:spPr>
          <a:xfrm>
            <a:off x="3803596" y="5868322"/>
            <a:ext cx="441018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)×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400" i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12474" y="966421"/>
            <a:ext cx="8954219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除法性质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10124" y="1097225"/>
            <a:ext cx="3725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÷(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3400" i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767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4DBCFB3-DE67-447E-9C6D-B76FA5E57838}"/>
              </a:ext>
            </a:extLst>
          </p:cNvPr>
          <p:cNvSpPr/>
          <p:nvPr/>
        </p:nvSpPr>
        <p:spPr>
          <a:xfrm>
            <a:off x="505459" y="875802"/>
            <a:ext cx="10857957" cy="1562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二、运用你发现的规律计算。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728+146-128</a:t>
            </a:r>
            <a:r>
              <a:rPr lang="en-US" altLang="zh-CN"/>
              <a:t>                                    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0.8+0.37+1.2+0.63</a:t>
            </a:r>
            <a:endParaRPr lang="zh-CN" altLang="en-US" sz="3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AE82FC1-41BC-4C2F-A550-F701DFA337ED}"/>
              </a:ext>
            </a:extLst>
          </p:cNvPr>
          <p:cNvSpPr/>
          <p:nvPr/>
        </p:nvSpPr>
        <p:spPr>
          <a:xfrm>
            <a:off x="1175060" y="2496845"/>
            <a:ext cx="2783134" cy="23522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=728-128+146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=600+146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=746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2DF510F-8928-491D-AB97-FCDF93A60DF7}"/>
              </a:ext>
            </a:extLst>
          </p:cNvPr>
          <p:cNvSpPr/>
          <p:nvPr/>
        </p:nvSpPr>
        <p:spPr>
          <a:xfrm>
            <a:off x="6651642" y="2421956"/>
            <a:ext cx="4365298" cy="23522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=(0.8+1.2)+(0.37+0.63)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=2+1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=3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AEB0E09-076C-46FF-A189-D1F872FCA81D}"/>
              </a:ext>
            </a:extLst>
          </p:cNvPr>
          <p:cNvSpPr/>
          <p:nvPr/>
        </p:nvSpPr>
        <p:spPr>
          <a:xfrm>
            <a:off x="611847" y="974953"/>
            <a:ext cx="106450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0.25×1.25×4×8               (4)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6.8×9+6.8</a:t>
            </a:r>
            <a:endParaRPr lang="zh-CN" altLang="en-US" sz="3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C9159A5-F52C-4F7D-8314-448F7DF68F88}"/>
              </a:ext>
            </a:extLst>
          </p:cNvPr>
          <p:cNvSpPr/>
          <p:nvPr/>
        </p:nvSpPr>
        <p:spPr>
          <a:xfrm>
            <a:off x="1233862" y="1590506"/>
            <a:ext cx="4283545" cy="23522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=(0.25×4)×(1.25×8)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=1×10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E9066CC-2F59-4AE1-8C1C-D0BF9FF9BFB7}"/>
              </a:ext>
            </a:extLst>
          </p:cNvPr>
          <p:cNvSpPr/>
          <p:nvPr/>
        </p:nvSpPr>
        <p:spPr>
          <a:xfrm>
            <a:off x="7092560" y="1647871"/>
            <a:ext cx="2383986" cy="23522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=6.8×(9+1)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=6.8×10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=68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167A9976-B75E-4A2D-9D00-E9D1EB298C38}"/>
                  </a:ext>
                </a:extLst>
              </p:cNvPr>
              <p:cNvSpPr/>
              <p:nvPr/>
            </p:nvSpPr>
            <p:spPr>
              <a:xfrm>
                <a:off x="672523" y="966421"/>
                <a:ext cx="3349061" cy="8322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(5)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3400"/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167A9976-B75E-4A2D-9D00-E9D1EB298C3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523" y="966421"/>
                <a:ext cx="3349061" cy="832216"/>
              </a:xfrm>
              <a:prstGeom prst="rect">
                <a:avLst/>
              </a:prstGeom>
              <a:blipFill>
                <a:blip r:embed="rId4"/>
                <a:stretch>
                  <a:fillRect l="-5091" t="-2941" b="-10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76FA4C4B-09D5-4D53-9C8D-6F923ACDF6EC}"/>
                  </a:ext>
                </a:extLst>
              </p:cNvPr>
              <p:cNvSpPr/>
              <p:nvPr/>
            </p:nvSpPr>
            <p:spPr>
              <a:xfrm>
                <a:off x="6982599" y="922663"/>
                <a:ext cx="3488455" cy="843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(6)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12÷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+38×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3400"/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76FA4C4B-09D5-4D53-9C8D-6F923ACDF6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2599" y="922663"/>
                <a:ext cx="3488455" cy="843244"/>
              </a:xfrm>
              <a:prstGeom prst="rect">
                <a:avLst/>
              </a:prstGeom>
              <a:blipFill>
                <a:blip r:embed="rId5"/>
                <a:stretch>
                  <a:fillRect l="-4887" t="-719" b="-10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942A644F-F89A-4127-A7C4-7CC06A800DC0}"/>
                  </a:ext>
                </a:extLst>
              </p:cNvPr>
              <p:cNvSpPr/>
              <p:nvPr/>
            </p:nvSpPr>
            <p:spPr>
              <a:xfrm>
                <a:off x="1275926" y="1877205"/>
                <a:ext cx="2365712" cy="33934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en-US" altLang="zh-CN" sz="340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=1×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en-US" altLang="zh-CN" sz="340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340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942A644F-F89A-4127-A7C4-7CC06A800D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5926" y="1877205"/>
                <a:ext cx="2365712" cy="3393493"/>
              </a:xfrm>
              <a:prstGeom prst="rect">
                <a:avLst/>
              </a:prstGeom>
              <a:blipFill>
                <a:blip r:embed="rId6"/>
                <a:stretch>
                  <a:fillRect l="-7216" b="-16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74019895-FF2E-4AEC-B72D-FA5EACC5C177}"/>
                  </a:ext>
                </a:extLst>
              </p:cNvPr>
              <p:cNvSpPr/>
              <p:nvPr/>
            </p:nvSpPr>
            <p:spPr>
              <a:xfrm>
                <a:off x="7683111" y="1682159"/>
                <a:ext cx="2787943" cy="41267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=12×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+38×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=(12+38)×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=50×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en-US" altLang="zh-CN" sz="340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=80</a:t>
                </a:r>
                <a:endParaRPr lang="zh-CN" altLang="en-US" sz="340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74019895-FF2E-4AEC-B72D-FA5EACC5C17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3111" y="1682159"/>
                <a:ext cx="2787943" cy="4126771"/>
              </a:xfrm>
              <a:prstGeom prst="rect">
                <a:avLst/>
              </a:prstGeom>
              <a:blipFill>
                <a:blip r:embed="rId7"/>
                <a:stretch>
                  <a:fillRect l="-6114" b="-41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2914984C-5EB6-4968-BC67-8030EABC321B}"/>
                  </a:ext>
                </a:extLst>
              </p:cNvPr>
              <p:cNvSpPr/>
              <p:nvPr/>
            </p:nvSpPr>
            <p:spPr>
              <a:xfrm>
                <a:off x="623976" y="1061616"/>
                <a:ext cx="10762891" cy="8404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(7)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2</a:t>
                </a:r>
                <a:r>
                  <a:rPr lang="en-US" altLang="zh-CN" sz="3400">
                    <a:latin typeface="方正书宋_GBK" panose="03000509000000000000" pitchFamily="65" charset="-122"/>
                    <a:ea typeface="方正书宋_GBK" panose="03000509000000000000" pitchFamily="65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>
                    <a:latin typeface="方正书宋_GBK" panose="03000509000000000000" pitchFamily="65" charset="-122"/>
                    <a:ea typeface="方正书宋_GBK" panose="03000509000000000000" pitchFamily="65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方正书宋_GBK" panose="03000509000000000000" pitchFamily="65" charset="-122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方正书宋_GBK" panose="03000509000000000000" pitchFamily="65" charset="-122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方正书宋_GBK" panose="03000509000000000000" pitchFamily="65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	                                 (8)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93×0.7+9.3×3</a:t>
                </a: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2914984C-5EB6-4968-BC67-8030EABC32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976" y="1061616"/>
                <a:ext cx="10762891" cy="840423"/>
              </a:xfrm>
              <a:prstGeom prst="rect">
                <a:avLst/>
              </a:prstGeom>
              <a:blipFill>
                <a:blip r:embed="rId4"/>
                <a:stretch>
                  <a:fillRect l="-1586" b="-152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98EEC3E7-B889-45A9-82F7-460D55F5318B}"/>
                  </a:ext>
                </a:extLst>
              </p:cNvPr>
              <p:cNvSpPr/>
              <p:nvPr/>
            </p:nvSpPr>
            <p:spPr>
              <a:xfrm>
                <a:off x="1287784" y="1989626"/>
                <a:ext cx="2109232" cy="274196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=2-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7</m:t>
                            </m:r>
                          </m:den>
                        </m:f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endParaRPr lang="en-US" altLang="zh-CN" sz="340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=2-1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=1</a:t>
                </a:r>
                <a:endParaRPr lang="zh-CN" altLang="en-US" sz="340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98EEC3E7-B889-45A9-82F7-460D55F5318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7784" y="1989626"/>
                <a:ext cx="2109232" cy="2741969"/>
              </a:xfrm>
              <a:prstGeom prst="rect">
                <a:avLst/>
              </a:prstGeom>
              <a:blipFill>
                <a:blip r:embed="rId5"/>
                <a:stretch>
                  <a:fillRect l="-8092" b="-6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C34DE4A-5161-4670-8917-7D4C36C33087}"/>
              </a:ext>
            </a:extLst>
          </p:cNvPr>
          <p:cNvSpPr/>
          <p:nvPr/>
        </p:nvSpPr>
        <p:spPr>
          <a:xfrm>
            <a:off x="7510433" y="1902039"/>
            <a:ext cx="3073277" cy="3137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=9.3×7+9.3×3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=9.3×(7+3)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=9.3×10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=93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84950938-DE08-4F90-A7EC-C555555DF925}"/>
                  </a:ext>
                </a:extLst>
              </p:cNvPr>
              <p:cNvSpPr/>
              <p:nvPr/>
            </p:nvSpPr>
            <p:spPr>
              <a:xfrm>
                <a:off x="822384" y="1030142"/>
                <a:ext cx="10486845" cy="8753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(9)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                 (10)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6</m:t>
                            </m:r>
                          </m:den>
                        </m:f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4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×48</a:t>
                </a:r>
                <a:endParaRPr lang="zh-CN" altLang="en-US" sz="3400"/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84950938-DE08-4F90-A7EC-C555555DF92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2384" y="1030142"/>
                <a:ext cx="10486845" cy="875368"/>
              </a:xfrm>
              <a:prstGeom prst="rect">
                <a:avLst/>
              </a:prstGeom>
              <a:blipFill>
                <a:blip r:embed="rId4"/>
                <a:stretch>
                  <a:fillRect l="-1628" b="-7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BA526F39-2851-409C-B5A4-824CF3D3AD8D}"/>
                  </a:ext>
                </a:extLst>
              </p:cNvPr>
              <p:cNvSpPr/>
              <p:nvPr/>
            </p:nvSpPr>
            <p:spPr>
              <a:xfrm>
                <a:off x="1503610" y="1771230"/>
                <a:ext cx="2359941" cy="30022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×(102-2)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×100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=75</a:t>
                </a:r>
                <a:endParaRPr lang="zh-CN" altLang="en-US" sz="340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BA526F39-2851-409C-B5A4-824CF3D3AD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3610" y="1771230"/>
                <a:ext cx="2359941" cy="3002297"/>
              </a:xfrm>
              <a:prstGeom prst="rect">
                <a:avLst/>
              </a:prstGeom>
              <a:blipFill>
                <a:blip r:embed="rId5"/>
                <a:stretch>
                  <a:fillRect l="-7235" r="-6977" b="-6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D6CEBA61-FBA8-4AF0-90FA-39BE943EA725}"/>
                  </a:ext>
                </a:extLst>
              </p:cNvPr>
              <p:cNvSpPr/>
              <p:nvPr/>
            </p:nvSpPr>
            <p:spPr>
              <a:xfrm>
                <a:off x="7014265" y="1771230"/>
                <a:ext cx="2787943" cy="26933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×48+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×48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=40+42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=82</a:t>
                </a:r>
                <a:endParaRPr lang="zh-CN" altLang="en-US" sz="340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D6CEBA61-FBA8-4AF0-90FA-39BE943EA72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4265" y="1771230"/>
                <a:ext cx="2787943" cy="2693301"/>
              </a:xfrm>
              <a:prstGeom prst="rect">
                <a:avLst/>
              </a:prstGeom>
              <a:blipFill>
                <a:blip r:embed="rId6"/>
                <a:stretch>
                  <a:fillRect l="-6127" r="-5908" b="-70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79884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439947" y="861094"/>
            <a:ext cx="5253487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(11)</a:t>
            </a:r>
            <a:r>
              <a:rPr lang="zh-CN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3.71-2.36+1.29-0.64</a:t>
            </a:r>
            <a:br>
              <a:rPr lang="en-US" altLang="zh-CN" sz="34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12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zh-CN" altLang="zh-CN" sz="1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6438145" y="729632"/>
                <a:ext cx="5073770" cy="12668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(12)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6</m:t>
                            </m:r>
                          </m:den>
                        </m:f>
                        <m:r>
                          <a:rPr lang="en-US" altLang="zh-CN" sz="34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17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24</m:t>
                            </m:r>
                          </m:den>
                        </m:f>
                        <m:r>
                          <a:rPr lang="en-US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24</a:t>
                </a:r>
                <a:endParaRPr lang="zh-CN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8145" y="729632"/>
                <a:ext cx="5073770" cy="1266885"/>
              </a:xfrm>
              <a:prstGeom prst="rect">
                <a:avLst/>
              </a:prstGeom>
              <a:blipFill rotWithShape="0">
                <a:blip r:embed="rId4"/>
                <a:stretch>
                  <a:fillRect l="-33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1055298" y="1722188"/>
            <a:ext cx="4784785" cy="23522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=(3.71+1.29)-(2.36+0.64)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=5-3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6973019" y="1722188"/>
                <a:ext cx="4384952" cy="27878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×24+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×24-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×24</a:t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=20+17-14</a:t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=23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73019" y="1722188"/>
                <a:ext cx="4384952" cy="2787879"/>
              </a:xfrm>
              <a:prstGeom prst="rect">
                <a:avLst/>
              </a:prstGeom>
              <a:blipFill rotWithShape="0">
                <a:blip r:embed="rId5"/>
                <a:stretch>
                  <a:fillRect l="-3894" r="-2782" b="-32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865491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406</Words>
  <Application>Microsoft Office PowerPoint</Application>
  <PresentationFormat>宽屏</PresentationFormat>
  <Paragraphs>97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方正隶变_GBK</vt:lpstr>
      <vt:lpstr>Calibri</vt:lpstr>
      <vt:lpstr>方正黑体_GBK</vt:lpstr>
      <vt:lpstr>Arial</vt:lpstr>
      <vt:lpstr>Times New Roman</vt:lpstr>
      <vt:lpstr>方正书宋_GBK</vt:lpstr>
      <vt:lpstr>方正大标宋简体</vt:lpstr>
      <vt:lpstr>微软雅黑</vt:lpstr>
      <vt:lpstr>方正仿宋_GBK</vt:lpstr>
      <vt:lpstr>方正大标宋_GBK</vt:lpstr>
      <vt:lpstr>Wingdings</vt:lpstr>
      <vt:lpstr>方正小标宋_GBK</vt:lpstr>
      <vt:lpstr>宋体</vt:lpstr>
      <vt:lpstr>Cambria Math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2026-03-19T01:14:29Z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