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5" r:id="rId5"/>
    <p:sldId id="521" r:id="rId6"/>
    <p:sldId id="522" r:id="rId7"/>
    <p:sldId id="537" r:id="rId8"/>
    <p:sldId id="538" r:id="rId9"/>
    <p:sldId id="511" r:id="rId10"/>
    <p:sldId id="427" r:id="rId11"/>
  </p:sldIdLst>
  <p:sldSz cx="12192000" cy="6858000"/>
  <p:notesSz cx="6858000" cy="9144000"/>
  <p:embeddedFontLst>
    <p:embeddedFont>
      <p:font typeface="方正魏碑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仿宋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楷体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黑体_GBK" panose="03000509000000000000" pitchFamily="65" charset="-122"/>
      <p:regular r:id="rId24"/>
    </p:embeddedFont>
    <p:embeddedFont>
      <p:font typeface="方正隶变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11.tif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可能性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36550"/>
            <a:ext cx="4550410" cy="7334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3245" y="1641552"/>
            <a:ext cx="11102196" cy="1714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一、下面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个袋子里面分别装着一些球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这些球除颜色外完全相同。小明、小红和小强分别选其中一个袋子摸球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次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摸出后放回并摇匀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结果如下。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image3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8354" y="3419483"/>
            <a:ext cx="3974624" cy="1589008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454669"/>
              </p:ext>
            </p:extLst>
          </p:nvPr>
        </p:nvGraphicFramePr>
        <p:xfrm>
          <a:off x="4807037" y="2894831"/>
          <a:ext cx="6704878" cy="2212423"/>
        </p:xfrm>
        <a:graphic>
          <a:graphicData uri="http://schemas.openxmlformats.org/drawingml/2006/table">
            <a:tbl>
              <a:tblPr firstRow="1" firstCol="1" bandRow="1"/>
              <a:tblGrid>
                <a:gridCol w="2332132"/>
                <a:gridCol w="1457582"/>
                <a:gridCol w="1457582"/>
                <a:gridCol w="1457582"/>
              </a:tblGrid>
              <a:tr h="8524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摸出球的颜色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小明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小红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小强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5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黄色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39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0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红色</a:t>
                      </a:r>
                      <a:endParaRPr lang="zh-CN" sz="30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44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0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zh-CN" sz="3000" dirty="0">
                          <a:effectLst/>
                          <a:latin typeface="Times New Roman" panose="02020603050405020304" pitchFamily="18" charset="0"/>
                          <a:ea typeface="方正楷体_GBK" panose="03000509000000000000" pitchFamily="65" charset="-122"/>
                          <a:cs typeface="Times New Roman" panose="02020603050405020304" pitchFamily="18" charset="0"/>
                        </a:rPr>
                        <a:t>次</a:t>
                      </a:r>
                      <a:endParaRPr lang="zh-CN" sz="30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" name="矩形 15"/>
          <p:cNvSpPr/>
          <p:nvPr/>
        </p:nvSpPr>
        <p:spPr>
          <a:xfrm>
            <a:off x="638353" y="5206017"/>
            <a:ext cx="109728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明最有可能是从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号袋中摸球的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小红最有可能是从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号袋中摸球的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小强最有可能是从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号袋中摸球的。</a:t>
            </a:r>
            <a:endParaRPr lang="zh-CN" altLang="zh-CN" sz="30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05532" y="5390683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50484" y="6077402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054174" y="6046580"/>
            <a:ext cx="5693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0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11006B1-F444-4532-BB92-B067B00A05F9}"/>
              </a:ext>
            </a:extLst>
          </p:cNvPr>
          <p:cNvSpPr/>
          <p:nvPr/>
        </p:nvSpPr>
        <p:spPr>
          <a:xfrm>
            <a:off x="505459" y="861094"/>
            <a:ext cx="10855529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口袋里有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个红球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个白球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球的大小相同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重量相等。从口袋里任意摸出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那么摸出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球的可能性大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球的可能性小。如果要使它们的可能性相同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那么可以增加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个红球或减少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个白球。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DA8C910-8098-4D19-B561-94E7F61F6D7E}"/>
              </a:ext>
            </a:extLst>
          </p:cNvPr>
          <p:cNvSpPr/>
          <p:nvPr/>
        </p:nvSpPr>
        <p:spPr>
          <a:xfrm>
            <a:off x="6888030" y="257250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17AFA01-8407-4F94-A1DB-0DC216B5F7C5}"/>
              </a:ext>
            </a:extLst>
          </p:cNvPr>
          <p:cNvSpPr/>
          <p:nvPr/>
        </p:nvSpPr>
        <p:spPr>
          <a:xfrm>
            <a:off x="1408271" y="338779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14C58CB-372A-4B92-A1D6-5F3E27F69AC2}"/>
              </a:ext>
            </a:extLst>
          </p:cNvPr>
          <p:cNvSpPr/>
          <p:nvPr/>
        </p:nvSpPr>
        <p:spPr>
          <a:xfrm>
            <a:off x="3196512" y="417245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B7022BB-8267-45FF-A0A9-E7DD6E19425F}"/>
              </a:ext>
            </a:extLst>
          </p:cNvPr>
          <p:cNvSpPr/>
          <p:nvPr/>
        </p:nvSpPr>
        <p:spPr>
          <a:xfrm>
            <a:off x="7198371" y="417244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11006B1-F444-4532-BB92-B067B00A05F9}"/>
              </a:ext>
            </a:extLst>
          </p:cNvPr>
          <p:cNvSpPr/>
          <p:nvPr/>
        </p:nvSpPr>
        <p:spPr>
          <a:xfrm>
            <a:off x="505459" y="861094"/>
            <a:ext cx="10855529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盒子里有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个红球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个黄球和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个白球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任意摸出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球的可能性最大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球的可能性最小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是黑球。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69558AD-BC20-45C5-A205-91699463E927}"/>
              </a:ext>
            </a:extLst>
          </p:cNvPr>
          <p:cNvSpPr/>
          <p:nvPr/>
        </p:nvSpPr>
        <p:spPr>
          <a:xfrm>
            <a:off x="3854561" y="18307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08B98D0-101E-4BEF-8E66-126DD583D415}"/>
              </a:ext>
            </a:extLst>
          </p:cNvPr>
          <p:cNvSpPr/>
          <p:nvPr/>
        </p:nvSpPr>
        <p:spPr>
          <a:xfrm>
            <a:off x="8874236" y="183070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白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693F1FD-951F-4BBF-827E-F1A166F098BD}"/>
              </a:ext>
            </a:extLst>
          </p:cNvPr>
          <p:cNvSpPr/>
          <p:nvPr/>
        </p:nvSpPr>
        <p:spPr>
          <a:xfrm>
            <a:off x="2672186" y="2602789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不可能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1661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ED2283C-D23C-4E51-863B-7B7F4D6A2752}"/>
              </a:ext>
            </a:extLst>
          </p:cNvPr>
          <p:cNvSpPr/>
          <p:nvPr/>
        </p:nvSpPr>
        <p:spPr>
          <a:xfrm>
            <a:off x="505459" y="861094"/>
            <a:ext cx="10855529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盒子里装有除颜色外完全相同的红球和黄球共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如果任意摸出一个球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摸到红球的可能性大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则红球至少有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A086904-802A-444C-A435-E8AF17898003}"/>
              </a:ext>
            </a:extLst>
          </p:cNvPr>
          <p:cNvSpPr/>
          <p:nvPr/>
        </p:nvSpPr>
        <p:spPr>
          <a:xfrm>
            <a:off x="1111581" y="26027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5"/>
            <a:ext cx="110064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两位数加两位数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是三位数。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不可能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个人在同一个月份出生。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11734" y="22758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55342" y="437205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5"/>
            <a:ext cx="1100645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随意抛一枚硬币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硬币落地后连续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次都是正面朝上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次是反面朝上的可能性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　　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与正面朝上的可能性一样大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71281" y="18613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577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5"/>
            <a:ext cx="11006455" cy="1485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聪聪和明明下象棋时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要选一种公平的游戏规则来决定谁先走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下面的游戏规则不公平的是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11018" y="168215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630" y="2366517"/>
            <a:ext cx="5747370" cy="10178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6223" y="2324152"/>
            <a:ext cx="5625734" cy="10602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5459" y="3540398"/>
            <a:ext cx="6401437" cy="13070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9464" y="5022070"/>
            <a:ext cx="9556079" cy="137293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1858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1E37A8D-5953-43B8-91FA-E87700A919C3}"/>
              </a:ext>
            </a:extLst>
          </p:cNvPr>
          <p:cNvSpPr/>
          <p:nvPr/>
        </p:nvSpPr>
        <p:spPr>
          <a:xfrm>
            <a:off x="701614" y="1756410"/>
            <a:ext cx="10547231" cy="234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设计转盘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:(1)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转盘上划分红、黄、蓝三种颜色区域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;(2)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指针指向红色区域的可能性是黄色区域的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;(3)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指针指向黄色区域和蓝色区域的可能性相等。</a:t>
            </a:r>
            <a:endParaRPr lang="zh-CN" altLang="en-US" sz="3400"/>
          </a:p>
        </p:txBody>
      </p:sp>
      <p:pic>
        <p:nvPicPr>
          <p:cNvPr id="8" name="image312.jpeg">
            <a:extLst>
              <a:ext uri="{FF2B5EF4-FFF2-40B4-BE49-F238E27FC236}">
                <a16:creationId xmlns:a16="http://schemas.microsoft.com/office/drawing/2014/main" xmlns="" id="{8B84700A-E360-45DB-B5F2-AEB7C93EC05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482788" y="4156863"/>
            <a:ext cx="2426970" cy="22925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567</Words>
  <Application>Microsoft Office PowerPoint</Application>
  <PresentationFormat>宽屏</PresentationFormat>
  <Paragraphs>68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Times New Roman</vt:lpstr>
      <vt:lpstr>方正魏碑_GBK</vt:lpstr>
      <vt:lpstr>汉仪雅酷黑 95W</vt:lpstr>
      <vt:lpstr>方正小标宋_GBK</vt:lpstr>
      <vt:lpstr>微软雅黑</vt:lpstr>
      <vt:lpstr>方正仿宋_GBK</vt:lpstr>
      <vt:lpstr>方正大标宋简体</vt:lpstr>
      <vt:lpstr>方正大标宋_GBK</vt:lpstr>
      <vt:lpstr>Wingdings</vt:lpstr>
      <vt:lpstr>宋体</vt:lpstr>
      <vt:lpstr>方正楷体_GBK</vt:lpstr>
      <vt:lpstr>Calibri</vt:lpstr>
      <vt:lpstr>方正黑体_GBK</vt:lpstr>
      <vt:lpstr>方正隶变_GBK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228</cp:revision>
  <dcterms:created xsi:type="dcterms:W3CDTF">2019-06-19T02:08:00Z</dcterms:created>
  <dcterms:modified xsi:type="dcterms:W3CDTF">2026-03-19T07:05:08Z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