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35" r:id="rId7"/>
    <p:sldId id="511" r:id="rId8"/>
    <p:sldId id="536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简体" panose="02010600030101010101" charset="-122"/>
      <p:regular r:id="rId15"/>
    </p:embeddedFont>
    <p:embeddedFont>
      <p:font typeface="方正魏碑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隶变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楷体_GBK" panose="03000509000000000000" pitchFamily="65" charset="-122"/>
      <p:regular r:id="rId21"/>
    </p:embeddedFont>
    <p:embeddedFont>
      <p:font typeface="Cambria Math" panose="02040503050406030204" pitchFamily="18" charset="0"/>
      <p:regular r:id="rId22"/>
    </p:embeddedFont>
    <p:embeddedFont>
      <p:font typeface="方正小标宋_GBK" panose="03000509000000000000" pitchFamily="65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9.TIF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5.png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7.TIF"/><Relationship Id="rId4" Type="http://schemas.openxmlformats.org/officeDocument/2006/relationships/image" Target="../media/image1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/>
              <a:t>探索规律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E42851-F5AA-4AC4-810A-727ABE559EE8}"/>
              </a:ext>
            </a:extLst>
          </p:cNvPr>
          <p:cNvSpPr/>
          <p:nvPr/>
        </p:nvSpPr>
        <p:spPr>
          <a:xfrm>
            <a:off x="667109" y="1707368"/>
            <a:ext cx="1036607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一、找规律填数。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2, 3, 6, 11, 18,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),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),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1, 4, 9, 16, 25,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 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A99F3D6-1509-4F94-8D5B-3F163E304988}"/>
              </a:ext>
            </a:extLst>
          </p:cNvPr>
          <p:cNvSpPr/>
          <p:nvPr/>
        </p:nvSpPr>
        <p:spPr>
          <a:xfrm>
            <a:off x="4090894" y="27052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D198931-D1F2-4A9F-A0E2-27F88666C200}"/>
              </a:ext>
            </a:extLst>
          </p:cNvPr>
          <p:cNvSpPr/>
          <p:nvPr/>
        </p:nvSpPr>
        <p:spPr>
          <a:xfrm>
            <a:off x="5906094" y="26970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CDDB95-6D12-46B2-AC6F-1D93DEE8B852}"/>
              </a:ext>
            </a:extLst>
          </p:cNvPr>
          <p:cNvSpPr/>
          <p:nvPr/>
        </p:nvSpPr>
        <p:spPr>
          <a:xfrm>
            <a:off x="7562039" y="26628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8C3EAF0-977D-471E-A6D2-D6D2C5A631BF}"/>
              </a:ext>
            </a:extLst>
          </p:cNvPr>
          <p:cNvSpPr/>
          <p:nvPr/>
        </p:nvSpPr>
        <p:spPr>
          <a:xfrm>
            <a:off x="4193486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DAA3785-5B03-4744-A9E8-8EA47F6494B0}"/>
              </a:ext>
            </a:extLst>
          </p:cNvPr>
          <p:cNvSpPr/>
          <p:nvPr/>
        </p:nvSpPr>
        <p:spPr>
          <a:xfrm>
            <a:off x="5906094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</a:t>
            </a:r>
            <a:endParaRPr lang="zh-CN" altLang="en-US" sz="340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774260" y="4221251"/>
                <a:ext cx="7972925" cy="12070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260" y="4221251"/>
                <a:ext cx="7972925" cy="1207062"/>
              </a:xfrm>
              <a:prstGeom prst="rect">
                <a:avLst/>
              </a:prstGeom>
              <a:blipFill rotWithShape="0">
                <a:blip r:embed="rId5"/>
                <a:stretch>
                  <a:fillRect l="-2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3610634" y="4386076"/>
                <a:ext cx="729687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smtClean="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0634" y="4386076"/>
                <a:ext cx="729687" cy="107760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466C078-7185-4C99-A7AE-CFA2A42351F2}"/>
              </a:ext>
            </a:extLst>
          </p:cNvPr>
          <p:cNvSpPr/>
          <p:nvPr/>
        </p:nvSpPr>
        <p:spPr>
          <a:xfrm>
            <a:off x="505459" y="915791"/>
            <a:ext cx="1074338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现有黑、白图形共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按照一定规律排列如下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则第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个图形是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这些图形中有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29.jpeg">
            <a:extLst>
              <a:ext uri="{FF2B5EF4-FFF2-40B4-BE49-F238E27FC236}">
                <a16:creationId xmlns:a16="http://schemas.microsoft.com/office/drawing/2014/main" xmlns="" id="{54B48D6C-2E16-4C45-ABFB-C3C37E3EE9D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776885"/>
            <a:ext cx="7902099" cy="73057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0CE803B-CB60-496E-8DFB-2AAE21B65533}"/>
              </a:ext>
            </a:extLst>
          </p:cNvPr>
          <p:cNvSpPr/>
          <p:nvPr/>
        </p:nvSpPr>
        <p:spPr>
          <a:xfrm>
            <a:off x="8343430" y="260484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6CAD2B3-4F65-4B2F-B945-C170384C995D}"/>
              </a:ext>
            </a:extLst>
          </p:cNvPr>
          <p:cNvSpPr/>
          <p:nvPr/>
        </p:nvSpPr>
        <p:spPr>
          <a:xfrm>
            <a:off x="1408271" y="343572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endParaRPr lang="zh-CN" altLang="en-US" sz="3400">
              <a:solidFill>
                <a:srgbClr val="E72582"/>
              </a:solidFill>
            </a:endParaRPr>
          </a:p>
        </p:txBody>
      </p:sp>
      <p:pic>
        <p:nvPicPr>
          <p:cNvPr id="10" name="image231.jpeg">
            <a:extLst>
              <a:ext uri="{FF2B5EF4-FFF2-40B4-BE49-F238E27FC236}">
                <a16:creationId xmlns:a16="http://schemas.microsoft.com/office/drawing/2014/main" xmlns="" id="{75C3AB86-2573-45A1-90E6-D14BFABD273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093696" y="2512193"/>
            <a:ext cx="585806" cy="585806"/>
          </a:xfrm>
          <a:prstGeom prst="rect">
            <a:avLst/>
          </a:prstGeom>
        </p:spPr>
      </p:pic>
      <p:pic>
        <p:nvPicPr>
          <p:cNvPr id="11" name="image232.jpeg">
            <a:extLst>
              <a:ext uri="{FF2B5EF4-FFF2-40B4-BE49-F238E27FC236}">
                <a16:creationId xmlns:a16="http://schemas.microsoft.com/office/drawing/2014/main" xmlns="" id="{C9DB87DF-07F2-4AC7-95E5-149C5C7DAF29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2948041" y="3435723"/>
            <a:ext cx="640548" cy="559949"/>
          </a:xfrm>
          <a:prstGeom prst="rect">
            <a:avLst/>
          </a:prstGeom>
        </p:spPr>
      </p:pic>
      <p:pic>
        <p:nvPicPr>
          <p:cNvPr id="12" name="image230.jpeg">
            <a:extLst>
              <a:ext uri="{FF2B5EF4-FFF2-40B4-BE49-F238E27FC236}">
                <a16:creationId xmlns:a16="http://schemas.microsoft.com/office/drawing/2014/main" xmlns="" id="{A959EAB9-4473-40AD-BBD1-8EDE33C44ED9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4105753" y="2647559"/>
            <a:ext cx="585805" cy="5858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9F1055-428C-4F73-AAE8-5FA939749B62}"/>
              </a:ext>
            </a:extLst>
          </p:cNvPr>
          <p:cNvSpPr/>
          <p:nvPr/>
        </p:nvSpPr>
        <p:spPr>
          <a:xfrm>
            <a:off x="505460" y="821065"/>
            <a:ext cx="10797397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用小棒摆六边形。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根小棒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根小棒。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如果摆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需要多少根小棒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用含有字母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的式子表示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zh-CN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根小棒。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33.jpeg">
            <a:extLst>
              <a:ext uri="{FF2B5EF4-FFF2-40B4-BE49-F238E27FC236}">
                <a16:creationId xmlns:a16="http://schemas.microsoft.com/office/drawing/2014/main" xmlns="" id="{D62C84C5-6483-4E90-A5C5-44A877EB66A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577836" y="1524643"/>
            <a:ext cx="3996156" cy="1048605"/>
          </a:xfrm>
          <a:prstGeom prst="rect">
            <a:avLst/>
          </a:prstGeom>
        </p:spPr>
      </p:pic>
      <p:pic>
        <p:nvPicPr>
          <p:cNvPr id="9" name="image234.jpeg">
            <a:extLst>
              <a:ext uri="{FF2B5EF4-FFF2-40B4-BE49-F238E27FC236}">
                <a16:creationId xmlns:a16="http://schemas.microsoft.com/office/drawing/2014/main" xmlns="" id="{FD43245C-DFDD-4149-8174-0D0BE2ABF672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281505" y="2449055"/>
            <a:ext cx="763612" cy="818500"/>
          </a:xfrm>
          <a:prstGeom prst="rect">
            <a:avLst/>
          </a:prstGeom>
        </p:spPr>
      </p:pic>
      <p:pic>
        <p:nvPicPr>
          <p:cNvPr id="10" name="image234.jpeg">
            <a:extLst>
              <a:ext uri="{FF2B5EF4-FFF2-40B4-BE49-F238E27FC236}">
                <a16:creationId xmlns:a16="http://schemas.microsoft.com/office/drawing/2014/main" xmlns="" id="{E0028346-C631-4B1C-9678-8526A5F0566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196030" y="3964428"/>
            <a:ext cx="763612" cy="8185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CA9EBFC-0E24-49D0-8482-33BC3A90D310}"/>
              </a:ext>
            </a:extLst>
          </p:cNvPr>
          <p:cNvSpPr/>
          <p:nvPr/>
        </p:nvSpPr>
        <p:spPr>
          <a:xfrm>
            <a:off x="7923140" y="2550528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EF30E94-A48F-4353-9177-7BB5679254B1}"/>
              </a:ext>
            </a:extLst>
          </p:cNvPr>
          <p:cNvSpPr/>
          <p:nvPr/>
        </p:nvSpPr>
        <p:spPr>
          <a:xfrm>
            <a:off x="2231472" y="33127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D735628-82C8-4257-9F3D-1D4FEA388C0D}"/>
              </a:ext>
            </a:extLst>
          </p:cNvPr>
          <p:cNvSpPr/>
          <p:nvPr/>
        </p:nvSpPr>
        <p:spPr>
          <a:xfrm>
            <a:off x="2310179" y="4875530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2408E60-94B6-4213-AD21-7281DE6DECCF}"/>
              </a:ext>
            </a:extLst>
          </p:cNvPr>
          <p:cNvSpPr/>
          <p:nvPr/>
        </p:nvSpPr>
        <p:spPr>
          <a:xfrm>
            <a:off x="3959642" y="569659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501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03E2E0-F03B-4E14-A313-B3C9CF290390}"/>
              </a:ext>
            </a:extLst>
          </p:cNvPr>
          <p:cNvSpPr/>
          <p:nvPr/>
        </p:nvSpPr>
        <p:spPr>
          <a:xfrm>
            <a:off x="572219" y="861094"/>
            <a:ext cx="1075426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按下图方式摆放桌子和椅子。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一张桌子可坐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张桌子可坐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人用餐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张桌子。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36.jpeg">
            <a:extLst>
              <a:ext uri="{FF2B5EF4-FFF2-40B4-BE49-F238E27FC236}">
                <a16:creationId xmlns:a16="http://schemas.microsoft.com/office/drawing/2014/main" xmlns="" id="{67AF892E-97E5-4AEC-A90E-278B08FBA8D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65517" y="1837290"/>
            <a:ext cx="5978773" cy="181958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7ACF9D-D3B3-4732-98DB-F3A5311EED41}"/>
              </a:ext>
            </a:extLst>
          </p:cNvPr>
          <p:cNvSpPr/>
          <p:nvPr/>
        </p:nvSpPr>
        <p:spPr>
          <a:xfrm>
            <a:off x="7219684" y="41709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5B69237-DA3C-4636-8204-160B8E5B55F3}"/>
              </a:ext>
            </a:extLst>
          </p:cNvPr>
          <p:cNvSpPr/>
          <p:nvPr/>
        </p:nvSpPr>
        <p:spPr>
          <a:xfrm>
            <a:off x="5541430" y="49572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9F6F0D8-7C91-4938-B570-FC28A3AD4FDF}"/>
              </a:ext>
            </a:extLst>
          </p:cNvPr>
          <p:cNvSpPr/>
          <p:nvPr/>
        </p:nvSpPr>
        <p:spPr>
          <a:xfrm>
            <a:off x="505459" y="877396"/>
            <a:ext cx="1077789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二、数一数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en-US" altLang="zh-CN" sz="3400" dirty="0" smtClean="0">
              <a:latin typeface="Times New Roman" panose="02020603050405020304" pitchFamily="18" charset="0"/>
              <a:ea typeface="方正黑体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个三角形。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个长方形。</a:t>
            </a:r>
          </a:p>
        </p:txBody>
      </p:sp>
      <p:pic>
        <p:nvPicPr>
          <p:cNvPr id="9" name="image238.jpeg">
            <a:extLst>
              <a:ext uri="{FF2B5EF4-FFF2-40B4-BE49-F238E27FC236}">
                <a16:creationId xmlns:a16="http://schemas.microsoft.com/office/drawing/2014/main" xmlns="" id="{E53DC36D-F404-4155-96B9-02A48CF1714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51090" y="1945046"/>
            <a:ext cx="3435622" cy="15434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9E0B312-C5EC-4934-992F-1362EB057B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871" y="3980255"/>
            <a:ext cx="3466695" cy="101032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B3529E6-4434-4644-9BB9-C12134865D88}"/>
              </a:ext>
            </a:extLst>
          </p:cNvPr>
          <p:cNvSpPr/>
          <p:nvPr/>
        </p:nvSpPr>
        <p:spPr>
          <a:xfrm>
            <a:off x="6097770" y="25778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537558D-5C83-4FF2-AC01-A4F2E3C9EC41}"/>
              </a:ext>
            </a:extLst>
          </p:cNvPr>
          <p:cNvSpPr/>
          <p:nvPr/>
        </p:nvSpPr>
        <p:spPr>
          <a:xfrm>
            <a:off x="6716724" y="41776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52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22" y="861927"/>
            <a:ext cx="4382770" cy="8058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05460" y="1723021"/>
            <a:ext cx="7673896" cy="746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并仔细分析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把表格填写完整。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25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66846" y="2549683"/>
            <a:ext cx="4797574" cy="1332224"/>
          </a:xfrm>
          <a:prstGeom prst="rect">
            <a:avLst/>
          </a:prstGeom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521456"/>
              </p:ext>
            </p:extLst>
          </p:nvPr>
        </p:nvGraphicFramePr>
        <p:xfrm>
          <a:off x="5593814" y="2549683"/>
          <a:ext cx="5749924" cy="1351558"/>
        </p:xfrm>
        <a:graphic>
          <a:graphicData uri="http://schemas.openxmlformats.org/drawingml/2006/table">
            <a:tbl>
              <a:tblPr firstRow="1" firstCol="1" bandRow="1"/>
              <a:tblGrid>
                <a:gridCol w="1816276"/>
                <a:gridCol w="511073"/>
                <a:gridCol w="684515"/>
                <a:gridCol w="684515"/>
                <a:gridCol w="684515"/>
                <a:gridCol w="684515"/>
                <a:gridCol w="684515"/>
              </a:tblGrid>
              <a:tr h="692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正方形个数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85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三角形个数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…</a:t>
                      </a:r>
                      <a:endParaRPr lang="zh-CN" sz="28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8786495" y="3215795"/>
            <a:ext cx="364202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28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360960" y="3215795"/>
            <a:ext cx="543739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28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022478" y="3215795"/>
            <a:ext cx="543739" cy="6695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8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28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8478" y="4294549"/>
            <a:ext cx="102837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正方形有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请用含有字母的式子表示出三角形的个数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22010" y="5226069"/>
            <a:ext cx="12763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89C3EE9-9CB6-4DCA-8937-A66AFC440EE6}"/>
              </a:ext>
            </a:extLst>
          </p:cNvPr>
          <p:cNvSpPr/>
          <p:nvPr/>
        </p:nvSpPr>
        <p:spPr>
          <a:xfrm>
            <a:off x="643482" y="946407"/>
            <a:ext cx="10484593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露出外面的面有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接着每增加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出外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的面就增加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照这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样算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出外面的面一共有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个正方体露出外面的面一共有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40.jpeg">
            <a:extLst>
              <a:ext uri="{FF2B5EF4-FFF2-40B4-BE49-F238E27FC236}">
                <a16:creationId xmlns:a16="http://schemas.microsoft.com/office/drawing/2014/main" xmlns="" id="{DEFE106F-94A8-46F8-9EA9-29A0A7B12343}"/>
              </a:ext>
            </a:extLst>
          </p:cNvPr>
          <p:cNvPicPr/>
          <p:nvPr/>
        </p:nvPicPr>
        <p:blipFill rotWithShape="1">
          <a:blip r:embed="rId4"/>
          <a:srcRect l="2830"/>
          <a:stretch/>
        </p:blipFill>
        <p:spPr>
          <a:xfrm>
            <a:off x="5726376" y="1849732"/>
            <a:ext cx="5315433" cy="20673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7F04DCD-D12D-4142-ABF1-DC6233F0A53B}"/>
              </a:ext>
            </a:extLst>
          </p:cNvPr>
          <p:cNvSpPr/>
          <p:nvPr/>
        </p:nvSpPr>
        <p:spPr>
          <a:xfrm>
            <a:off x="4621020" y="42836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880AB2F-F25E-42F6-B828-33D0C58D670C}"/>
              </a:ext>
            </a:extLst>
          </p:cNvPr>
          <p:cNvSpPr/>
          <p:nvPr/>
        </p:nvSpPr>
        <p:spPr>
          <a:xfrm>
            <a:off x="2426656" y="5042593"/>
            <a:ext cx="108395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112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406</Words>
  <Application>Microsoft Office PowerPoint</Application>
  <PresentationFormat>宽屏</PresentationFormat>
  <Paragraphs>86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Calibri</vt:lpstr>
      <vt:lpstr>汉仪雅酷黑 95W</vt:lpstr>
      <vt:lpstr>Arial</vt:lpstr>
      <vt:lpstr>Times New Roman</vt:lpstr>
      <vt:lpstr>方正大标宋简体</vt:lpstr>
      <vt:lpstr>方正魏碑_GBK</vt:lpstr>
      <vt:lpstr>微软雅黑</vt:lpstr>
      <vt:lpstr>方正隶变_GBK</vt:lpstr>
      <vt:lpstr>方正黑体_GBK</vt:lpstr>
      <vt:lpstr>Wingdings</vt:lpstr>
      <vt:lpstr>方正楷体_GBK</vt:lpstr>
      <vt:lpstr>宋体</vt:lpstr>
      <vt:lpstr>Cambria Math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2026-03-19T02:32:48Z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