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1" r:id="rId5"/>
    <p:sldId id="522" r:id="rId6"/>
    <p:sldId id="523" r:id="rId7"/>
    <p:sldId id="535" r:id="rId8"/>
    <p:sldId id="511" r:id="rId9"/>
    <p:sldId id="533" r:id="rId10"/>
    <p:sldId id="427" r:id="rId11"/>
  </p:sldIdLst>
  <p:sldSz cx="12192000" cy="6858000"/>
  <p:notesSz cx="6858000" cy="9144000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方正大标宋简体" panose="02010600030101010101" charset="-122"/>
      <p:regular r:id="rId16"/>
    </p:embeddedFont>
    <p:embeddedFont>
      <p:font typeface="方正黑体_GBK" panose="03000509000000000000" pitchFamily="65" charset="-122"/>
      <p:regular r:id="rId17"/>
    </p:embeddedFont>
    <p:embeddedFont>
      <p:font typeface="方正隶变_GBK" panose="03000509000000000000" pitchFamily="65" charset="-122"/>
      <p:regular r:id="rId18"/>
    </p:embeddedFont>
    <p:embeddedFont>
      <p:font typeface="微软雅黑" panose="020B0503020204020204" pitchFamily="34" charset="-122"/>
      <p:regular r:id="rId19"/>
      <p:bold r:id="rId20"/>
    </p:embeddedFont>
    <p:embeddedFont>
      <p:font typeface="方正仿宋_GBK" panose="03000509000000000000" pitchFamily="65" charset="-122"/>
      <p:regular r:id="rId21"/>
    </p:embeddedFont>
    <p:embeddedFont>
      <p:font typeface="方正小标宋_GBK" panose="03000509000000000000" pitchFamily="65" charset="-122"/>
      <p:regular r:id="rId22"/>
    </p:embeddedFont>
    <p:embeddedFont>
      <p:font typeface="Cambria Math" panose="02040503050406030204" pitchFamily="18" charset="0"/>
      <p:regular r:id="rId23"/>
    </p:embeddedFont>
    <p:embeddedFont>
      <p:font typeface="方正大标宋_GBK" panose="03000509000000000000" pitchFamily="65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3.fntdata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7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8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0.png"/><Relationship Id="rId4" Type="http://schemas.openxmlformats.org/officeDocument/2006/relationships/image" Target="../media/image9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11.TIF"/><Relationship Id="rId4" Type="http://schemas.openxmlformats.org/officeDocument/2006/relationships/image" Target="../media/image10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12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课时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610" y="905560"/>
            <a:ext cx="4550410" cy="73342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715991" y="1777042"/>
            <a:ext cx="1079592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一、用心思考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正确填写。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一个圆的直径是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分米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这个圆的周长是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分米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面积是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平方分米。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一个三角形的面积是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48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平方厘米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与它等底等高的平行四边形的面积是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平方厘米。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一个正方形的周长是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分米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它的面积是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平方分米。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637960" y="2653533"/>
            <a:ext cx="9028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31.4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231472" y="3384270"/>
            <a:ext cx="9028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78.5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510906" y="486517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637960" y="560376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81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4A109F6-38FF-4D7C-82ED-1F5B64984242}"/>
              </a:ext>
            </a:extLst>
          </p:cNvPr>
          <p:cNvSpPr/>
          <p:nvPr/>
        </p:nvSpPr>
        <p:spPr>
          <a:xfrm>
            <a:off x="565844" y="861094"/>
            <a:ext cx="10734759" cy="4778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3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二、反复比较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准确选择。</a:t>
            </a:r>
            <a:r>
              <a:rPr lang="en-US" altLang="zh-CN" sz="33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3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</a:t>
            </a:r>
            <a:r>
              <a:rPr lang="zh-CN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正确答案的序号填在括号里</a:t>
            </a:r>
            <a:r>
              <a:rPr lang="en-US" altLang="zh-CN" sz="33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3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平行线间三个涂色图形的面积关系是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三角形面积最大　　　　　　　</a:t>
            </a: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梯形面积最大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平行四边形面积最大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面积都相等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62.jpeg">
            <a:extLst>
              <a:ext uri="{FF2B5EF4-FFF2-40B4-BE49-F238E27FC236}">
                <a16:creationId xmlns:a16="http://schemas.microsoft.com/office/drawing/2014/main" xmlns="" id="{22393E9A-BEE4-474D-BD8B-D6995B8D44B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716437" y="2864961"/>
            <a:ext cx="4488611" cy="1794741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5D22FBB-6704-4A2A-8247-71B17F0533E4}"/>
              </a:ext>
            </a:extLst>
          </p:cNvPr>
          <p:cNvSpPr/>
          <p:nvPr/>
        </p:nvSpPr>
        <p:spPr>
          <a:xfrm>
            <a:off x="9271374" y="176204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64F4999-B691-4C61-A765-0E4751F6E3ED}"/>
              </a:ext>
            </a:extLst>
          </p:cNvPr>
          <p:cNvSpPr/>
          <p:nvPr/>
        </p:nvSpPr>
        <p:spPr>
          <a:xfrm>
            <a:off x="611115" y="838581"/>
            <a:ext cx="10900800" cy="4711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如右图所示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计算该平行四边形面积的正确算式是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A.12×14.4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B.7.5×12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C.9×7.5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D.7.5×14.4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63.jpeg">
            <a:extLst>
              <a:ext uri="{FF2B5EF4-FFF2-40B4-BE49-F238E27FC236}">
                <a16:creationId xmlns:a16="http://schemas.microsoft.com/office/drawing/2014/main" xmlns="" id="{40D43E62-4360-4682-8F1F-AE7A2901A09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607636" y="2654578"/>
            <a:ext cx="3191972" cy="183788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B7D6114B-A2E7-475A-A021-F63308485FC5}"/>
              </a:ext>
            </a:extLst>
          </p:cNvPr>
          <p:cNvSpPr/>
          <p:nvPr/>
        </p:nvSpPr>
        <p:spPr>
          <a:xfrm>
            <a:off x="1085933" y="182508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C155C6B-615C-4FB7-90D0-0F5C5208ADE0}"/>
              </a:ext>
            </a:extLst>
          </p:cNvPr>
          <p:cNvSpPr/>
          <p:nvPr/>
        </p:nvSpPr>
        <p:spPr>
          <a:xfrm>
            <a:off x="505460" y="861094"/>
            <a:ext cx="10872782" cy="4711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如右图所示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甲和乙两幅图中的长方形面积相等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则阴影部分的面积相比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下列说法正确的是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无法确定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64.jpeg">
            <a:extLst>
              <a:ext uri="{FF2B5EF4-FFF2-40B4-BE49-F238E27FC236}">
                <a16:creationId xmlns:a16="http://schemas.microsoft.com/office/drawing/2014/main" xmlns="" id="{911D1C8A-28D2-4012-834D-DDBAC5B5801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027540" y="2913165"/>
            <a:ext cx="4529863" cy="181123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9281860D-DCDC-40CD-BFE8-3C41AAFEB9F7}"/>
              </a:ext>
            </a:extLst>
          </p:cNvPr>
          <p:cNvSpPr/>
          <p:nvPr/>
        </p:nvSpPr>
        <p:spPr>
          <a:xfrm>
            <a:off x="7612888" y="184212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6FC48B3-1235-48BB-AB3E-F9E40FC398C5}"/>
              </a:ext>
            </a:extLst>
          </p:cNvPr>
          <p:cNvSpPr/>
          <p:nvPr/>
        </p:nvSpPr>
        <p:spPr>
          <a:xfrm>
            <a:off x="574471" y="829955"/>
            <a:ext cx="10450087" cy="1567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三、求下面各图形阴影部分的面积。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单位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厘米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endParaRPr lang="zh-CN" altLang="en-US" sz="3400" b="1"/>
          </a:p>
        </p:txBody>
      </p:sp>
      <p:pic>
        <p:nvPicPr>
          <p:cNvPr id="9" name="image27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66732" y="1702173"/>
            <a:ext cx="3958185" cy="221222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104211" y="3914402"/>
            <a:ext cx="724615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10×10+8×6-10×10÷2-(10+8)</a:t>
            </a:r>
            <a:b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×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6÷2=100+48-50-54=44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平方厘米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84EEE04-B421-4499-B1E1-2CB7899B27FA}"/>
              </a:ext>
            </a:extLst>
          </p:cNvPr>
          <p:cNvSpPr/>
          <p:nvPr/>
        </p:nvSpPr>
        <p:spPr>
          <a:xfrm>
            <a:off x="777970" y="1014302"/>
            <a:ext cx="5116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endParaRPr lang="zh-CN" altLang="en-US" sz="3400" b="1"/>
          </a:p>
        </p:txBody>
      </p:sp>
      <p:pic>
        <p:nvPicPr>
          <p:cNvPr id="8" name="image266.jpeg">
            <a:extLst>
              <a:ext uri="{FF2B5EF4-FFF2-40B4-BE49-F238E27FC236}">
                <a16:creationId xmlns:a16="http://schemas.microsoft.com/office/drawing/2014/main" xmlns="" id="{AE8481F4-CB3D-49C6-A35A-C1B705BED21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289649" y="946407"/>
            <a:ext cx="3129223" cy="205366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xmlns="" id="{41EA009C-D3AF-475A-9469-534D26533F25}"/>
                  </a:ext>
                </a:extLst>
              </p:cNvPr>
              <p:cNvSpPr/>
              <p:nvPr/>
            </p:nvSpPr>
            <p:spPr>
              <a:xfrm>
                <a:off x="1289648" y="3035871"/>
                <a:ext cx="8846389" cy="29231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  (6+10)×(6÷2)÷2-3.14×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zh-CN" altLang="zh-CN" sz="3400" i="1">
                                <a:solidFill>
                                  <a:srgbClr val="E72582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zh-CN" altLang="zh-CN" sz="3400" i="1">
                                    <a:solidFill>
                                      <a:srgbClr val="E72582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m:rPr>
                                    <m:nor/>
                                  </m:rPr>
                                  <a:rPr lang="en-US" altLang="zh-CN" sz="3400" i="0">
                                    <a:solidFill>
                                      <a:srgbClr val="E72582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6</m:t>
                                </m:r>
                              </m:num>
                              <m:den>
                                <m:r>
                                  <m:rPr>
                                    <m:nor/>
                                  </m:rPr>
                                  <a:rPr lang="en-US" altLang="zh-CN" sz="3400" i="0">
                                    <a:solidFill>
                                      <a:srgbClr val="E72582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n-US" altLang="zh-CN" sz="3400">
                  <a:solidFill>
                    <a:srgbClr val="E72582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=16×3÷2-3.14×9×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 i="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 i="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n-US" altLang="zh-CN" sz="3400">
                  <a:solidFill>
                    <a:srgbClr val="E72582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=24-14.13</a:t>
                </a:r>
              </a:p>
              <a:p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=9.87(</a:t>
                </a:r>
                <a:r>
                  <a:rPr lang="zh-CN" altLang="zh-CN" sz="3400" b="1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平方厘米</a:t>
                </a: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)</a:t>
                </a:r>
                <a:endParaRPr lang="zh-CN" altLang="en-US" sz="340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41EA009C-D3AF-475A-9469-534D26533F2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89648" y="3035871"/>
                <a:ext cx="8846389" cy="2923108"/>
              </a:xfrm>
              <a:prstGeom prst="rect">
                <a:avLst/>
              </a:prstGeom>
              <a:blipFill>
                <a:blip r:embed="rId5"/>
                <a:stretch>
                  <a:fillRect l="-1930" b="-64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160337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50595"/>
            <a:ext cx="4382770" cy="80581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81488" y="1940943"/>
            <a:ext cx="1045521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两个完全一样的直角三角形重叠了一部分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图中阴影部分面积是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平方厘米。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83070" y="285627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2" name="image28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3577297" y="3910954"/>
            <a:ext cx="4645230" cy="2110283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42227E0-D5ED-4FBD-85E5-C9162867D64D}"/>
              </a:ext>
            </a:extLst>
          </p:cNvPr>
          <p:cNvSpPr/>
          <p:nvPr/>
        </p:nvSpPr>
        <p:spPr>
          <a:xfrm>
            <a:off x="505459" y="902634"/>
            <a:ext cx="11006455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下图是一块长方形草坪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 m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、宽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m,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中间有两条小路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一条是长方形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一条是平行四边形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那么有草部分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阴影部分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的面积是多少平方米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69.jpeg">
            <a:extLst>
              <a:ext uri="{FF2B5EF4-FFF2-40B4-BE49-F238E27FC236}">
                <a16:creationId xmlns:a16="http://schemas.microsoft.com/office/drawing/2014/main" xmlns="" id="{A6268298-5F72-4C6E-B3EC-F4E6F20EAB03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8278405" y="2420670"/>
            <a:ext cx="3006384" cy="2354898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1AD4BEF-CD3F-4C43-B516-C89D088EB2DC}"/>
              </a:ext>
            </a:extLst>
          </p:cNvPr>
          <p:cNvSpPr/>
          <p:nvPr/>
        </p:nvSpPr>
        <p:spPr>
          <a:xfrm>
            <a:off x="644474" y="3166160"/>
            <a:ext cx="10017776" cy="34355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解法一</a:t>
            </a:r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(16-2)×(10-2)=14×8=112(m</a:t>
            </a:r>
            <a:r>
              <a:rPr lang="en-US" altLang="zh-CN" sz="3400" baseline="300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解法二</a:t>
            </a:r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  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16×10-16×2-2×10+2×2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=160-32-20+4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=112(m</a:t>
            </a:r>
            <a:r>
              <a:rPr lang="en-US" altLang="zh-CN" sz="3400" baseline="300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有草部分</a:t>
            </a:r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阴影部分</a:t>
            </a:r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的面积是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112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平方米。</a:t>
            </a:r>
            <a:endParaRPr lang="zh-CN" altLang="zh-CN" sz="3400" b="1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451</Words>
  <Application>Microsoft Office PowerPoint</Application>
  <PresentationFormat>宽屏</PresentationFormat>
  <Paragraphs>68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5" baseType="lpstr">
      <vt:lpstr>Calibri</vt:lpstr>
      <vt:lpstr>方正大标宋简体</vt:lpstr>
      <vt:lpstr>方正黑体_GBK</vt:lpstr>
      <vt:lpstr>Arial</vt:lpstr>
      <vt:lpstr>Times New Roman</vt:lpstr>
      <vt:lpstr>方正隶变_GBK</vt:lpstr>
      <vt:lpstr>微软雅黑</vt:lpstr>
      <vt:lpstr>汉仪雅酷黑 95W</vt:lpstr>
      <vt:lpstr>方正仿宋_GBK</vt:lpstr>
      <vt:lpstr>方正小标宋_GBK</vt:lpstr>
      <vt:lpstr>Wingdings</vt:lpstr>
      <vt:lpstr>宋体</vt:lpstr>
      <vt:lpstr>Cambria Math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227</cp:revision>
  <dcterms:created xsi:type="dcterms:W3CDTF">2019-06-19T02:08:00Z</dcterms:created>
  <dcterms:modified xsi:type="dcterms:W3CDTF">2026-03-19T02:53:36Z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