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36" r:id="rId9"/>
    <p:sldId id="511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隶变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书宋_GBK" panose="03000509000000000000" pitchFamily="65" charset="-122"/>
      <p:regular r:id="rId20"/>
    </p:embeddedFont>
    <p:embeddedFont>
      <p:font typeface="方正仿宋_GBK" panose="03000509000000000000" pitchFamily="65" charset="-122"/>
      <p:regular r:id="rId21"/>
    </p:embeddedFont>
    <p:embeddedFont>
      <p:font typeface="方正大标宋简体" panose="02010600030101010101" charset="-122"/>
      <p:regular r:id="rId22"/>
    </p:embeddedFont>
    <p:embeddedFont>
      <p:font typeface="Cambria Math" panose="02040503050406030204" pitchFamily="18" charset="0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2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3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/>
              <a:t>第</a:t>
            </a:r>
            <a:r>
              <a:rPr lang="en-US" altLang="zh-CN" sz="6000"/>
              <a:t>2</a:t>
            </a:r>
            <a:r>
              <a:rPr lang="zh-CN" altLang="en-US" sz="6000"/>
              <a:t>课时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7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562609" y="1630402"/>
                <a:ext cx="11057171" cy="1736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一、解方程。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75%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-15%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=420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+1.8=3.6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8</a:t>
                </a:r>
                <a:r>
                  <a:rPr lang="en-US" altLang="zh-CN" sz="3400" i="1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÷5=16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09" y="1630402"/>
                <a:ext cx="11057171" cy="1736373"/>
              </a:xfrm>
              <a:prstGeom prst="rect">
                <a:avLst/>
              </a:prstGeom>
              <a:blipFill rotWithShape="0">
                <a:blip r:embed="rId5"/>
                <a:stretch>
                  <a:fillRect l="-1544" b="-14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617" y="3360470"/>
            <a:ext cx="3009281" cy="11736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6068" y="3360470"/>
            <a:ext cx="2659065" cy="208279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7534" y="3288262"/>
            <a:ext cx="2477952" cy="15393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6ED562-C6DD-437C-B5E8-3374ACFC7391}"/>
              </a:ext>
            </a:extLst>
          </p:cNvPr>
          <p:cNvSpPr/>
          <p:nvPr/>
        </p:nvSpPr>
        <p:spPr>
          <a:xfrm>
            <a:off x="571129" y="861094"/>
            <a:ext cx="10827799" cy="1567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二、看图列方程并求解。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1.                                                       2.</a:t>
            </a:r>
            <a:endParaRPr lang="zh-CN" altLang="en-US" sz="3400" b="1"/>
          </a:p>
        </p:txBody>
      </p:sp>
      <p:pic>
        <p:nvPicPr>
          <p:cNvPr id="8" name="image207.jpeg">
            <a:extLst>
              <a:ext uri="{FF2B5EF4-FFF2-40B4-BE49-F238E27FC236}">
                <a16:creationId xmlns:a16="http://schemas.microsoft.com/office/drawing/2014/main" xmlns="" id="{162470A0-6C0E-4165-8D62-683E7720666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074182" y="1910136"/>
            <a:ext cx="5070725" cy="1241437"/>
          </a:xfrm>
          <a:prstGeom prst="rect">
            <a:avLst/>
          </a:prstGeom>
        </p:spPr>
      </p:pic>
      <p:pic>
        <p:nvPicPr>
          <p:cNvPr id="9" name="image208.jpeg">
            <a:extLst>
              <a:ext uri="{FF2B5EF4-FFF2-40B4-BE49-F238E27FC236}">
                <a16:creationId xmlns:a16="http://schemas.microsoft.com/office/drawing/2014/main" xmlns="" id="{021D721C-698B-4A2A-A9D9-1F9F18F4684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62548" y="1552064"/>
            <a:ext cx="3281777" cy="217208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3B9BAD8-97FD-408B-ACC4-D707C620291F}"/>
              </a:ext>
            </a:extLst>
          </p:cNvPr>
          <p:cNvSpPr/>
          <p:nvPr/>
        </p:nvSpPr>
        <p:spPr>
          <a:xfrm>
            <a:off x="1547675" y="3828663"/>
            <a:ext cx="1994515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-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D73A38A-0AC3-4708-910A-A969F4DBC518}"/>
              </a:ext>
            </a:extLst>
          </p:cNvPr>
          <p:cNvSpPr/>
          <p:nvPr/>
        </p:nvSpPr>
        <p:spPr>
          <a:xfrm>
            <a:off x="7995431" y="3854083"/>
            <a:ext cx="2933816" cy="23475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+8=25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solidFill>
                  <a:srgbClr val="E72582"/>
                </a:solidFill>
                <a:ea typeface="Times New Roman" panose="02020603050405020304" pitchFamily="18" charset="0"/>
              </a:rPr>
              <a:t> </a:t>
            </a:r>
            <a:endParaRPr lang="en-US" altLang="zh-CN" sz="3400">
              <a:solidFill>
                <a:srgbClr val="E72582"/>
              </a:solidFill>
              <a:ea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=25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C7371DB-E84B-46FE-8767-07BBE436F2EB}"/>
              </a:ext>
            </a:extLst>
          </p:cNvPr>
          <p:cNvSpPr/>
          <p:nvPr/>
        </p:nvSpPr>
        <p:spPr>
          <a:xfrm>
            <a:off x="505460" y="841079"/>
            <a:ext cx="1070703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列方程解答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小华每分能跳多少下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9.jpeg">
            <a:extLst>
              <a:ext uri="{FF2B5EF4-FFF2-40B4-BE49-F238E27FC236}">
                <a16:creationId xmlns:a16="http://schemas.microsoft.com/office/drawing/2014/main" xmlns="" id="{A19D4EDA-899B-4611-92BD-844175AA160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635597" y="1809240"/>
            <a:ext cx="5754453" cy="20403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99DFED5-9DCB-4A41-9245-ED529E5E9938}"/>
              </a:ext>
            </a:extLst>
          </p:cNvPr>
          <p:cNvSpPr/>
          <p:nvPr/>
        </p:nvSpPr>
        <p:spPr>
          <a:xfrm>
            <a:off x="956865" y="2562734"/>
            <a:ext cx="6096000" cy="39326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设小华每分能跳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-40=70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=110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=55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小华每分能跳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下。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1D7380-B3C3-4A07-99C3-A320DF6E4CE2}"/>
              </a:ext>
            </a:extLst>
          </p:cNvPr>
          <p:cNvSpPr/>
          <p:nvPr/>
        </p:nvSpPr>
        <p:spPr>
          <a:xfrm>
            <a:off x="505460" y="861094"/>
            <a:ext cx="11006454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A,B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两地相距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348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甲、乙两辆汽车从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A,B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两地同时出发相向而行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,2.4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时相遇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甲车每时行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乙车每时行多少千米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5F47199-3E37-42AB-8555-C261F7AD9E7A}"/>
              </a:ext>
            </a:extLst>
          </p:cNvPr>
          <p:cNvSpPr/>
          <p:nvPr/>
        </p:nvSpPr>
        <p:spPr>
          <a:xfrm>
            <a:off x="2302259" y="2383841"/>
            <a:ext cx="5545601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设乙车每时行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75×2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4+2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=348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180+2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=348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=168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乙车每时行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B737F24-3623-4C3F-ACC7-57D7106B6063}"/>
              </a:ext>
            </a:extLst>
          </p:cNvPr>
          <p:cNvSpPr/>
          <p:nvPr/>
        </p:nvSpPr>
        <p:spPr>
          <a:xfrm>
            <a:off x="587134" y="976032"/>
            <a:ext cx="63738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甲、乙松鼠各采摘松果多少个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0.jpeg">
            <a:extLst>
              <a:ext uri="{FF2B5EF4-FFF2-40B4-BE49-F238E27FC236}">
                <a16:creationId xmlns:a16="http://schemas.microsoft.com/office/drawing/2014/main" xmlns="" id="{6EBDE696-B3DE-4F8D-8570-2F8CB3878DF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821641" y="1682159"/>
            <a:ext cx="5690274" cy="2044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CD61C4-2A67-4942-B542-8C007D28BE16}"/>
              </a:ext>
            </a:extLst>
          </p:cNvPr>
          <p:cNvSpPr/>
          <p:nvPr/>
        </p:nvSpPr>
        <p:spPr>
          <a:xfrm>
            <a:off x="787193" y="1591585"/>
            <a:ext cx="10335113" cy="47174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设甲松鼠采摘松果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+3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=248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=248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x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=62</a:t>
            </a:r>
            <a:r>
              <a:rPr lang="zh-CN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乙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62×3=186(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甲松鼠采摘松果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个。乙松鼠采摘松果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186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9A6716-BEF7-4F53-BB5F-35305AAA3661}"/>
              </a:ext>
            </a:extLst>
          </p:cNvPr>
          <p:cNvSpPr/>
          <p:nvPr/>
        </p:nvSpPr>
        <p:spPr>
          <a:xfrm>
            <a:off x="604282" y="931180"/>
            <a:ext cx="637386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这个运动手环的原价是多少元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1.jpeg">
            <a:extLst>
              <a:ext uri="{FF2B5EF4-FFF2-40B4-BE49-F238E27FC236}">
                <a16:creationId xmlns:a16="http://schemas.microsoft.com/office/drawing/2014/main" xmlns="" id="{1F23BA5C-41DE-4458-8B4F-F82EE6B8E90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1616819"/>
            <a:ext cx="5245944" cy="149836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0122FAC-DCCD-4F3D-A255-981EDAF23907}"/>
              </a:ext>
            </a:extLst>
          </p:cNvPr>
          <p:cNvSpPr/>
          <p:nvPr/>
        </p:nvSpPr>
        <p:spPr>
          <a:xfrm>
            <a:off x="729286" y="2995351"/>
            <a:ext cx="9339533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设这个运动手环的原价是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-80%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=38</a:t>
            </a:r>
            <a:r>
              <a:rPr lang="zh-CN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i="1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=190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这个运动手环的原价是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218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59" y="861095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周庄乡今年收小麦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4.8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万吨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比去年增产两成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周庄乡去年产小麦多少万吨</a:t>
            </a:r>
            <a:r>
              <a:rPr lang="en-US" altLang="zh-CN" sz="3400" dirty="0" smtClean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956865" y="2886028"/>
                <a:ext cx="6096000" cy="277672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设周庄乡去年产小麦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万吨。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=4.8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1.2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i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周庄乡去年产小麦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万吨。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6865" y="2886028"/>
                <a:ext cx="6096000" cy="2776722"/>
              </a:xfrm>
              <a:prstGeom prst="rect">
                <a:avLst/>
              </a:prstGeom>
              <a:blipFill rotWithShape="0">
                <a:blip r:embed="rId4"/>
                <a:stretch>
                  <a:fillRect l="-2800" r="-3000" b="-3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75307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2859" y="1820174"/>
            <a:ext cx="1073126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丹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丹和妈妈今年的年龄之和是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妈妈的年龄就是丹丹的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倍。丹丹和妈妈今年各多少岁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5516" y="3510593"/>
            <a:ext cx="9520687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5×2+50=60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3+1=4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60÷4=15(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丹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丹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:15-5=10(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:50-10=40(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丹丹今年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妈妈今年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岁。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393</Words>
  <Application>Microsoft Office PowerPoint</Application>
  <PresentationFormat>宽屏</PresentationFormat>
  <Paragraphs>69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Calibri</vt:lpstr>
      <vt:lpstr>方正隶变_GBK</vt:lpstr>
      <vt:lpstr>Arial</vt:lpstr>
      <vt:lpstr>Times New Roman</vt:lpstr>
      <vt:lpstr>方正黑体_GBK</vt:lpstr>
      <vt:lpstr>微软雅黑</vt:lpstr>
      <vt:lpstr>方正书宋_GBK</vt:lpstr>
      <vt:lpstr>方正仿宋_GBK</vt:lpstr>
      <vt:lpstr>Wingdings</vt:lpstr>
      <vt:lpstr>汉仪雅酷黑 95W</vt:lpstr>
      <vt:lpstr>宋体</vt:lpstr>
      <vt:lpstr>方正大标宋简体</vt:lpstr>
      <vt:lpstr>Cambria Math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2026-03-19T01:50:43Z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