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5" r:id="rId5"/>
    <p:sldId id="521" r:id="rId6"/>
    <p:sldId id="522" r:id="rId7"/>
    <p:sldId id="536" r:id="rId8"/>
    <p:sldId id="523" r:id="rId9"/>
    <p:sldId id="538" r:id="rId10"/>
    <p:sldId id="539" r:id="rId11"/>
    <p:sldId id="533" r:id="rId12"/>
    <p:sldId id="511" r:id="rId13"/>
    <p:sldId id="534" r:id="rId14"/>
    <p:sldId id="427" r:id="rId15"/>
  </p:sldIdLst>
  <p:sldSz cx="12192000" cy="6858000"/>
  <p:notesSz cx="6858000" cy="9144000"/>
  <p:embeddedFontLst>
    <p:embeddedFont>
      <p:font typeface="方正书宋_GBK" panose="03000509000000000000" pitchFamily="65" charset="-122"/>
      <p:regular r:id="rId16"/>
    </p:embeddedFont>
    <p:embeddedFont>
      <p:font typeface="方正楷体_GBK" panose="03000509000000000000" pitchFamily="65" charset="-122"/>
      <p:regular r:id="rId17"/>
    </p:embeddedFont>
    <p:embeddedFont>
      <p:font typeface="微软雅黑" panose="020B0503020204020204" pitchFamily="34" charset="-122"/>
      <p:regular r:id="rId18"/>
      <p:bold r:id="rId19"/>
    </p:embeddedFont>
    <p:embeddedFont>
      <p:font typeface="方正黑体_GBK" panose="03000509000000000000" pitchFamily="65" charset="-122"/>
      <p:regular r:id="rId20"/>
    </p:embeddedFont>
    <p:embeddedFont>
      <p:font typeface="方正隶变_GBK" panose="03000509000000000000" pitchFamily="65" charset="-122"/>
      <p:regular r:id="rId21"/>
    </p:embeddedFont>
    <p:embeddedFont>
      <p:font typeface="方正仿宋_GBK" panose="03000509000000000000" pitchFamily="65" charset="-122"/>
      <p:regular r:id="rId22"/>
    </p:embeddedFont>
    <p:embeddedFont>
      <p:font typeface="Cambria Math" panose="02040503050406030204" pitchFamily="18" charset="0"/>
      <p:regular r:id="rId23"/>
    </p:embeddedFont>
    <p:embeddedFont>
      <p:font typeface="方正大标宋简体" panose="02010600030101010101" charset="-122"/>
      <p:regular r:id="rId24"/>
    </p:embeddedFont>
    <p:embeddedFont>
      <p:font typeface="方正大标宋_GBK" panose="03000509000000000000" pitchFamily="65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方正小标宋_GBK" panose="03000509000000000000" pitchFamily="65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2026/3/18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1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TIF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1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  整数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1091591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两个非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自然数的积一定是它们的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公因数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公倍数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最小公倍数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最大公因数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4429" y="122341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287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A2CD064-3253-4F5A-A193-38BBC45469A4}"/>
              </a:ext>
            </a:extLst>
          </p:cNvPr>
          <p:cNvSpPr/>
          <p:nvPr/>
        </p:nvSpPr>
        <p:spPr>
          <a:xfrm>
            <a:off x="505459" y="861094"/>
            <a:ext cx="10734759" cy="299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三、综合应用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解决问题。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工人叔叔有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根铁丝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dm,18 dm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dm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。现在要把它们截成同样长的小段而没有剩余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每小段最长是多少分米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共可以截多少段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3EE6CAC-CC8A-4F6C-AAF8-812912D0E837}"/>
              </a:ext>
            </a:extLst>
          </p:cNvPr>
          <p:cNvSpPr/>
          <p:nvPr/>
        </p:nvSpPr>
        <p:spPr>
          <a:xfrm>
            <a:off x="822385" y="3635419"/>
            <a:ext cx="9727722" cy="3147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的最大公因数是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12÷6=2(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18÷6=3(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en-US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24÷6=4(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2+3+4=9(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答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: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每小段最长是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分米</a:t>
            </a:r>
            <a:r>
              <a:rPr lang="en-US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共可以截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34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段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solidFill>
                <a:srgbClr val="E72582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6" name="image5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50595"/>
            <a:ext cx="4382770" cy="8058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B1F21D-BE77-4B73-B38D-31D05B7B4FAA}"/>
              </a:ext>
            </a:extLst>
          </p:cNvPr>
          <p:cNvSpPr/>
          <p:nvPr/>
        </p:nvSpPr>
        <p:spPr>
          <a:xfrm>
            <a:off x="632604" y="1713420"/>
            <a:ext cx="10426460" cy="3926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一个自然数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四舍五入到万位是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这个数最大是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一个九位数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它的各个数位上的数字之和为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其中万位上的数字是亿位上数字的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倍。这个数最大是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AC35B6C-31A0-4381-805C-94DBFC677D40}"/>
              </a:ext>
            </a:extLst>
          </p:cNvPr>
          <p:cNvSpPr/>
          <p:nvPr/>
        </p:nvSpPr>
        <p:spPr>
          <a:xfrm>
            <a:off x="1208691" y="2670993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124999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147ABEF-9224-4F1E-8494-4A6C2CDCBBA7}"/>
              </a:ext>
            </a:extLst>
          </p:cNvPr>
          <p:cNvSpPr/>
          <p:nvPr/>
        </p:nvSpPr>
        <p:spPr>
          <a:xfrm>
            <a:off x="5270408" y="2670993"/>
            <a:ext cx="147655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115000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6C1E2EF-41FF-49FA-ACD6-E0B5EFC18426}"/>
              </a:ext>
            </a:extLst>
          </p:cNvPr>
          <p:cNvSpPr/>
          <p:nvPr/>
        </p:nvSpPr>
        <p:spPr>
          <a:xfrm>
            <a:off x="505460" y="5011430"/>
            <a:ext cx="30187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430080000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FB4F6ED-6FCD-4374-8C1C-97C50DC9B4D2}"/>
              </a:ext>
            </a:extLst>
          </p:cNvPr>
          <p:cNvSpPr/>
          <p:nvPr/>
        </p:nvSpPr>
        <p:spPr>
          <a:xfrm>
            <a:off x="5144907" y="5011429"/>
            <a:ext cx="214674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100020039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52A155C-D615-45C5-A5EF-60B22B62330E}"/>
              </a:ext>
            </a:extLst>
          </p:cNvPr>
          <p:cNvSpPr/>
          <p:nvPr/>
        </p:nvSpPr>
        <p:spPr>
          <a:xfrm>
            <a:off x="571129" y="866355"/>
            <a:ext cx="10774533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一段公路长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84 m,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在公路的两侧每隔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插一面红旗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两端都插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现在要改成每隔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m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插一面红旗。一共有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面红旗可以不拔。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369B51D-D0E5-47DB-A4DD-195FA9EB50B8}"/>
              </a:ext>
            </a:extLst>
          </p:cNvPr>
          <p:cNvSpPr/>
          <p:nvPr/>
        </p:nvSpPr>
        <p:spPr>
          <a:xfrm>
            <a:off x="10055115" y="182158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六年级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数学下册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9C033A-1075-4969-813B-C8B3DEC034CB}"/>
              </a:ext>
            </a:extLst>
          </p:cNvPr>
          <p:cNvSpPr/>
          <p:nvPr/>
        </p:nvSpPr>
        <p:spPr>
          <a:xfrm>
            <a:off x="631620" y="1789725"/>
            <a:ext cx="10767308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一、用心思考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正确填写。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endParaRPr lang="zh-CN" altLang="zh-CN" sz="3400" b="1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这个数写作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),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)</a:t>
            </a:r>
            <a:r>
              <a:rPr lang="zh-CN" altLang="zh-CN" sz="3400" spc="-11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spc="-11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66.jpeg">
            <a:extLst>
              <a:ext uri="{FF2B5EF4-FFF2-40B4-BE49-F238E27FC236}">
                <a16:creationId xmlns:a16="http://schemas.microsoft.com/office/drawing/2014/main" xmlns="" id="{43C46203-78D7-47F4-A8AC-BA46169FDFAC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158246" y="2500758"/>
            <a:ext cx="3954774" cy="224465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AA8EFB0-73CA-4A0B-A727-63CA1B3F3B00}"/>
              </a:ext>
            </a:extLst>
          </p:cNvPr>
          <p:cNvSpPr/>
          <p:nvPr/>
        </p:nvSpPr>
        <p:spPr>
          <a:xfrm>
            <a:off x="2950995" y="490628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30050201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9B527F5-6ACC-451A-9AEC-D8C01607AA3A}"/>
              </a:ext>
            </a:extLst>
          </p:cNvPr>
          <p:cNvSpPr/>
          <p:nvPr/>
        </p:nvSpPr>
        <p:spPr>
          <a:xfrm>
            <a:off x="6015274" y="4898268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三千零五万零二百零一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xmlns="" id="{1F019E3A-8FE4-4899-A50E-AC9FE66E7FD3}"/>
                  </a:ext>
                </a:extLst>
              </p:cNvPr>
              <p:cNvSpPr/>
              <p:nvPr/>
            </p:nvSpPr>
            <p:spPr>
              <a:xfrm>
                <a:off x="582429" y="847657"/>
                <a:ext cx="10852009" cy="26838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 b="1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2.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在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 -16, 0, 4.8,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30, </a:t>
                </a:r>
                <a:r>
                  <a:rPr lang="en-US" altLang="zh-CN" sz="3400">
                    <a:latin typeface="方正书宋_GBK" panose="03000509000000000000" pitchFamily="65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-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1, 0.5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这些数中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)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是整数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是自然数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         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是正数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</a:t>
                </a: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               )</a:t>
                </a:r>
                <a:r>
                  <a:rPr lang="zh-CN" altLang="zh-CN" sz="3400"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是负数。</a:t>
                </a:r>
                <a:endParaRPr lang="zh-CN" altLang="zh-CN" sz="3400">
                  <a:latin typeface="Calibri" panose="020F0502020204030204" pitchFamily="34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1F019E3A-8FE4-4899-A50E-AC9FE66E7FD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429" y="847657"/>
                <a:ext cx="10852009" cy="2683876"/>
              </a:xfrm>
              <a:prstGeom prst="rect">
                <a:avLst/>
              </a:prstGeom>
              <a:blipFill>
                <a:blip r:embed="rId4"/>
                <a:stretch>
                  <a:fillRect l="-1573" r="-674" b="-7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BC372FE-2205-4A12-BDBA-495EAE6E009C}"/>
              </a:ext>
            </a:extLst>
          </p:cNvPr>
          <p:cNvSpPr/>
          <p:nvPr/>
        </p:nvSpPr>
        <p:spPr>
          <a:xfrm>
            <a:off x="8009551" y="1223343"/>
            <a:ext cx="349647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EAAA7D6-769A-4785-BECC-EC17D962AB82}"/>
              </a:ext>
            </a:extLst>
          </p:cNvPr>
          <p:cNvSpPr/>
          <p:nvPr/>
        </p:nvSpPr>
        <p:spPr>
          <a:xfrm>
            <a:off x="2231472" y="215431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9, 0, 30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xmlns="" id="{96EC5F75-E80B-4331-98B4-23158454A8B7}"/>
                  </a:ext>
                </a:extLst>
              </p:cNvPr>
              <p:cNvSpPr/>
              <p:nvPr/>
            </p:nvSpPr>
            <p:spPr>
              <a:xfrm>
                <a:off x="6243683" y="2041497"/>
                <a:ext cx="3421129" cy="8333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9, 4.8,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, 30, 0.5</a:t>
                </a:r>
                <a:r>
                  <a:rPr lang="zh-CN" altLang="zh-CN" sz="3400">
                    <a:solidFill>
                      <a:srgbClr val="E72582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　</a:t>
                </a:r>
                <a:endParaRPr lang="zh-CN" altLang="en-US" sz="3400">
                  <a:solidFill>
                    <a:srgbClr val="E72582"/>
                  </a:solidFill>
                </a:endParaRPr>
              </a:p>
            </p:txBody>
          </p:sp>
        </mc:Choice>
        <mc:Fallback xmlns=""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96EC5F75-E80B-4331-98B4-23158454A8B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3683" y="2041497"/>
                <a:ext cx="3421129" cy="833305"/>
              </a:xfrm>
              <a:prstGeom prst="rect">
                <a:avLst/>
              </a:prstGeom>
              <a:blipFill>
                <a:blip r:embed="rId5"/>
                <a:stretch>
                  <a:fillRect l="-4991" b="-94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9B0C07C-8B86-4797-8921-70310BDE6BEB}"/>
              </a:ext>
            </a:extLst>
          </p:cNvPr>
          <p:cNvSpPr/>
          <p:nvPr/>
        </p:nvSpPr>
        <p:spPr>
          <a:xfrm>
            <a:off x="1035558" y="2874802"/>
            <a:ext cx="197041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16, </a:t>
            </a:r>
            <a:r>
              <a:rPr lang="en-US" altLang="zh-CN" sz="340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F019E3A-8FE4-4899-A50E-AC9FE66E7FD3}"/>
              </a:ext>
            </a:extLst>
          </p:cNvPr>
          <p:cNvSpPr/>
          <p:nvPr/>
        </p:nvSpPr>
        <p:spPr>
          <a:xfrm>
            <a:off x="582429" y="847657"/>
            <a:ext cx="10852009" cy="4711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2020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天问一号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在文昌航天发射场发射升空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飞行了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473200000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2021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日成功抵达距离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地球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56103200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千米远的火星</a:t>
            </a:r>
            <a:r>
              <a:rPr lang="en-US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标志着中国首次火星探测任务取得圆满成功。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473200000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473200000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改写成用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作单位的数是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亿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,56103200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省略万位后面的尾数约是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万。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4C06801-4553-48CE-866E-34C177E19A8D}"/>
              </a:ext>
            </a:extLst>
          </p:cNvPr>
          <p:cNvSpPr/>
          <p:nvPr/>
        </p:nvSpPr>
        <p:spPr>
          <a:xfrm>
            <a:off x="6372557" y="3376732"/>
            <a:ext cx="410881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四亿七千三百二十万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771A406-340E-4F02-8CC5-1478857FF00E}"/>
              </a:ext>
            </a:extLst>
          </p:cNvPr>
          <p:cNvSpPr/>
          <p:nvPr/>
        </p:nvSpPr>
        <p:spPr>
          <a:xfrm>
            <a:off x="8426965" y="4160287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4.732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D8ADEB9-276D-45A6-BD27-75CC63680FCD}"/>
              </a:ext>
            </a:extLst>
          </p:cNvPr>
          <p:cNvSpPr/>
          <p:nvPr/>
        </p:nvSpPr>
        <p:spPr>
          <a:xfrm>
            <a:off x="7898615" y="4943842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5610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574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C09AC67-0C84-4DA5-84B6-227E0425A12C}"/>
              </a:ext>
            </a:extLst>
          </p:cNvPr>
          <p:cNvSpPr/>
          <p:nvPr/>
        </p:nvSpPr>
        <p:spPr>
          <a:xfrm>
            <a:off x="567605" y="866505"/>
            <a:ext cx="10944309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甲市某一天的最高气温是零上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℃,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+10 ℃,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最低气温是零下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℃,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该市这天的最大温差是</a:t>
            </a:r>
            <a:endParaRPr lang="en-US" altLang="zh-CN" sz="3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4BCD26D-752A-44D4-AF1F-8D2378F43E51}"/>
              </a:ext>
            </a:extLst>
          </p:cNvPr>
          <p:cNvSpPr/>
          <p:nvPr/>
        </p:nvSpPr>
        <p:spPr>
          <a:xfrm>
            <a:off x="4326030" y="1803671"/>
            <a:ext cx="17187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-</a:t>
            </a:r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℃</a:t>
            </a:r>
            <a:r>
              <a:rPr lang="zh-CN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B8B5536-2171-45CE-B396-2B8A9E843754}"/>
              </a:ext>
            </a:extLst>
          </p:cNvPr>
          <p:cNvSpPr/>
          <p:nvPr/>
        </p:nvSpPr>
        <p:spPr>
          <a:xfrm>
            <a:off x="782912" y="2591226"/>
            <a:ext cx="16962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 ℃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387168"/>
            <a:ext cx="7165959" cy="9187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714" y="4369228"/>
            <a:ext cx="4069638" cy="93601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5290" y="4313142"/>
            <a:ext cx="2357117" cy="110923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329" y="5485721"/>
            <a:ext cx="7230502" cy="113073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470584" y="4305881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12477" y="5486157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&lt;</a:t>
            </a:r>
            <a:endParaRPr lang="zh-CN" altLang="en-US" sz="55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04894" y="4369228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329685" y="5540160"/>
            <a:ext cx="582211" cy="9387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5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&gt;</a:t>
            </a:r>
            <a:endParaRPr lang="zh-CN" altLang="en-US" sz="55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2FC8DC1-8A82-4097-9BCC-3F27C52EB6E6}"/>
              </a:ext>
            </a:extLst>
          </p:cNvPr>
          <p:cNvSpPr/>
          <p:nvPr/>
        </p:nvSpPr>
        <p:spPr>
          <a:xfrm>
            <a:off x="630298" y="841079"/>
            <a:ext cx="10756777" cy="5875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的自然数中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最小的质数是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最小的合数是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既不是质数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也不是合数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是最小的偶数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是最大的奇数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既是质数又是偶数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既是合数又是奇数。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12, 20, 15, 45, 18, 30, 72, 60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的倍数又是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的倍数的数有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       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的倍数的数有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),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又有因数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的数有</a:t>
            </a:r>
            <a:endParaRPr lang="en-US" altLang="zh-CN" sz="3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8EEEFD8-A1C6-44AA-8AD7-ED3D8480F368}"/>
              </a:ext>
            </a:extLst>
          </p:cNvPr>
          <p:cNvSpPr/>
          <p:nvPr/>
        </p:nvSpPr>
        <p:spPr>
          <a:xfrm>
            <a:off x="7837854" y="946407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96D3183-4819-4386-8A1C-ABC00F30A8E2}"/>
              </a:ext>
            </a:extLst>
          </p:cNvPr>
          <p:cNvSpPr/>
          <p:nvPr/>
        </p:nvSpPr>
        <p:spPr>
          <a:xfrm>
            <a:off x="1618534" y="172130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70180D1-B754-4482-ACCA-F6CCE659E1D2}"/>
              </a:ext>
            </a:extLst>
          </p:cNvPr>
          <p:cNvSpPr/>
          <p:nvPr/>
        </p:nvSpPr>
        <p:spPr>
          <a:xfrm>
            <a:off x="3285606" y="17203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CE60AF0-B5FD-458E-9EDD-E346934191F3}"/>
              </a:ext>
            </a:extLst>
          </p:cNvPr>
          <p:cNvSpPr/>
          <p:nvPr/>
        </p:nvSpPr>
        <p:spPr>
          <a:xfrm>
            <a:off x="9150743" y="17203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42B3EBC-B3F5-4E62-94B2-623C1A261D15}"/>
              </a:ext>
            </a:extLst>
          </p:cNvPr>
          <p:cNvSpPr/>
          <p:nvPr/>
        </p:nvSpPr>
        <p:spPr>
          <a:xfrm>
            <a:off x="2975264" y="245796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9074801E-40AD-4220-A48F-D951469962F5}"/>
              </a:ext>
            </a:extLst>
          </p:cNvPr>
          <p:cNvSpPr/>
          <p:nvPr/>
        </p:nvSpPr>
        <p:spPr>
          <a:xfrm>
            <a:off x="7211047" y="2457968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37BF08D-20EA-43CD-A363-1826AB3D3E01}"/>
              </a:ext>
            </a:extLst>
          </p:cNvPr>
          <p:cNvSpPr/>
          <p:nvPr/>
        </p:nvSpPr>
        <p:spPr>
          <a:xfrm>
            <a:off x="1618534" y="316347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56EA422-B26F-473A-A298-0CED5ADE2B0E}"/>
              </a:ext>
            </a:extLst>
          </p:cNvPr>
          <p:cNvSpPr/>
          <p:nvPr/>
        </p:nvSpPr>
        <p:spPr>
          <a:xfrm>
            <a:off x="3111250" y="4597679"/>
            <a:ext cx="36728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72,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CB5C79F-C6E7-4527-A4EB-9BDE7B895A82}"/>
              </a:ext>
            </a:extLst>
          </p:cNvPr>
          <p:cNvSpPr/>
          <p:nvPr/>
        </p:nvSpPr>
        <p:spPr>
          <a:xfrm>
            <a:off x="1545249" y="5335313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20, 30, 60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9B317DA-6691-4FBE-89B3-A98CFFCC0597}"/>
              </a:ext>
            </a:extLst>
          </p:cNvPr>
          <p:cNvSpPr/>
          <p:nvPr/>
        </p:nvSpPr>
        <p:spPr>
          <a:xfrm>
            <a:off x="861312" y="6071980"/>
            <a:ext cx="301877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45,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30,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方正仿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4E4C888-6C2E-48A8-AC9E-428FA3721B8B}"/>
              </a:ext>
            </a:extLst>
          </p:cNvPr>
          <p:cNvSpPr/>
          <p:nvPr/>
        </p:nvSpPr>
        <p:spPr>
          <a:xfrm>
            <a:off x="606640" y="865455"/>
            <a:ext cx="10623611" cy="5875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一个数最大的因数和它最小的倍数的和是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一个两位数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个位上的数字和十位上的数字都是合数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并且互质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这个两位数最大是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18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的最大公因数是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),3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一个三位数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的倍数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而且有因数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5,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这个三位数最大是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5BA0620-D5E5-47C5-907D-A30FE5C9CFAE}"/>
              </a:ext>
            </a:extLst>
          </p:cNvPr>
          <p:cNvSpPr/>
          <p:nvPr/>
        </p:nvSpPr>
        <p:spPr>
          <a:xfrm>
            <a:off x="1097929" y="170217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50BF704-0199-4CE1-B075-5B8B737F6D0C}"/>
              </a:ext>
            </a:extLst>
          </p:cNvPr>
          <p:cNvSpPr/>
          <p:nvPr/>
        </p:nvSpPr>
        <p:spPr>
          <a:xfrm>
            <a:off x="6335082" y="318785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98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86A6180-99D8-4961-B42B-3F52B0CE489B}"/>
              </a:ext>
            </a:extLst>
          </p:cNvPr>
          <p:cNvSpPr/>
          <p:nvPr/>
        </p:nvSpPr>
        <p:spPr>
          <a:xfrm>
            <a:off x="6096000" y="390732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56576A5-3A03-4790-87C9-983DBA096D50}"/>
              </a:ext>
            </a:extLst>
          </p:cNvPr>
          <p:cNvSpPr/>
          <p:nvPr/>
        </p:nvSpPr>
        <p:spPr>
          <a:xfrm>
            <a:off x="1589378" y="466184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33</a:t>
            </a:r>
            <a:endParaRPr lang="zh-CN" altLang="en-US" sz="34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452B174-9091-4E98-AE9D-5AA8143ADBFF}"/>
              </a:ext>
            </a:extLst>
          </p:cNvPr>
          <p:cNvSpPr/>
          <p:nvPr/>
        </p:nvSpPr>
        <p:spPr>
          <a:xfrm>
            <a:off x="4547164" y="601692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990</a:t>
            </a:r>
            <a:endParaRPr lang="zh-CN" altLang="en-US" sz="34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792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二、反复比较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准确选择。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把正确答案的序号填在括号里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下面各数中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只读一个零的是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A.606006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B.6006000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C.6600000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D.60606060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下列关于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“0”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的叙述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正确的有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是正数与负数的分界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比任何负数都大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可以表示没有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可以表示起点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400" dirty="0">
                <a:latin typeface="Times New Roman" panose="02020603050405020304" pitchFamily="18" charset="0"/>
                <a:ea typeface="方正楷体_GBK" panose="03000509000000000000" pitchFamily="65" charset="-122"/>
                <a:cs typeface="Times New Roman" panose="02020603050405020304" pitchFamily="18" charset="0"/>
              </a:rPr>
              <a:t>可以用来占位。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A.2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zh-CN" altLang="en-US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B.3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C.4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D.5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5644" y="18100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00919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1091591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规定把淘气家的位置记作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“0 m”,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向东为正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向西为负。淘气从家出发向东走了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又向西走了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m,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这时淘气的位置可以表示为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)m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A.70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.-70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C.30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.-30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÷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=5 (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是非零自然数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的最小公倍数是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</a:t>
            </a:r>
            <a:r>
              <a:rPr lang="en-US" altLang="zh-CN" sz="3400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C.5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D.1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2391" y="2595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488101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797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662</Words>
  <Application>Microsoft Office PowerPoint</Application>
  <PresentationFormat>宽屏</PresentationFormat>
  <Paragraphs>117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Times New Roman</vt:lpstr>
      <vt:lpstr>方正书宋_GBK</vt:lpstr>
      <vt:lpstr>方正楷体_GBK</vt:lpstr>
      <vt:lpstr>微软雅黑</vt:lpstr>
      <vt:lpstr>方正黑体_GBK</vt:lpstr>
      <vt:lpstr>方正隶变_GBK</vt:lpstr>
      <vt:lpstr>Wingdings</vt:lpstr>
      <vt:lpstr>方正仿宋_GBK</vt:lpstr>
      <vt:lpstr>宋体</vt:lpstr>
      <vt:lpstr>汉仪雅酷黑 95W</vt:lpstr>
      <vt:lpstr>Cambria Math</vt:lpstr>
      <vt:lpstr>方正大标宋简体</vt:lpstr>
      <vt:lpstr>方正大标宋_GBK</vt:lpstr>
      <vt:lpstr>Calibri</vt:lpstr>
      <vt:lpstr>方正小标宋_GBK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2026-03-18T09:00:37Z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