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3" r:id="rId7"/>
    <p:sldId id="535" r:id="rId8"/>
    <p:sldId id="536" r:id="rId9"/>
    <p:sldId id="539" r:id="rId10"/>
    <p:sldId id="540" r:id="rId11"/>
    <p:sldId id="537" r:id="rId12"/>
    <p:sldId id="538" r:id="rId13"/>
    <p:sldId id="541" r:id="rId14"/>
    <p:sldId id="542" r:id="rId15"/>
    <p:sldId id="511" r:id="rId16"/>
    <p:sldId id="427" r:id="rId17"/>
  </p:sldIdLst>
  <p:sldSz cx="12192000" cy="6858000"/>
  <p:notesSz cx="6858000" cy="9144000"/>
  <p:embeddedFontLst>
    <p:embeddedFont>
      <p:font typeface="方正书宋_GBK" panose="03000509000000000000" pitchFamily="65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  <p:embeddedFont>
      <p:font typeface="方正黑体_GBK" panose="03000509000000000000" pitchFamily="65" charset="-122"/>
      <p:regular r:id="rId21"/>
    </p:embeddedFont>
    <p:embeddedFont>
      <p:font typeface="方正隶变_GBK" panose="03000509000000000000" pitchFamily="65" charset="-122"/>
      <p:regular r:id="rId22"/>
    </p:embeddedFont>
    <p:embeddedFont>
      <p:font typeface="方正仿宋_GBK" panose="03000509000000000000" pitchFamily="65" charset="-122"/>
      <p:regular r:id="rId23"/>
    </p:embeddedFont>
    <p:embeddedFont>
      <p:font typeface="Cambria Math" panose="02040503050406030204" pitchFamily="18" charset="0"/>
      <p:regular r:id="rId24"/>
    </p:embeddedFont>
    <p:embeddedFont>
      <p:font typeface="方正大标宋简体" panose="02010600030101010101" charset="-122"/>
      <p:regular r:id="rId25"/>
    </p:embeddedFont>
    <p:embeddedFont>
      <p:font typeface="方正大标宋_GBK" panose="03000509000000000000" pitchFamily="65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方正小标宋_GBK" panose="03000509000000000000" pitchFamily="65" charset="-122"/>
      <p:regular r:id="rId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23.TIF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6" Type="http://schemas.openxmlformats.org/officeDocument/2006/relationships/image" Target="../media/image28.png"/><Relationship Id="rId5" Type="http://schemas.openxmlformats.org/officeDocument/2006/relationships/image" Target="../media/image26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5" Type="http://schemas.openxmlformats.org/officeDocument/2006/relationships/image" Target="../media/image29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28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7.png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9.TIF"/><Relationship Id="rId5" Type="http://schemas.openxmlformats.org/officeDocument/2006/relationships/image" Target="../media/image18.TIF"/><Relationship Id="rId4" Type="http://schemas.openxmlformats.org/officeDocument/2006/relationships/image" Target="../media/image17.TIF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20.TIF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2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课时　小数、分数、百分数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3AF720B6-B1ED-4578-91F4-FD7C2B6363C6}"/>
                  </a:ext>
                </a:extLst>
              </p:cNvPr>
              <p:cNvSpPr/>
              <p:nvPr/>
            </p:nvSpPr>
            <p:spPr>
              <a:xfrm>
                <a:off x="641229" y="861094"/>
                <a:ext cx="11125201" cy="51900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6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4.</a:t>
                </a:r>
                <a:r>
                  <a:rPr lang="zh-CN" altLang="zh-CN" sz="36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下面各图中的涂色部分能用分数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600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6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600"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6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表示的是</a:t>
                </a:r>
                <a:r>
                  <a:rPr lang="en-US" altLang="zh-CN" sz="36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6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dirty="0" smtClean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36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6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600" dirty="0">
                    <a:effectLst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600" dirty="0">
                  <a:effectLst/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endParaRPr lang="en-US" altLang="zh-CN" sz="3400" b="1" dirty="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endParaRPr lang="en-US" altLang="zh-CN" sz="3400" b="1" dirty="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b="1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en-US" altLang="zh-CN" sz="3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.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的后面添上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%,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这个数就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)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缩小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倍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B.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扩大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100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倍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不变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                D.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缩小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10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倍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3AF720B6-B1ED-4578-91F4-FD7C2B6363C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229" y="861094"/>
                <a:ext cx="11125201" cy="5190011"/>
              </a:xfrm>
              <a:prstGeom prst="rect">
                <a:avLst/>
              </a:prstGeom>
              <a:blipFill rotWithShape="0">
                <a:blip r:embed="rId4"/>
                <a:stretch>
                  <a:fillRect l="-1644" r="-329" b="-12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B8A0AA8-CFC6-40A6-973D-E8311896159D}"/>
              </a:ext>
            </a:extLst>
          </p:cNvPr>
          <p:cNvSpPr/>
          <p:nvPr/>
        </p:nvSpPr>
        <p:spPr>
          <a:xfrm>
            <a:off x="6742906" y="37584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024963" y="125115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image18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58457" y="2172227"/>
            <a:ext cx="10354658" cy="11727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0202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3AF720B6-B1ED-4578-91F4-FD7C2B6363C6}"/>
                  </a:ext>
                </a:extLst>
              </p:cNvPr>
              <p:cNvSpPr/>
              <p:nvPr/>
            </p:nvSpPr>
            <p:spPr>
              <a:xfrm>
                <a:off x="641229" y="861094"/>
                <a:ext cx="10642121" cy="43910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下列问题中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可以用算式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÷5”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解决的是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A.1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个蛋糕平均分成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份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求每份是多少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en-US" altLang="zh-CN" sz="3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B.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半个蛋糕平均分成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份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求每份是多少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半个蛋糕分成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份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求每份是多少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en-US" altLang="zh-CN" sz="34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D.5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个蛋糕平均分成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份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求每份是多少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3AF720B6-B1ED-4578-91F4-FD7C2B6363C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229" y="861094"/>
                <a:ext cx="10642121" cy="4391010"/>
              </a:xfrm>
              <a:prstGeom prst="rect">
                <a:avLst/>
              </a:prstGeom>
              <a:blipFill>
                <a:blip r:embed="rId4"/>
                <a:stretch>
                  <a:fillRect l="-1604" b="-3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5F5B10C-B7CB-4AA1-8400-9041BDA4FEE6}"/>
              </a:ext>
            </a:extLst>
          </p:cNvPr>
          <p:cNvSpPr/>
          <p:nvPr/>
        </p:nvSpPr>
        <p:spPr>
          <a:xfrm>
            <a:off x="8932969" y="137438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487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49369F5-AC0E-42D7-AD75-2F2D968C65F1}"/>
              </a:ext>
            </a:extLst>
          </p:cNvPr>
          <p:cNvSpPr/>
          <p:nvPr/>
        </p:nvSpPr>
        <p:spPr>
          <a:xfrm>
            <a:off x="523312" y="966421"/>
            <a:ext cx="62889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三、在图中涂色表示下面各数。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4603EFC-A765-4EA8-BCEF-DF6EDF2015C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3281"/>
          <a:stretch/>
        </p:blipFill>
        <p:spPr>
          <a:xfrm>
            <a:off x="523312" y="1576831"/>
            <a:ext cx="2547692" cy="210026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39A6418-4633-4B75-B218-72C90D2F256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9674" t="12720"/>
          <a:stretch/>
        </p:blipFill>
        <p:spPr>
          <a:xfrm>
            <a:off x="6153463" y="1846273"/>
            <a:ext cx="1938069" cy="183310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8A07EB1A-1286-4270-973B-DADC5501F65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331" r="34318"/>
          <a:stretch/>
        </p:blipFill>
        <p:spPr>
          <a:xfrm>
            <a:off x="3594316" y="1514548"/>
            <a:ext cx="2035835" cy="210026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99BE9C4-2A89-4136-AEF6-6579E905CB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0800" y="1682159"/>
            <a:ext cx="2421904" cy="206310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xmlns="" id="{C2251E61-5C3B-413F-BC91-D69E9CD83578}"/>
                  </a:ext>
                </a:extLst>
              </p:cNvPr>
              <p:cNvSpPr/>
              <p:nvPr/>
            </p:nvSpPr>
            <p:spPr>
              <a:xfrm>
                <a:off x="1631358" y="4114671"/>
                <a:ext cx="548548" cy="10752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34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sz="340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3400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340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C2251E61-5C3B-413F-BC91-D69E9CD8357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358" y="4114671"/>
                <a:ext cx="548548" cy="10752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A57F6B0-AC90-421A-A3AB-94F7CD74143A}"/>
              </a:ext>
            </a:extLst>
          </p:cNvPr>
          <p:cNvSpPr/>
          <p:nvPr/>
        </p:nvSpPr>
        <p:spPr>
          <a:xfrm>
            <a:off x="4134114" y="4376798"/>
            <a:ext cx="66527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0.625                 0.4                     40%</a:t>
            </a:r>
            <a:endParaRPr lang="zh-CN" altLang="en-US" sz="3400"/>
          </a:p>
        </p:txBody>
      </p:sp>
      <p:pic>
        <p:nvPicPr>
          <p:cNvPr id="14" name="image174.jpeg">
            <a:extLst>
              <a:ext uri="{FF2B5EF4-FFF2-40B4-BE49-F238E27FC236}">
                <a16:creationId xmlns:a16="http://schemas.microsoft.com/office/drawing/2014/main" xmlns="" id="{EAF54E63-66B1-4534-82AB-4EC26908EE50}"/>
              </a:ext>
            </a:extLst>
          </p:cNvPr>
          <p:cNvPicPr/>
          <p:nvPr/>
        </p:nvPicPr>
        <p:blipFill rotWithShape="1">
          <a:blip r:embed="rId7"/>
          <a:srcRect r="80902" b="32225"/>
          <a:stretch/>
        </p:blipFill>
        <p:spPr>
          <a:xfrm>
            <a:off x="585078" y="1562007"/>
            <a:ext cx="2641108" cy="2129916"/>
          </a:xfrm>
          <a:prstGeom prst="rect">
            <a:avLst/>
          </a:prstGeom>
        </p:spPr>
      </p:pic>
      <p:pic>
        <p:nvPicPr>
          <p:cNvPr id="15" name="image174.jpeg">
            <a:extLst>
              <a:ext uri="{FF2B5EF4-FFF2-40B4-BE49-F238E27FC236}">
                <a16:creationId xmlns:a16="http://schemas.microsoft.com/office/drawing/2014/main" xmlns="" id="{54871BFC-12C5-4162-AB16-084CB14E0A5C}"/>
              </a:ext>
            </a:extLst>
          </p:cNvPr>
          <p:cNvPicPr/>
          <p:nvPr/>
        </p:nvPicPr>
        <p:blipFill rotWithShape="1">
          <a:blip r:embed="rId7"/>
          <a:srcRect l="31939" r="53258" b="32225"/>
          <a:stretch/>
        </p:blipFill>
        <p:spPr>
          <a:xfrm>
            <a:off x="3602552" y="1628718"/>
            <a:ext cx="1938069" cy="2016461"/>
          </a:xfrm>
          <a:prstGeom prst="rect">
            <a:avLst/>
          </a:prstGeom>
        </p:spPr>
      </p:pic>
      <p:pic>
        <p:nvPicPr>
          <p:cNvPr id="16" name="image174.jpeg">
            <a:extLst>
              <a:ext uri="{FF2B5EF4-FFF2-40B4-BE49-F238E27FC236}">
                <a16:creationId xmlns:a16="http://schemas.microsoft.com/office/drawing/2014/main" xmlns="" id="{C486F968-9DB6-4EED-846F-A0ED610DB57E}"/>
              </a:ext>
            </a:extLst>
          </p:cNvPr>
          <p:cNvPicPr/>
          <p:nvPr/>
        </p:nvPicPr>
        <p:blipFill rotWithShape="1">
          <a:blip r:embed="rId7"/>
          <a:srcRect l="81740" b="32225"/>
          <a:stretch/>
        </p:blipFill>
        <p:spPr>
          <a:xfrm>
            <a:off x="8874491" y="1702495"/>
            <a:ext cx="2421903" cy="2042767"/>
          </a:xfrm>
          <a:prstGeom prst="rect">
            <a:avLst/>
          </a:prstGeom>
        </p:spPr>
      </p:pic>
      <p:pic>
        <p:nvPicPr>
          <p:cNvPr id="17" name="image174.jpeg">
            <a:extLst>
              <a:ext uri="{FF2B5EF4-FFF2-40B4-BE49-F238E27FC236}">
                <a16:creationId xmlns:a16="http://schemas.microsoft.com/office/drawing/2014/main" xmlns="" id="{B571FA67-C27D-496A-BE59-F0A79A2A989B}"/>
              </a:ext>
            </a:extLst>
          </p:cNvPr>
          <p:cNvPicPr/>
          <p:nvPr/>
        </p:nvPicPr>
        <p:blipFill rotWithShape="1">
          <a:blip r:embed="rId7"/>
          <a:srcRect l="56889" r="29175" b="32225"/>
          <a:stretch/>
        </p:blipFill>
        <p:spPr>
          <a:xfrm>
            <a:off x="6153463" y="1635751"/>
            <a:ext cx="1860477" cy="20561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0132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71CA561-40C6-4AAC-AF18-E664DE93B05A}"/>
              </a:ext>
            </a:extLst>
          </p:cNvPr>
          <p:cNvSpPr/>
          <p:nvPr/>
        </p:nvSpPr>
        <p:spPr>
          <a:xfrm>
            <a:off x="505459" y="861094"/>
            <a:ext cx="11006455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四、综合应用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王奶奶最近学会了手机支付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她去菜市场买土豆用手机付款时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由于没看清是一位小数而漏输了小数点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发现后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老板将多收的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21.6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元退给了王奶奶。买土豆应该付多少钱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6079A3D-53D9-4289-B6C8-8046A3F3D3FA}"/>
              </a:ext>
            </a:extLst>
          </p:cNvPr>
          <p:cNvSpPr/>
          <p:nvPr/>
        </p:nvSpPr>
        <p:spPr>
          <a:xfrm>
            <a:off x="956865" y="4012351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21.6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÷(10-1)=21.6÷9=2.4(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买土豆应该付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2.4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zh-CN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106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E0F629C7-530E-49A7-BBD4-8DAAA772490F}"/>
                  </a:ext>
                </a:extLst>
              </p:cNvPr>
              <p:cNvSpPr/>
              <p:nvPr/>
            </p:nvSpPr>
            <p:spPr>
              <a:xfrm>
                <a:off x="704135" y="861094"/>
                <a:ext cx="10807780" cy="26243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altLang="zh-CN" sz="3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水果店运进一批水果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其中草莓占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3%,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苹果占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26%,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梨占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桃占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香蕉占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18.5%,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葡萄占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。运进的这几种水果中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哪种最多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哪种最少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?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spcAft>
                    <a:spcPts val="0"/>
                  </a:spcAft>
                </a:pP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 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E0F629C7-530E-49A7-BBD4-8DAAA772490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135" y="861094"/>
                <a:ext cx="10807780" cy="2624308"/>
              </a:xfrm>
              <a:prstGeom prst="rect">
                <a:avLst/>
              </a:prstGeom>
              <a:blipFill>
                <a:blip r:embed="rId4"/>
                <a:stretch>
                  <a:fillRect l="-1580" t="-696" r="-7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DF57BAF0-7C07-4763-BA8E-C91B91B15EFA}"/>
                  </a:ext>
                </a:extLst>
              </p:cNvPr>
              <p:cNvSpPr/>
              <p:nvPr/>
            </p:nvSpPr>
            <p:spPr>
              <a:xfrm>
                <a:off x="1120764" y="3024061"/>
                <a:ext cx="10291600" cy="83548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&gt;26%&gt;18.5%&gt;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&gt;3%,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所以桃最多</a:t>
                </a:r>
                <a:r>
                  <a:rPr lang="en-US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b="1">
                    <a:solidFill>
                      <a:srgbClr val="E72582"/>
                    </a:solidFill>
                    <a:latin typeface="Times New Roman" panose="02020603050405020304" pitchFamily="18" charset="0"/>
                    <a:ea typeface="方正仿宋_GBK" panose="03000509000000000000" pitchFamily="65" charset="-122"/>
                    <a:cs typeface="Times New Roman" panose="02020603050405020304" pitchFamily="18" charset="0"/>
                  </a:rPr>
                  <a:t>草莓最少。</a:t>
                </a:r>
                <a:endParaRPr lang="zh-CN" altLang="zh-CN" sz="3400" b="1">
                  <a:solidFill>
                    <a:srgbClr val="E72582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DF57BAF0-7C07-4763-BA8E-C91B91B15EF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0764" y="3024061"/>
                <a:ext cx="10291600" cy="835485"/>
              </a:xfrm>
              <a:prstGeom prst="rect">
                <a:avLst/>
              </a:prstGeom>
              <a:blipFill>
                <a:blip r:embed="rId5"/>
                <a:stretch>
                  <a:fillRect l="-1659" r="-1066" b="-124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91734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1411C56-80CC-4A2F-9D06-EC8D83857C49}"/>
              </a:ext>
            </a:extLst>
          </p:cNvPr>
          <p:cNvSpPr/>
          <p:nvPr/>
        </p:nvSpPr>
        <p:spPr>
          <a:xfrm>
            <a:off x="505459" y="1845911"/>
            <a:ext cx="10786518" cy="3142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甲数比乙数多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3.6,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甲数的小数点向左移动一位就正好与乙数相等。甲数是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乙数是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两个连续自然数的和乘它们的差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205,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这两个连续的自然数分别是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F1E100F-6373-4FDD-8C86-4901C9066F8C}"/>
              </a:ext>
            </a:extLst>
          </p:cNvPr>
          <p:cNvSpPr/>
          <p:nvPr/>
        </p:nvSpPr>
        <p:spPr>
          <a:xfrm>
            <a:off x="4488883" y="281344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8E05689-E14E-448E-9013-E83E9A15B411}"/>
              </a:ext>
            </a:extLst>
          </p:cNvPr>
          <p:cNvSpPr/>
          <p:nvPr/>
        </p:nvSpPr>
        <p:spPr>
          <a:xfrm>
            <a:off x="7094468" y="2801397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0.4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C89C533C-C067-4B91-88C7-67EB06E59BB9}"/>
              </a:ext>
            </a:extLst>
          </p:cNvPr>
          <p:cNvSpPr/>
          <p:nvPr/>
        </p:nvSpPr>
        <p:spPr>
          <a:xfrm>
            <a:off x="3851529" y="4372437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102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4AACE96-4A97-4E70-B5A8-704FF4405851}"/>
              </a:ext>
            </a:extLst>
          </p:cNvPr>
          <p:cNvSpPr/>
          <p:nvPr/>
        </p:nvSpPr>
        <p:spPr>
          <a:xfrm>
            <a:off x="5676654" y="437243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103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ABB3EDE3-785C-433C-9D51-E73F1A960D93}"/>
                  </a:ext>
                </a:extLst>
              </p:cNvPr>
              <p:cNvSpPr/>
              <p:nvPr/>
            </p:nvSpPr>
            <p:spPr>
              <a:xfrm>
                <a:off x="595655" y="1769711"/>
                <a:ext cx="10504098" cy="19092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 dirty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一、用心思考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正确填写。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读作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),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百分之三点六</a:t>
                </a:r>
                <a:r>
                  <a:rPr lang="zh-CN" altLang="zh-CN" sz="3400" dirty="0">
                    <a:latin typeface="Calibri" panose="020F0502020204030204" pitchFamily="34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写作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ABB3EDE3-785C-433C-9D51-E73F1A960D9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655" y="1769711"/>
                <a:ext cx="10504098" cy="1909241"/>
              </a:xfrm>
              <a:prstGeom prst="rect">
                <a:avLst/>
              </a:prstGeom>
              <a:blipFill rotWithShape="0">
                <a:blip r:embed="rId5"/>
                <a:stretch>
                  <a:fillRect l="-1625" r="-987" b="-3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36FB628-53C4-464A-A2B9-85B62C91D39A}"/>
              </a:ext>
            </a:extLst>
          </p:cNvPr>
          <p:cNvSpPr/>
          <p:nvPr/>
        </p:nvSpPr>
        <p:spPr>
          <a:xfrm>
            <a:off x="2534737" y="292345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六分之五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646CF9-F3E1-41BC-8831-2D932F7119B3}"/>
              </a:ext>
            </a:extLst>
          </p:cNvPr>
          <p:cNvSpPr/>
          <p:nvPr/>
        </p:nvSpPr>
        <p:spPr>
          <a:xfrm>
            <a:off x="8972407" y="2923453"/>
            <a:ext cx="11464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3.6%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1475" y="3900725"/>
            <a:ext cx="9848246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1, 7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0.1, 5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组成的数是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它里面有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24712" y="4107973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6.75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22903" y="489540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675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E6A6E09-CAD6-43BF-B238-33774106F940}"/>
              </a:ext>
            </a:extLst>
          </p:cNvPr>
          <p:cNvSpPr/>
          <p:nvPr/>
        </p:nvSpPr>
        <p:spPr>
          <a:xfrm>
            <a:off x="505460" y="844447"/>
            <a:ext cx="1100645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观察右图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将阴影部分的面积与整个图形面积之间的关系分别用分数、百分数、最简整数比和小数表示。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69.jpeg">
            <a:extLst>
              <a:ext uri="{FF2B5EF4-FFF2-40B4-BE49-F238E27FC236}">
                <a16:creationId xmlns:a16="http://schemas.microsoft.com/office/drawing/2014/main" xmlns="" id="{E006C4AC-EF49-4821-89FF-3B3C719F859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155065" y="2544845"/>
            <a:ext cx="2852241" cy="176830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635184CC-1596-4E0B-8651-D42DBE41A19B}"/>
                  </a:ext>
                </a:extLst>
              </p:cNvPr>
              <p:cNvSpPr/>
              <p:nvPr/>
            </p:nvSpPr>
            <p:spPr>
              <a:xfrm>
                <a:off x="875096" y="3779865"/>
                <a:ext cx="8977138" cy="223368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zh-CN" sz="3400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zh-CN" altLang="zh-CN" sz="3400" i="1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)%=(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)</a:t>
                </a:r>
                <a:r>
                  <a:rPr lang="zh-CN" altLang="zh-CN" sz="3400">
                    <a:latin typeface="Calibri" panose="020F0502020204030204" pitchFamily="34" charset="0"/>
                    <a:ea typeface="宋体" panose="02010600030101010101" pitchFamily="2" charset="-122"/>
                    <a:cs typeface="宋体" panose="02010600030101010101" pitchFamily="2" charset="-122"/>
                  </a:rPr>
                  <a:t>∶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)=(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)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填小数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635184CC-1596-4E0B-8651-D42DBE41A1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5096" y="3779865"/>
                <a:ext cx="8977138" cy="2233688"/>
              </a:xfrm>
              <a:prstGeom prst="rect">
                <a:avLst/>
              </a:prstGeom>
              <a:blipFill>
                <a:blip r:embed="rId5"/>
                <a:stretch>
                  <a:fillRect l="-1902" r="-951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A9F3A3D-5836-414A-8F82-41CD2659773A}"/>
              </a:ext>
            </a:extLst>
          </p:cNvPr>
          <p:cNvSpPr/>
          <p:nvPr/>
        </p:nvSpPr>
        <p:spPr>
          <a:xfrm>
            <a:off x="2601232" y="4393097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62.5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665AB74-4C9B-4E71-A485-CC4F4647247D}"/>
              </a:ext>
            </a:extLst>
          </p:cNvPr>
          <p:cNvSpPr/>
          <p:nvPr/>
        </p:nvSpPr>
        <p:spPr>
          <a:xfrm>
            <a:off x="4993032" y="439309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B656FEA-9C28-4EB3-95FE-59825A5FE381}"/>
              </a:ext>
            </a:extLst>
          </p:cNvPr>
          <p:cNvSpPr/>
          <p:nvPr/>
        </p:nvSpPr>
        <p:spPr>
          <a:xfrm>
            <a:off x="6731933" y="439309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87C33D7-AC76-4B9C-9AD9-15B0F00AE140}"/>
              </a:ext>
            </a:extLst>
          </p:cNvPr>
          <p:cNvSpPr/>
          <p:nvPr/>
        </p:nvSpPr>
        <p:spPr>
          <a:xfrm>
            <a:off x="8225899" y="4393097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0.625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AF253BE4-6AA5-4355-AD88-5AF65F49DA31}"/>
              </a:ext>
            </a:extLst>
          </p:cNvPr>
          <p:cNvSpPr/>
          <p:nvPr/>
        </p:nvSpPr>
        <p:spPr>
          <a:xfrm>
            <a:off x="1328785" y="408532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3350199-2BB8-45DF-9C9F-602135E71DC4}"/>
              </a:ext>
            </a:extLst>
          </p:cNvPr>
          <p:cNvSpPr/>
          <p:nvPr/>
        </p:nvSpPr>
        <p:spPr>
          <a:xfrm>
            <a:off x="1328785" y="482398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DF2AADE0-0562-40D0-ABAD-96B01EB15DEB}"/>
                  </a:ext>
                </a:extLst>
              </p:cNvPr>
              <p:cNvSpPr/>
              <p:nvPr/>
            </p:nvSpPr>
            <p:spPr>
              <a:xfrm>
                <a:off x="505460" y="907192"/>
                <a:ext cx="10920101" cy="55354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40000"/>
                  </a:lnSpc>
                  <a:spcAft>
                    <a:spcPts val="0"/>
                  </a:spcAft>
                </a:pPr>
                <a:r>
                  <a:rPr lang="en-US" altLang="zh-CN" sz="3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4.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米长的铁丝平均分成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段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每段是全长的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),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每段长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)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米。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40000"/>
                  </a:lnSpc>
                  <a:spcAft>
                    <a:spcPts val="0"/>
                  </a:spcAft>
                </a:pPr>
                <a:r>
                  <a:rPr lang="en-US" altLang="zh-CN" sz="3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5.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34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0.8=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b="0" i="0" smtClean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zh-CN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　　</m:t>
                        </m:r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)%=12÷(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en-US" altLang="zh-CN" sz="34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34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 smtClean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)=(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成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=(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)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折。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40000"/>
                  </a:lnSpc>
                  <a:spcAft>
                    <a:spcPts val="0"/>
                  </a:spcAft>
                </a:pPr>
                <a:r>
                  <a:rPr lang="en-US" altLang="zh-CN" sz="3400" b="1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6.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的分母加上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15,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要使分数的大小不变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分子应扩大到原来的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 dirty="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倍。</a:t>
                </a:r>
                <a:endParaRPr lang="zh-CN" altLang="zh-CN" sz="3400" dirty="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DF2AADE0-0562-40D0-ABAD-96B01EB15DE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460" y="907192"/>
                <a:ext cx="10920101" cy="5535490"/>
              </a:xfrm>
              <a:prstGeom prst="rect">
                <a:avLst/>
              </a:prstGeom>
              <a:blipFill rotWithShape="0">
                <a:blip r:embed="rId4"/>
                <a:stretch>
                  <a:fillRect l="-1563" r="-503" b="-14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F78F4224-98BB-4A04-A22A-6D84C5C38177}"/>
                  </a:ext>
                </a:extLst>
              </p:cNvPr>
              <p:cNvSpPr/>
              <p:nvPr/>
            </p:nvSpPr>
            <p:spPr>
              <a:xfrm>
                <a:off x="9234990" y="946407"/>
                <a:ext cx="862737" cy="92820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sz="340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F78F4224-98BB-4A04-A22A-6D84C5C3817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4990" y="946407"/>
                <a:ext cx="862737" cy="92820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xmlns="" id="{1F28821F-1388-4EF6-9686-DEDB8FCB907B}"/>
                  </a:ext>
                </a:extLst>
              </p:cNvPr>
              <p:cNvSpPr/>
              <p:nvPr/>
            </p:nvSpPr>
            <p:spPr>
              <a:xfrm>
                <a:off x="1426443" y="1587130"/>
                <a:ext cx="862737" cy="9297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 smtClean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sz="340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1F28821F-1388-4EF6-9686-DEDB8FCB907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6443" y="1587130"/>
                <a:ext cx="862737" cy="92974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44EA6525-E9FD-4BA5-88B8-A2790F13A701}"/>
                  </a:ext>
                </a:extLst>
              </p:cNvPr>
              <p:cNvSpPr/>
              <p:nvPr/>
            </p:nvSpPr>
            <p:spPr>
              <a:xfrm>
                <a:off x="1245210" y="2604484"/>
                <a:ext cx="548547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b="0" i="0" smtClean="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8</m:t>
                      </m:r>
                    </m:oMath>
                  </m:oMathPara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44EA6525-E9FD-4BA5-88B8-A2790F13A70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45210" y="2604484"/>
                <a:ext cx="548547" cy="615553"/>
              </a:xfrm>
              <a:prstGeom prst="rect">
                <a:avLst/>
              </a:prstGeom>
              <a:blipFill rotWithShape="0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xmlns="" id="{EB01AE49-99D0-4F5E-8FB0-40FD805CBC95}"/>
                  </a:ext>
                </a:extLst>
              </p:cNvPr>
              <p:cNvSpPr/>
              <p:nvPr/>
            </p:nvSpPr>
            <p:spPr>
              <a:xfrm>
                <a:off x="3326973" y="3185533"/>
                <a:ext cx="79060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3400" b="0" i="0" smtClean="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2</m:t>
                      </m:r>
                      <m:r>
                        <m:rPr>
                          <m:nor/>
                        </m:rPr>
                        <a:rPr lang="en-US" altLang="zh-CN" sz="3400" smtClean="0">
                          <a:solidFill>
                            <a:srgbClr val="E72582"/>
                          </a:solidFill>
                          <a:latin typeface="Cambria Math" panose="020405030504060302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m:t>5</m:t>
                      </m:r>
                    </m:oMath>
                  </m:oMathPara>
                </a14:m>
                <a:endParaRPr lang="zh-CN" altLang="en-US" sz="3400" dirty="0">
                  <a:solidFill>
                    <a:srgbClr val="E72582"/>
                  </a:solidFill>
                </a:endParaRPr>
              </a:p>
            </p:txBody>
          </p:sp>
        </mc:Choice>
        <mc:Fallback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xmlns:a14="http://schemas.microsoft.com/office/drawing/2010/main" xmlns="" id="{EB01AE49-99D0-4F5E-8FB0-40FD805CBC9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26973" y="3185533"/>
                <a:ext cx="790601" cy="615553"/>
              </a:xfrm>
              <a:prstGeom prst="rect">
                <a:avLst/>
              </a:prstGeom>
              <a:blipFill rotWithShape="0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88702BF-ED1C-4C42-82DD-0AA97267B2C8}"/>
              </a:ext>
            </a:extLst>
          </p:cNvPr>
          <p:cNvSpPr/>
          <p:nvPr/>
        </p:nvSpPr>
        <p:spPr>
          <a:xfrm>
            <a:off x="4967632" y="28755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984BEE6-BEB2-4E93-9A9E-25448E9CC1D3}"/>
              </a:ext>
            </a:extLst>
          </p:cNvPr>
          <p:cNvSpPr/>
          <p:nvPr/>
        </p:nvSpPr>
        <p:spPr>
          <a:xfrm>
            <a:off x="7886254" y="28755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4395D6C-8950-4568-AB53-0C4C79EE48E4}"/>
              </a:ext>
            </a:extLst>
          </p:cNvPr>
          <p:cNvSpPr/>
          <p:nvPr/>
        </p:nvSpPr>
        <p:spPr>
          <a:xfrm>
            <a:off x="9666358" y="2813447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八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280A79EE-F7D6-4431-BB24-6186AEB514AC}"/>
              </a:ext>
            </a:extLst>
          </p:cNvPr>
          <p:cNvSpPr/>
          <p:nvPr/>
        </p:nvSpPr>
        <p:spPr>
          <a:xfrm>
            <a:off x="1318147" y="3823103"/>
            <a:ext cx="62228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八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97EEC6CE-F2BF-4760-A2AF-A132404C00F5}"/>
              </a:ext>
            </a:extLst>
          </p:cNvPr>
          <p:cNvSpPr/>
          <p:nvPr/>
        </p:nvSpPr>
        <p:spPr>
          <a:xfrm>
            <a:off x="1886506" y="570914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93FA5D9-3179-4C76-BC96-C7BAA6B39A15}"/>
              </a:ext>
            </a:extLst>
          </p:cNvPr>
          <p:cNvSpPr/>
          <p:nvPr/>
        </p:nvSpPr>
        <p:spPr>
          <a:xfrm>
            <a:off x="505460" y="963509"/>
            <a:ext cx="10813570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3.065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保留一位小数是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保留两位小数是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永丰超市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六一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期间儿童商品大减价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某种玩具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买四送一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亮亮一次买了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个这样的玩具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含送的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他相当于享受到了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折的优惠。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CF71507-BDEC-4F15-957B-831160C61E90}"/>
              </a:ext>
            </a:extLst>
          </p:cNvPr>
          <p:cNvSpPr/>
          <p:nvPr/>
        </p:nvSpPr>
        <p:spPr>
          <a:xfrm>
            <a:off x="5731156" y="1137708"/>
            <a:ext cx="72968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3.1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C33B2FF-2920-4237-86F1-AECD02336B19}"/>
              </a:ext>
            </a:extLst>
          </p:cNvPr>
          <p:cNvSpPr/>
          <p:nvPr/>
        </p:nvSpPr>
        <p:spPr>
          <a:xfrm>
            <a:off x="922164" y="1927850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3.07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DAC8DBD-1602-458B-BFC7-2ED95F96C388}"/>
              </a:ext>
            </a:extLst>
          </p:cNvPr>
          <p:cNvSpPr/>
          <p:nvPr/>
        </p:nvSpPr>
        <p:spPr>
          <a:xfrm>
            <a:off x="2372034" y="427486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447FD5D-5D6C-4837-8023-8E79B71DD74C}"/>
              </a:ext>
            </a:extLst>
          </p:cNvPr>
          <p:cNvSpPr/>
          <p:nvPr/>
        </p:nvSpPr>
        <p:spPr>
          <a:xfrm>
            <a:off x="582844" y="974953"/>
            <a:ext cx="557235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○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里填上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“&gt;” “&lt;”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“=”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2365" y="1920588"/>
            <a:ext cx="1924698" cy="102712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2035" y="1977031"/>
            <a:ext cx="2034898" cy="104067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4396" y="3510139"/>
            <a:ext cx="2393894" cy="11466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20585" y="3659903"/>
            <a:ext cx="2217798" cy="1199324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F27839E-1411-45FA-94E9-D5EC8698B44B}"/>
              </a:ext>
            </a:extLst>
          </p:cNvPr>
          <p:cNvSpPr/>
          <p:nvPr/>
        </p:nvSpPr>
        <p:spPr>
          <a:xfrm>
            <a:off x="1740373" y="1964789"/>
            <a:ext cx="71045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r>
              <a:rPr lang="en-US" altLang="zh-CN" sz="40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4000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D5F8653-119D-4DEB-8CDE-A708E7883A90}"/>
              </a:ext>
            </a:extLst>
          </p:cNvPr>
          <p:cNvSpPr/>
          <p:nvPr/>
        </p:nvSpPr>
        <p:spPr>
          <a:xfrm>
            <a:off x="5585799" y="1947536"/>
            <a:ext cx="71045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zh-CN" altLang="en-US" sz="55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B50CD879-C040-4539-9CC7-1B43486DFEA3}"/>
              </a:ext>
            </a:extLst>
          </p:cNvPr>
          <p:cNvSpPr/>
          <p:nvPr/>
        </p:nvSpPr>
        <p:spPr>
          <a:xfrm>
            <a:off x="1673511" y="3614106"/>
            <a:ext cx="88678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 </a:t>
            </a:r>
            <a:endParaRPr lang="zh-CN" altLang="en-US" sz="55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660B703D-327D-4C9C-B372-1CA3D3E09BD4}"/>
              </a:ext>
            </a:extLst>
          </p:cNvPr>
          <p:cNvSpPr/>
          <p:nvPr/>
        </p:nvSpPr>
        <p:spPr>
          <a:xfrm>
            <a:off x="6138693" y="3734516"/>
            <a:ext cx="71045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=</a:t>
            </a:r>
            <a:r>
              <a:rPr lang="en-US" altLang="zh-CN" sz="40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40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02719E0-3BEB-45D1-9188-37AD75645CBF}"/>
              </a:ext>
            </a:extLst>
          </p:cNvPr>
          <p:cNvSpPr/>
          <p:nvPr/>
        </p:nvSpPr>
        <p:spPr>
          <a:xfrm>
            <a:off x="608273" y="946407"/>
            <a:ext cx="1075807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分别用分数、小数、百分数表示下图中的阴影部分。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70.jpeg">
            <a:extLst>
              <a:ext uri="{FF2B5EF4-FFF2-40B4-BE49-F238E27FC236}">
                <a16:creationId xmlns:a16="http://schemas.microsoft.com/office/drawing/2014/main" xmlns="" id="{1E8FAB29-71A0-4F21-8FCD-FF93F29DDF36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158105" y="1606054"/>
            <a:ext cx="2586010" cy="201152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E998DE0-E5E4-4522-B29A-AC7C1C199CF9}"/>
              </a:ext>
            </a:extLst>
          </p:cNvPr>
          <p:cNvSpPr/>
          <p:nvPr/>
        </p:nvSpPr>
        <p:spPr>
          <a:xfrm>
            <a:off x="714221" y="3636398"/>
            <a:ext cx="3760966" cy="23805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分数</a:t>
            </a:r>
            <a:r>
              <a:rPr lang="zh-CN" altLang="en-US" sz="3400"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（             ）</a:t>
            </a:r>
            <a:endParaRPr lang="en-US" altLang="zh-CN" sz="3400">
              <a:latin typeface="方正书宋_GBK" panose="03000509000000000000" pitchFamily="65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小数</a:t>
            </a:r>
            <a:r>
              <a:rPr lang="zh-CN" altLang="en-US" sz="3400"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（             ）</a:t>
            </a:r>
            <a:endParaRPr lang="en-US" altLang="zh-CN" sz="3400">
              <a:latin typeface="方正书宋_GBK" panose="03000509000000000000" pitchFamily="65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百分数</a:t>
            </a:r>
            <a:r>
              <a:rPr lang="zh-CN" altLang="en-US" sz="3400"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（             ）</a:t>
            </a:r>
            <a:endParaRPr lang="zh-CN" altLang="en-US" sz="340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887B7C6-2413-43A9-BB6B-2E3727F41351}"/>
              </a:ext>
            </a:extLst>
          </p:cNvPr>
          <p:cNvSpPr/>
          <p:nvPr/>
        </p:nvSpPr>
        <p:spPr>
          <a:xfrm>
            <a:off x="4455971" y="3636397"/>
            <a:ext cx="3760966" cy="23805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分数</a:t>
            </a:r>
            <a:r>
              <a:rPr lang="zh-CN" altLang="en-US" sz="3400"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（             ）</a:t>
            </a:r>
            <a:endParaRPr lang="en-US" altLang="zh-CN" sz="3400">
              <a:latin typeface="方正书宋_GBK" panose="03000509000000000000" pitchFamily="65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小数</a:t>
            </a:r>
            <a:r>
              <a:rPr lang="zh-CN" altLang="en-US" sz="3400"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（             ）</a:t>
            </a:r>
            <a:endParaRPr lang="en-US" altLang="zh-CN" sz="3400">
              <a:latin typeface="方正书宋_GBK" panose="03000509000000000000" pitchFamily="65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百分数</a:t>
            </a:r>
            <a:r>
              <a:rPr lang="zh-CN" altLang="en-US" sz="3400"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（             ）</a:t>
            </a:r>
            <a:endParaRPr lang="zh-CN" altLang="en-US" sz="340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9F2BD2A-5721-49E2-826C-8BBF4069A702}"/>
              </a:ext>
            </a:extLst>
          </p:cNvPr>
          <p:cNvSpPr/>
          <p:nvPr/>
        </p:nvSpPr>
        <p:spPr>
          <a:xfrm>
            <a:off x="8051071" y="3623818"/>
            <a:ext cx="3760966" cy="23805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分数</a:t>
            </a:r>
            <a:r>
              <a:rPr lang="zh-CN" altLang="en-US" sz="3400"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（             ）</a:t>
            </a:r>
            <a:endParaRPr lang="en-US" altLang="zh-CN" sz="3400">
              <a:latin typeface="方正书宋_GBK" panose="03000509000000000000" pitchFamily="65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小数</a:t>
            </a:r>
            <a:r>
              <a:rPr lang="zh-CN" altLang="en-US" sz="3400"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（             ）</a:t>
            </a:r>
            <a:endParaRPr lang="en-US" altLang="zh-CN" sz="3400">
              <a:latin typeface="方正书宋_GBK" panose="03000509000000000000" pitchFamily="65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3400"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百分数</a:t>
            </a:r>
            <a:r>
              <a:rPr lang="zh-CN" altLang="en-US" sz="3400"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（             ）</a:t>
            </a:r>
            <a:endParaRPr lang="zh-CN" altLang="en-US" sz="3400">
              <a:latin typeface="方正书宋_GBK" panose="03000509000000000000" pitchFamily="65" charset="-122"/>
              <a:ea typeface="方正书宋_GBK" panose="03000509000000000000" pitchFamily="65" charset="-122"/>
            </a:endParaRPr>
          </a:p>
        </p:txBody>
      </p:sp>
      <p:pic>
        <p:nvPicPr>
          <p:cNvPr id="11" name="image171.jpeg">
            <a:extLst>
              <a:ext uri="{FF2B5EF4-FFF2-40B4-BE49-F238E27FC236}">
                <a16:creationId xmlns:a16="http://schemas.microsoft.com/office/drawing/2014/main" xmlns="" id="{6F90527B-7C59-4A71-88E0-A7DA577603AD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141489" y="1619650"/>
            <a:ext cx="2197726" cy="2010457"/>
          </a:xfrm>
          <a:prstGeom prst="rect">
            <a:avLst/>
          </a:prstGeom>
        </p:spPr>
      </p:pic>
      <p:pic>
        <p:nvPicPr>
          <p:cNvPr id="12" name="image172.jpeg">
            <a:extLst>
              <a:ext uri="{FF2B5EF4-FFF2-40B4-BE49-F238E27FC236}">
                <a16:creationId xmlns:a16="http://schemas.microsoft.com/office/drawing/2014/main" xmlns="" id="{9EE8E2D2-18CA-4EB4-8B5A-9E484F2B7FF9}"/>
              </a:ext>
            </a:extLst>
          </p:cNvPr>
          <p:cNvPicPr/>
          <p:nvPr/>
        </p:nvPicPr>
        <p:blipFill rotWithShape="1">
          <a:blip r:embed="rId6"/>
          <a:srcRect t="22048"/>
          <a:stretch/>
        </p:blipFill>
        <p:spPr>
          <a:xfrm>
            <a:off x="8108115" y="1885395"/>
            <a:ext cx="3069065" cy="179468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xmlns="" id="{65D54805-115F-4D7D-BE09-F9DF123E65C0}"/>
                  </a:ext>
                </a:extLst>
              </p:cNvPr>
              <p:cNvSpPr/>
              <p:nvPr/>
            </p:nvSpPr>
            <p:spPr>
              <a:xfrm>
                <a:off x="2532490" y="3541975"/>
                <a:ext cx="548548" cy="1071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zh-CN" altLang="en-US" sz="340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zh-CN" altLang="en-US" sz="3400" i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340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65D54805-115F-4D7D-BE09-F9DF123E65C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2490" y="3541975"/>
                <a:ext cx="548548" cy="10718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E548689-FAC0-4503-9738-B61CB48B3271}"/>
              </a:ext>
            </a:extLst>
          </p:cNvPr>
          <p:cNvSpPr/>
          <p:nvPr/>
        </p:nvSpPr>
        <p:spPr>
          <a:xfrm>
            <a:off x="2231472" y="4583676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0.25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C8CFD2F-1E7D-49E0-BC9B-329E82597035}"/>
              </a:ext>
            </a:extLst>
          </p:cNvPr>
          <p:cNvSpPr/>
          <p:nvPr/>
        </p:nvSpPr>
        <p:spPr>
          <a:xfrm>
            <a:off x="2689474" y="5356422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25%</a:t>
            </a:r>
            <a:endParaRPr lang="zh-CN" altLang="en-US" sz="3400">
              <a:solidFill>
                <a:srgbClr val="E7258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xmlns="" id="{76D40BE0-F675-4C00-B7FF-F6FFD97F205D}"/>
                  </a:ext>
                </a:extLst>
              </p:cNvPr>
              <p:cNvSpPr/>
              <p:nvPr/>
            </p:nvSpPr>
            <p:spPr>
              <a:xfrm>
                <a:off x="6296702" y="3506634"/>
                <a:ext cx="548548" cy="1071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3400" b="0" i="0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400" b="0" i="0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340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76D40BE0-F675-4C00-B7FF-F6FFD97F205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6702" y="3506634"/>
                <a:ext cx="548548" cy="10718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FBF00CCA-0906-48C5-9974-335B09E70F84}"/>
              </a:ext>
            </a:extLst>
          </p:cNvPr>
          <p:cNvSpPr/>
          <p:nvPr/>
        </p:nvSpPr>
        <p:spPr>
          <a:xfrm>
            <a:off x="5905618" y="4577761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0.375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E5C95EB-C7B5-46BA-8702-FE987CDCBA78}"/>
              </a:ext>
            </a:extLst>
          </p:cNvPr>
          <p:cNvSpPr/>
          <p:nvPr/>
        </p:nvSpPr>
        <p:spPr>
          <a:xfrm>
            <a:off x="6348527" y="5356421"/>
            <a:ext cx="131157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37.5%</a:t>
            </a:r>
            <a:endParaRPr lang="zh-CN" altLang="en-US" sz="3400">
              <a:solidFill>
                <a:srgbClr val="E7258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xmlns="" id="{FD81BE5C-4329-4C9F-9CAC-D034ED3BE66C}"/>
                  </a:ext>
                </a:extLst>
              </p:cNvPr>
              <p:cNvSpPr/>
              <p:nvPr/>
            </p:nvSpPr>
            <p:spPr>
              <a:xfrm>
                <a:off x="9783394" y="3638736"/>
                <a:ext cx="548548" cy="1071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3400" i="1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3400" b="0" i="0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sz="3400" b="0" i="0" smtClean="0">
                              <a:solidFill>
                                <a:srgbClr val="E72582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340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FD81BE5C-4329-4C9F-9CAC-D034ED3BE6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83394" y="3638736"/>
                <a:ext cx="548548" cy="10718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31ADFFF-9A69-4EA3-B3D3-F85376D4D982}"/>
              </a:ext>
            </a:extLst>
          </p:cNvPr>
          <p:cNvSpPr/>
          <p:nvPr/>
        </p:nvSpPr>
        <p:spPr>
          <a:xfrm>
            <a:off x="9493741" y="4613807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0.75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907A47E2-D3A6-402B-82F1-479E5EBCB2EB}"/>
              </a:ext>
            </a:extLst>
          </p:cNvPr>
          <p:cNvSpPr/>
          <p:nvPr/>
        </p:nvSpPr>
        <p:spPr>
          <a:xfrm>
            <a:off x="9924411" y="5336518"/>
            <a:ext cx="98456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75%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5926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9F8D9BBA-97B2-4989-8238-198C8EAD75BC}"/>
                  </a:ext>
                </a:extLst>
              </p:cNvPr>
              <p:cNvSpPr/>
              <p:nvPr/>
            </p:nvSpPr>
            <p:spPr>
              <a:xfrm>
                <a:off x="580845" y="861094"/>
                <a:ext cx="10711131" cy="19072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40000"/>
                  </a:lnSpc>
                  <a:spcAft>
                    <a:spcPts val="0"/>
                  </a:spcAft>
                </a:pPr>
                <a:r>
                  <a:rPr lang="zh-CN" altLang="zh-CN" sz="340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二、反复比较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方正黑体_GBK" panose="03000509000000000000" pitchFamily="65" charset="-122"/>
                    <a:cs typeface="Times New Roman" panose="02020603050405020304" pitchFamily="18" charset="0"/>
                  </a:rPr>
                  <a:t>准确选择。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把正确的选项填在括号里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40000"/>
                  </a:lnSpc>
                  <a:spcAft>
                    <a:spcPts val="0"/>
                  </a:spcAft>
                </a:pPr>
                <a:r>
                  <a:rPr lang="en-US" altLang="zh-CN" sz="3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下面不能用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3400" i="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表示的是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9F8D9BBA-97B2-4989-8238-198C8EAD75B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845" y="861094"/>
                <a:ext cx="10711131" cy="1907253"/>
              </a:xfrm>
              <a:prstGeom prst="rect">
                <a:avLst/>
              </a:prstGeom>
              <a:blipFill>
                <a:blip r:embed="rId4"/>
                <a:stretch>
                  <a:fillRect l="-1594" b="-41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173.jpeg">
            <a:extLst>
              <a:ext uri="{FF2B5EF4-FFF2-40B4-BE49-F238E27FC236}">
                <a16:creationId xmlns:a16="http://schemas.microsoft.com/office/drawing/2014/main" xmlns="" id="{E3252CC2-BAEE-416B-BB08-D8C0DC79F992}"/>
              </a:ext>
            </a:extLst>
          </p:cNvPr>
          <p:cNvPicPr/>
          <p:nvPr/>
        </p:nvPicPr>
        <p:blipFill rotWithShape="1">
          <a:blip r:embed="rId5"/>
          <a:srcRect r="46601"/>
          <a:stretch/>
        </p:blipFill>
        <p:spPr>
          <a:xfrm>
            <a:off x="1207031" y="2768347"/>
            <a:ext cx="6565369" cy="2094169"/>
          </a:xfrm>
          <a:prstGeom prst="rect">
            <a:avLst/>
          </a:prstGeom>
        </p:spPr>
      </p:pic>
      <p:pic>
        <p:nvPicPr>
          <p:cNvPr id="9" name="image173.jpeg">
            <a:extLst>
              <a:ext uri="{FF2B5EF4-FFF2-40B4-BE49-F238E27FC236}">
                <a16:creationId xmlns:a16="http://schemas.microsoft.com/office/drawing/2014/main" xmlns="" id="{0B6E1797-77A2-48A6-B2EA-BC38A11F9CDE}"/>
              </a:ext>
            </a:extLst>
          </p:cNvPr>
          <p:cNvPicPr/>
          <p:nvPr/>
        </p:nvPicPr>
        <p:blipFill rotWithShape="1">
          <a:blip r:embed="rId5"/>
          <a:srcRect l="57275" b="13374"/>
          <a:stretch/>
        </p:blipFill>
        <p:spPr>
          <a:xfrm>
            <a:off x="1207031" y="4965041"/>
            <a:ext cx="5184475" cy="179043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2EF13E6-FAFB-42D2-B2DC-DD194917426E}"/>
              </a:ext>
            </a:extLst>
          </p:cNvPr>
          <p:cNvSpPr/>
          <p:nvPr/>
        </p:nvSpPr>
        <p:spPr>
          <a:xfrm>
            <a:off x="5482123" y="205026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116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3AF720B6-B1ED-4578-91F4-FD7C2B6363C6}"/>
                  </a:ext>
                </a:extLst>
              </p:cNvPr>
              <p:cNvSpPr/>
              <p:nvPr/>
            </p:nvSpPr>
            <p:spPr>
              <a:xfrm>
                <a:off x="641229" y="861094"/>
                <a:ext cx="10642121" cy="50416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从一批产品中抽查了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200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件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不合格产品有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件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则合格率是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 98%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B. 99%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C. 1%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　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D.92%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把一根绳子剪成两段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第一段长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0.6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米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第二段占全长的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那么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)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A.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第一段长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B.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第二段长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C.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一样长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	      D.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无法比较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id="{3AF720B6-B1ED-4578-91F4-FD7C2B6363C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229" y="861094"/>
                <a:ext cx="10642121" cy="5041637"/>
              </a:xfrm>
              <a:prstGeom prst="rect">
                <a:avLst/>
              </a:prstGeom>
              <a:blipFill>
                <a:blip r:embed="rId4"/>
                <a:stretch>
                  <a:fillRect l="-1604" r="-1546" b="-32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C674A57-B811-447B-9F06-14555F022047}"/>
              </a:ext>
            </a:extLst>
          </p:cNvPr>
          <p:cNvSpPr/>
          <p:nvPr/>
        </p:nvSpPr>
        <p:spPr>
          <a:xfrm>
            <a:off x="2136581" y="190117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200179B-0ACB-4C63-B2A1-0DF1951EA0D3}"/>
              </a:ext>
            </a:extLst>
          </p:cNvPr>
          <p:cNvSpPr/>
          <p:nvPr/>
        </p:nvSpPr>
        <p:spPr>
          <a:xfrm>
            <a:off x="2070819" y="450641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4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871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667</Words>
  <Application>Microsoft Office PowerPoint</Application>
  <PresentationFormat>宽屏</PresentationFormat>
  <Paragraphs>133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Times New Roman</vt:lpstr>
      <vt:lpstr>方正书宋_GBK</vt:lpstr>
      <vt:lpstr>微软雅黑</vt:lpstr>
      <vt:lpstr>方正黑体_GBK</vt:lpstr>
      <vt:lpstr>方正隶变_GBK</vt:lpstr>
      <vt:lpstr>Wingdings</vt:lpstr>
      <vt:lpstr>方正仿宋_GBK</vt:lpstr>
      <vt:lpstr>宋体</vt:lpstr>
      <vt:lpstr>汉仪雅酷黑 95W</vt:lpstr>
      <vt:lpstr>Cambria Math</vt:lpstr>
      <vt:lpstr>方正大标宋简体</vt:lpstr>
      <vt:lpstr>方正大标宋_GBK</vt:lpstr>
      <vt:lpstr>Calibri</vt:lpstr>
      <vt:lpstr>方正小标宋_GBK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2026-03-18T09:20:55Z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