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42" r:id="rId5"/>
    <p:sldId id="543" r:id="rId6"/>
    <p:sldId id="544" r:id="rId7"/>
    <p:sldId id="536" r:id="rId8"/>
    <p:sldId id="522" r:id="rId9"/>
    <p:sldId id="523" r:id="rId10"/>
    <p:sldId id="535" r:id="rId11"/>
    <p:sldId id="545" r:id="rId12"/>
    <p:sldId id="546" r:id="rId13"/>
    <p:sldId id="511" r:id="rId14"/>
    <p:sldId id="541" r:id="rId15"/>
    <p:sldId id="427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方正魏碑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方正隶变_GBK" panose="03000509000000000000" pitchFamily="65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方正楷体_GBK" panose="03000509000000000000" pitchFamily="65" charset="-122"/>
      <p:regular r:id="rId27"/>
    </p:embeddedFont>
    <p:embeddedFont>
      <p:font typeface="方正小标宋_GBK" panose="03000509000000000000" pitchFamily="65" charset="-122"/>
      <p:regular r:id="rId28"/>
    </p:embeddedFont>
    <p:embeddedFont>
      <p:font typeface="方正大标宋简体" panose="02010600030101010101" charset="-122"/>
      <p:regular r:id="rId29"/>
    </p:embeddedFont>
    <p:embeddedFont>
      <p:font typeface="方正大标宋_GBK" panose="03000509000000000000" pitchFamily="65" charset="-122"/>
      <p:regular r:id="rId30"/>
    </p:embeddedFont>
    <p:embeddedFont>
      <p:font typeface="Cambria Math" panose="02040503050406030204" pitchFamily="18" charset="0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18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40.png"/><Relationship Id="rId4" Type="http://schemas.openxmlformats.org/officeDocument/2006/relationships/image" Target="../media/image1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3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计算与应用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(2)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FEBB102-00A8-41AA-8EF1-D5C5D1A60931}"/>
              </a:ext>
            </a:extLst>
          </p:cNvPr>
          <p:cNvSpPr/>
          <p:nvPr/>
        </p:nvSpPr>
        <p:spPr>
          <a:xfrm>
            <a:off x="505460" y="878607"/>
            <a:ext cx="10890034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如果每时上网费是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小华家去年下半年上网时间是多少时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3C5CDF8-B381-424B-B012-7E10E6B426FC}"/>
              </a:ext>
            </a:extLst>
          </p:cNvPr>
          <p:cNvSpPr/>
          <p:nvPr/>
        </p:nvSpPr>
        <p:spPr>
          <a:xfrm>
            <a:off x="956865" y="2576104"/>
            <a:ext cx="9636373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273÷1.2=227.5(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小华家去年下半年上网时间是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227.5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1667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互联网技术的发展改变着人们的消费方式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网购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被越来越多人所选择。体育老师准备采购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个某品牌的篮球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他找到了三家网上店铺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篮球的价格都是每个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109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元。三家店铺的优惠情况如下。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如果考虑选择一家店铺购买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么在哪家店铺购买最便宜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603797"/>
              </p:ext>
            </p:extLst>
          </p:nvPr>
        </p:nvGraphicFramePr>
        <p:xfrm>
          <a:off x="1063214" y="4006742"/>
          <a:ext cx="9547276" cy="1291019"/>
        </p:xfrm>
        <a:graphic>
          <a:graphicData uri="http://schemas.openxmlformats.org/drawingml/2006/table">
            <a:tbl>
              <a:tblPr firstRow="1" firstCol="1" bandRow="1"/>
              <a:tblGrid>
                <a:gridCol w="2603803"/>
                <a:gridCol w="4773638"/>
                <a:gridCol w="2169835"/>
              </a:tblGrid>
              <a:tr h="5523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甲店铺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乙店铺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丙店铺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776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一律打八折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满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500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元可减</a:t>
                      </a: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180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买五送一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92401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398329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109×8=872(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甲店铺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:872×80%=697.6(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乙店铺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:872&gt;500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872-180=692(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丙店铺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:872-109=763(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692&lt;697.6&lt;763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在乙店铺购买最便宜。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644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185" y="896358"/>
            <a:ext cx="4382770" cy="8058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1871" y="1708032"/>
            <a:ext cx="11257472" cy="3701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中山市居民生活用水价格为阶梯式计价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水费价格为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每户每月用水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 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以内的部分收费为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,23 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的部分收费为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,30 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不含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以上的部分收费为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3.20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立方米。张叔叔家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月份用水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 m</a:t>
            </a:r>
            <a:r>
              <a:rPr lang="en-US" altLang="zh-CN" sz="32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需缴水费多少元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31472" y="4936986"/>
            <a:ext cx="96039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1.6×23+2.4×(28-23)=36.8+12=48.8(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需缴水费</a:t>
            </a:r>
            <a:r>
              <a:rPr lang="en-US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48.8</a:t>
            </a:r>
            <a:r>
              <a:rPr lang="zh-CN" altLang="zh-CN" sz="32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2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BD78F56C-D176-4686-9789-D5617E608D0D}"/>
                  </a:ext>
                </a:extLst>
              </p:cNvPr>
              <p:cNvSpPr/>
              <p:nvPr/>
            </p:nvSpPr>
            <p:spPr>
              <a:xfrm>
                <a:off x="505459" y="861094"/>
                <a:ext cx="11006455" cy="30128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王婆卖一堆西瓜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第一天卖了总数的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还多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第二天卖了总数的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还多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第三天卖了总数的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还多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正好卖完。这堆西瓜一共有多少个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BD78F56C-D176-4686-9789-D5617E608D0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3012876"/>
              </a:xfrm>
              <a:prstGeom prst="rect">
                <a:avLst/>
              </a:prstGeom>
              <a:blipFill>
                <a:blip r:embed="rId4"/>
                <a:stretch>
                  <a:fillRect l="-1551" r="-5485" b="-60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F34B9649-6494-487F-9B8B-0DFD6DF141E9}"/>
                  </a:ext>
                </a:extLst>
              </p:cNvPr>
              <p:cNvSpPr/>
              <p:nvPr/>
            </p:nvSpPr>
            <p:spPr>
              <a:xfrm>
                <a:off x="680086" y="3738135"/>
                <a:ext cx="10387605" cy="2065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(4+5+3)÷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 i="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=12÷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=48(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这堆西瓜一共有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48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个。</a:t>
                </a:r>
                <a:endParaRPr lang="zh-CN" altLang="zh-CN" sz="3400" b="1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F34B9649-6494-487F-9B8B-0DFD6DF141E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086" y="3738135"/>
                <a:ext cx="10387605" cy="2065887"/>
              </a:xfrm>
              <a:prstGeom prst="rect">
                <a:avLst/>
              </a:prstGeom>
              <a:blipFill>
                <a:blip r:embed="rId5"/>
                <a:stretch>
                  <a:fillRect l="-1643" b="-94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87724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62427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741871" y="1820173"/>
                <a:ext cx="10770043" cy="46664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一、填一填。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一本书有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页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红红第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天看了全书的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天看的页数是第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天的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这本书还剩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页没有看。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果园里桃树有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苹果树有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500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桃树比苹果树少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)%,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苹果树比桃树多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)%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871" y="1820173"/>
                <a:ext cx="10770043" cy="4666470"/>
              </a:xfrm>
              <a:prstGeom prst="rect">
                <a:avLst/>
              </a:prstGeom>
              <a:blipFill rotWithShape="0">
                <a:blip r:embed="rId5"/>
                <a:stretch>
                  <a:fillRect l="-1586" r="-396" b="-15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5926820" y="4104635"/>
            <a:ext cx="83869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09529" y="57603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07092" y="57603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505459" y="861095"/>
                <a:ext cx="11278223" cy="55143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二、根据给出的条件写出对应的算式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不计算。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苏绣是我国四大名绣之一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也是国家级非物质文化遗产之一。苏绣师傅已经绣制了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28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件单面绣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苏绣师傅绣制了多少件双面绣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 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绣制的双面绣的件数是单面绣的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</a:t>
                </a:r>
                <a:r>
                  <a:rPr lang="zh-CN" altLang="zh-CN" sz="3400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绣制的单面绣的件数比双面绣多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u="sng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u="sng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5"/>
                <a:ext cx="11278223" cy="5514395"/>
              </a:xfrm>
              <a:prstGeom prst="rect">
                <a:avLst/>
              </a:prstGeom>
              <a:blipFill rotWithShape="0">
                <a:blip r:embed="rId4"/>
                <a:stretch>
                  <a:fillRect l="-1514" r="-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1473" y="3671773"/>
            <a:ext cx="1685221" cy="10833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3393" y="4994193"/>
            <a:ext cx="2254495" cy="9235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629727" y="861094"/>
                <a:ext cx="10774393" cy="21347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三、计算下面各题。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(1)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　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(2) 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12.6÷0.3-2.1×0.52</a:t>
                </a: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727" y="861094"/>
                <a:ext cx="10774393" cy="2134752"/>
              </a:xfrm>
              <a:prstGeom prst="rect">
                <a:avLst/>
              </a:prstGeom>
              <a:blipFill rotWithShape="0">
                <a:blip r:embed="rId4"/>
                <a:stretch>
                  <a:fillRect l="-1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65517" y="2995846"/>
                <a:ext cx="1739660" cy="17681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smtClean="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zh-CN" sz="12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5517" y="2995846"/>
                <a:ext cx="1739660" cy="1768176"/>
              </a:xfrm>
              <a:prstGeom prst="rect">
                <a:avLst/>
              </a:prstGeom>
              <a:blipFill rotWithShape="0">
                <a:blip r:embed="rId5"/>
                <a:stretch>
                  <a:fillRect l="-9825" b="-41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6377796" y="2598003"/>
            <a:ext cx="219686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=42-1.092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=40.908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040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69" y="966421"/>
                <a:ext cx="10998679" cy="14891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(3)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zh-CN" sz="34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d>
                          <m:dPr>
                            <m:ctrlPr>
                              <a:rPr lang="zh-CN" altLang="zh-CN" sz="34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340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340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16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+</m:t>
                            </m:r>
                            <m:f>
                              <m:fPr>
                                <m:ctrlPr>
                                  <a:rPr lang="zh-CN" altLang="zh-CN" sz="3400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sz="340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altLang="zh-CN" sz="340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4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(</a:t>
                </a:r>
                <a:r>
                  <a:rPr lang="en-US" altLang="zh-CN" sz="3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4) 420÷[(205-198)×4]×48%</a:t>
                </a:r>
                <a:endParaRPr lang="zh-CN" altLang="zh-CN" sz="340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9" y="966421"/>
                <a:ext cx="10998679" cy="1489190"/>
              </a:xfrm>
              <a:prstGeom prst="rect">
                <a:avLst/>
              </a:prstGeom>
              <a:blipFill rotWithShape="0">
                <a:blip r:embed="rId4"/>
                <a:stretch>
                  <a:fillRect l="-1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848368" y="2102078"/>
                <a:ext cx="2990491" cy="35149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smtClean="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>
                                <a:solidFill>
                                  <a:srgbClr val="E72582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8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3400">
                                <a:solidFill>
                                  <a:srgbClr val="E72582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Times New Roman" panose="020206030504050203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solidFill>
                              <a:srgbClr val="E72582"/>
                            </a:solidFill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/>
                </a:r>
                <a:b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</a:b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=1</a:t>
                </a:r>
                <a:endParaRPr lang="zh-CN" altLang="en-US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368" y="2102078"/>
                <a:ext cx="2990491" cy="3514937"/>
              </a:xfrm>
              <a:prstGeom prst="rect">
                <a:avLst/>
              </a:prstGeom>
              <a:blipFill rotWithShape="0">
                <a:blip r:embed="rId5"/>
                <a:stretch>
                  <a:fillRect l="-5703" b="-24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5946475" y="2020526"/>
            <a:ext cx="390489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=420÷[7×4]×48%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=420÷28×48%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=15×48%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118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02740" y="802000"/>
            <a:ext cx="4108817" cy="7939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四、看图列式计算。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440" y="1682159"/>
            <a:ext cx="4965321" cy="236086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595935"/>
            <a:ext cx="5364951" cy="253773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629061" y="4281086"/>
                <a:ext cx="5261377" cy="843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800×(1-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)=800×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=500(kg)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061" y="4281086"/>
                <a:ext cx="5261377" cy="843244"/>
              </a:xfrm>
              <a:prstGeom prst="rect">
                <a:avLst/>
              </a:prstGeom>
              <a:blipFill rotWithShape="0">
                <a:blip r:embed="rId6"/>
                <a:stretch>
                  <a:fillRect l="-3244" t="-719" r="-2665" b="-10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369160" y="4043028"/>
                <a:ext cx="5142755" cy="11235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135÷(1+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)=135÷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=81(</a:t>
                </a:r>
                <a:r>
                  <a:rPr lang="zh-CN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棵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9160" y="4043028"/>
                <a:ext cx="5142755" cy="1123513"/>
              </a:xfrm>
              <a:prstGeom prst="rect">
                <a:avLst/>
              </a:prstGeom>
              <a:blipFill rotWithShape="0">
                <a:blip r:embed="rId7"/>
                <a:stretch>
                  <a:fillRect l="-3321" r="-2847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76555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F398AFD-A612-4800-BEAB-BA8E33927CE0}"/>
              </a:ext>
            </a:extLst>
          </p:cNvPr>
          <p:cNvSpPr/>
          <p:nvPr/>
        </p:nvSpPr>
        <p:spPr>
          <a:xfrm>
            <a:off x="600414" y="1364299"/>
            <a:ext cx="10702506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同学们去军营为解放军战士共表演了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个节目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演出舞蹈、唱歌和曲艺节目的比是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。舞蹈、唱歌和曲艺节目各有多少个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8A41BC25-1807-4B30-B3A0-D71D8DA2478E}"/>
                  </a:ext>
                </a:extLst>
              </p:cNvPr>
              <p:cNvSpPr/>
              <p:nvPr/>
            </p:nvSpPr>
            <p:spPr>
              <a:xfrm>
                <a:off x="764252" y="3721547"/>
                <a:ext cx="9852033" cy="24552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4+2+3=9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=8(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=4(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=6(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舞蹈节目有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唱歌节目有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曲艺节目有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个。</a:t>
                </a:r>
                <a:endParaRPr lang="zh-CN" altLang="zh-CN" sz="3400" b="1" dirty="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8A41BC25-1807-4B30-B3A0-D71D8DA247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4252" y="3721547"/>
                <a:ext cx="9852033" cy="2455288"/>
              </a:xfrm>
              <a:prstGeom prst="rect">
                <a:avLst/>
              </a:prstGeom>
              <a:blipFill rotWithShape="0">
                <a:blip r:embed="rId4"/>
                <a:stretch>
                  <a:fillRect l="-1732" r="-1732" b="-7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600414" y="935330"/>
            <a:ext cx="5089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综合应用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865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D18C6DD-653A-4FF9-9031-F9C10F0E942D}"/>
              </a:ext>
            </a:extLst>
          </p:cNvPr>
          <p:cNvSpPr/>
          <p:nvPr/>
        </p:nvSpPr>
        <p:spPr>
          <a:xfrm>
            <a:off x="519943" y="829955"/>
            <a:ext cx="1040920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下面是小华家去年下半年计算机上网费用记录单。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小华家去年下半年上网费一共是多少元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zh-CN" altLang="en-US" sz="34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9B986A34-7CD9-4887-B495-66D1CA08E7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013312"/>
              </p:ext>
            </p:extLst>
          </p:nvPr>
        </p:nvGraphicFramePr>
        <p:xfrm>
          <a:off x="4838399" y="3331380"/>
          <a:ext cx="6324178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1538314">
                  <a:extLst>
                    <a:ext uri="{9D8B030D-6E8A-4147-A177-3AD203B41FA5}">
                      <a16:colId xmlns:a16="http://schemas.microsoft.com/office/drawing/2014/main" xmlns="" val="728772476"/>
                    </a:ext>
                  </a:extLst>
                </a:gridCol>
                <a:gridCol w="797644">
                  <a:extLst>
                    <a:ext uri="{9D8B030D-6E8A-4147-A177-3AD203B41FA5}">
                      <a16:colId xmlns:a16="http://schemas.microsoft.com/office/drawing/2014/main" xmlns="" val="432871630"/>
                    </a:ext>
                  </a:extLst>
                </a:gridCol>
                <a:gridCol w="797644">
                  <a:extLst>
                    <a:ext uri="{9D8B030D-6E8A-4147-A177-3AD203B41FA5}">
                      <a16:colId xmlns:a16="http://schemas.microsoft.com/office/drawing/2014/main" xmlns="" val="1652420167"/>
                    </a:ext>
                  </a:extLst>
                </a:gridCol>
                <a:gridCol w="797644">
                  <a:extLst>
                    <a:ext uri="{9D8B030D-6E8A-4147-A177-3AD203B41FA5}">
                      <a16:colId xmlns:a16="http://schemas.microsoft.com/office/drawing/2014/main" xmlns="" val="308926503"/>
                    </a:ext>
                  </a:extLst>
                </a:gridCol>
                <a:gridCol w="797644">
                  <a:extLst>
                    <a:ext uri="{9D8B030D-6E8A-4147-A177-3AD203B41FA5}">
                      <a16:colId xmlns:a16="http://schemas.microsoft.com/office/drawing/2014/main" xmlns="" val="888000910"/>
                    </a:ext>
                  </a:extLst>
                </a:gridCol>
                <a:gridCol w="797644">
                  <a:extLst>
                    <a:ext uri="{9D8B030D-6E8A-4147-A177-3AD203B41FA5}">
                      <a16:colId xmlns:a16="http://schemas.microsoft.com/office/drawing/2014/main" xmlns="" val="1495943815"/>
                    </a:ext>
                  </a:extLst>
                </a:gridCol>
                <a:gridCol w="797644">
                  <a:extLst>
                    <a:ext uri="{9D8B030D-6E8A-4147-A177-3AD203B41FA5}">
                      <a16:colId xmlns:a16="http://schemas.microsoft.com/office/drawing/2014/main" xmlns="" val="222940989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月份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月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821860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费用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65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48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54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8163185"/>
                  </a:ext>
                </a:extLst>
              </a:tr>
            </a:tbl>
          </a:graphicData>
        </a:graphic>
      </p:graphicFrame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F5B49CC-1EFD-4B74-AA4C-09DF30B8632E}"/>
              </a:ext>
            </a:extLst>
          </p:cNvPr>
          <p:cNvSpPr/>
          <p:nvPr/>
        </p:nvSpPr>
        <p:spPr>
          <a:xfrm>
            <a:off x="956865" y="4546475"/>
            <a:ext cx="911016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36+65+32+48+38+54=273(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小华家去年下半年上网费一共是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273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AD21C86-21C3-45F9-91B0-F74BDFDC7A0D}"/>
              </a:ext>
            </a:extLst>
          </p:cNvPr>
          <p:cNvSpPr/>
          <p:nvPr/>
        </p:nvSpPr>
        <p:spPr>
          <a:xfrm>
            <a:off x="589471" y="946407"/>
            <a:ext cx="10745637" cy="4720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小华家去年下半年平均每月上网费是多少元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(3)10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月份上网费占下半年上网费的百分之几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百分号前面保留一位小数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82EE8A0-AC4E-4D27-8D68-56D9B1DFFB5E}"/>
              </a:ext>
            </a:extLst>
          </p:cNvPr>
          <p:cNvSpPr/>
          <p:nvPr/>
        </p:nvSpPr>
        <p:spPr>
          <a:xfrm>
            <a:off x="1229357" y="1752248"/>
            <a:ext cx="9864213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273÷6=45.5(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小华家去年下半年平均每月上网费是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45.5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A50BD8F-68E0-484C-B93A-C55931DBD237}"/>
              </a:ext>
            </a:extLst>
          </p:cNvPr>
          <p:cNvSpPr/>
          <p:nvPr/>
        </p:nvSpPr>
        <p:spPr>
          <a:xfrm>
            <a:off x="1229356" y="4874310"/>
            <a:ext cx="9864213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48÷273≈17.6%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月份上网费占下半年上网费的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17.6%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828</Words>
  <Application>Microsoft Office PowerPoint</Application>
  <PresentationFormat>宽屏</PresentationFormat>
  <Paragraphs>108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Calibri</vt:lpstr>
      <vt:lpstr>汉仪雅酷黑 95W</vt:lpstr>
      <vt:lpstr>方正魏碑_GBK</vt:lpstr>
      <vt:lpstr>方正仿宋_GBK</vt:lpstr>
      <vt:lpstr>Arial</vt:lpstr>
      <vt:lpstr>方正隶变_GBK</vt:lpstr>
      <vt:lpstr>Times New Roman</vt:lpstr>
      <vt:lpstr>方正黑体_GBK</vt:lpstr>
      <vt:lpstr>微软雅黑</vt:lpstr>
      <vt:lpstr>方正楷体_GBK</vt:lpstr>
      <vt:lpstr>方正小标宋_GBK</vt:lpstr>
      <vt:lpstr>Wingdings</vt:lpstr>
      <vt:lpstr>方正大标宋简体</vt:lpstr>
      <vt:lpstr>宋体</vt:lpstr>
      <vt:lpstr>方正大标宋_GBK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2026-03-19T00:40:46Z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