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36" r:id="rId9"/>
    <p:sldId id="537" r:id="rId10"/>
    <p:sldId id="538" r:id="rId11"/>
    <p:sldId id="511" r:id="rId12"/>
    <p:sldId id="427" r:id="rId13"/>
  </p:sldIdLst>
  <p:sldSz cx="12192000" cy="6858000"/>
  <p:notesSz cx="6858000" cy="9144000"/>
  <p:embeddedFontLst>
    <p:embeddedFont>
      <p:font typeface="方正隶变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黑体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方正小标宋_GBK" panose="03000509000000000000" pitchFamily="65" charset="-122"/>
      <p:regular r:id="rId21"/>
    </p:embeddedFont>
    <p:embeddedFont>
      <p:font typeface="方正楷体_GBK" panose="03000509000000000000" pitchFamily="65" charset="-122"/>
      <p:regular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方正大标宋_GBK" panose="03000509000000000000" pitchFamily="65" charset="-122"/>
      <p:regular r:id="rId25"/>
    </p:embeddedFont>
    <p:embeddedFont>
      <p:font typeface="方正仿宋_GBK" panose="03000509000000000000" pitchFamily="65" charset="-122"/>
      <p:regular r:id="rId26"/>
    </p:embeddedFont>
    <p:embeddedFont>
      <p:font typeface="Cambria Math" panose="02040503050406030204" pitchFamily="18" charset="0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11.png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49EF47-E81C-4453-A669-08F453FCB0EC}"/>
              </a:ext>
            </a:extLst>
          </p:cNvPr>
          <p:cNvSpPr/>
          <p:nvPr/>
        </p:nvSpPr>
        <p:spPr>
          <a:xfrm>
            <a:off x="615351" y="861094"/>
            <a:ext cx="1053860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在池里的侧面和池底抹一层水泥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抹水泥的面积是多少平方米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774CE5-779B-4AE7-BFAA-CA8E84169B3C}"/>
              </a:ext>
            </a:extLst>
          </p:cNvPr>
          <p:cNvSpPr/>
          <p:nvPr/>
        </p:nvSpPr>
        <p:spPr>
          <a:xfrm>
            <a:off x="1258178" y="2425869"/>
            <a:ext cx="6096001" cy="31477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3.14×20×2+314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=125.6+314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=439.6(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抹水泥的面积是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439.6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4970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39047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B273E83-37AF-4042-B314-1899FC4FB9E3}"/>
              </a:ext>
            </a:extLst>
          </p:cNvPr>
          <p:cNvSpPr/>
          <p:nvPr/>
        </p:nvSpPr>
        <p:spPr>
          <a:xfrm>
            <a:off x="618614" y="1633878"/>
            <a:ext cx="10780145" cy="1480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利用图中的涂色部分刚好能做一个无盖的圆柱形水桶。这个水桶的表面积大约是多少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 spc="-11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接头处忽略不计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spc="-11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4.jpeg">
            <a:extLst>
              <a:ext uri="{FF2B5EF4-FFF2-40B4-BE49-F238E27FC236}">
                <a16:creationId xmlns:a16="http://schemas.microsoft.com/office/drawing/2014/main" xmlns="" id="{5F71CCDB-0BAB-4C23-8CAC-B2E80EE85C2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625751" y="3166006"/>
            <a:ext cx="3773008" cy="2105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05460" y="3228962"/>
                <a:ext cx="9428172" cy="35148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:25.12÷3.14=8(dm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i="1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h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:15-8=7(dm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3.14×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400" i="1">
                                    <a:solidFill>
                                      <a:srgbClr val="E7258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400">
                                    <a:solidFill>
                                      <a:srgbClr val="E7258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8</m:t>
                                </m:r>
                              </m:num>
                              <m:den>
                                <m:r>
                                  <a:rPr lang="en-US" altLang="zh-CN" sz="3400">
                                    <a:solidFill>
                                      <a:srgbClr val="E7258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+25.12×7=50.24+175.84=226.08(dm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这个水桶的表面积大约是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226.08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dm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3228962"/>
                <a:ext cx="9428172" cy="3514808"/>
              </a:xfrm>
              <a:prstGeom prst="rect">
                <a:avLst/>
              </a:prstGeom>
              <a:blipFill rotWithShape="0">
                <a:blip r:embed="rId6"/>
                <a:stretch>
                  <a:fillRect l="-1810" b="-5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4233" y="1789726"/>
            <a:ext cx="1084768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一个长方体鱼缸长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dm,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做这样一个无盖的鱼缸需要玻璃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。左侧的玻璃被人不小心打坏了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需配上玻璃的面积是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一个正方体水池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棱长为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这个水池占地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最多可以装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12752" y="354176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02646" y="432029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65620" y="5070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06728" y="5873050"/>
            <a:ext cx="171072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64000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735752"/>
            <a:ext cx="108476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一个圆锥的底面半径是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将一个高为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的圆柱沿底面直径横向切开后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得到的切面是一个面积为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的长方形。原来这个圆柱的体积是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20333" y="1682159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100.48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2967" y="3992492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282.6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90F0867-5808-4929-A60A-4AAC34B2E619}"/>
              </a:ext>
            </a:extLst>
          </p:cNvPr>
          <p:cNvSpPr/>
          <p:nvPr/>
        </p:nvSpPr>
        <p:spPr>
          <a:xfrm>
            <a:off x="598097" y="966421"/>
            <a:ext cx="10823277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确答案的序号填在括号里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求做一个无盖长方体金鱼缸所需的玻璃是求长方体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个面的面积。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D.6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C8CA295-D7AB-4C14-BDB6-B7586627576F}"/>
              </a:ext>
            </a:extLst>
          </p:cNvPr>
          <p:cNvSpPr/>
          <p:nvPr/>
        </p:nvSpPr>
        <p:spPr>
          <a:xfrm>
            <a:off x="1158843" y="268736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9762B8-D9EC-4245-BA4C-DC75C95B5FCC}"/>
              </a:ext>
            </a:extLst>
          </p:cNvPr>
          <p:cNvSpPr/>
          <p:nvPr/>
        </p:nvSpPr>
        <p:spPr>
          <a:xfrm>
            <a:off x="628368" y="946407"/>
            <a:ext cx="10760638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用丝带捆扎一种礼品盒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结头处长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要捆扎这种礼盒需要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分米长的丝带。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A.20	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B.22.5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C.23	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D.24.5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1.jpeg">
            <a:extLst>
              <a:ext uri="{FF2B5EF4-FFF2-40B4-BE49-F238E27FC236}">
                <a16:creationId xmlns:a16="http://schemas.microsoft.com/office/drawing/2014/main" xmlns="" id="{27A9A6D3-07A9-4CF4-8D59-55055D8EF90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701682" y="3106056"/>
            <a:ext cx="3719028" cy="194274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B2AF97B-7CE5-49C0-876E-DE09ADF57912}"/>
              </a:ext>
            </a:extLst>
          </p:cNvPr>
          <p:cNvSpPr/>
          <p:nvPr/>
        </p:nvSpPr>
        <p:spPr>
          <a:xfrm>
            <a:off x="3721536" y="189424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3D038F-EA9E-4E01-BB2D-FCE468060FBF}"/>
              </a:ext>
            </a:extLst>
          </p:cNvPr>
          <p:cNvSpPr/>
          <p:nvPr/>
        </p:nvSpPr>
        <p:spPr>
          <a:xfrm>
            <a:off x="505459" y="821065"/>
            <a:ext cx="10613989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一个圆锥体的底面积是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它的高是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B.6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C.12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D.9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82D917-885E-4700-93F3-8569865798A8}"/>
              </a:ext>
            </a:extLst>
          </p:cNvPr>
          <p:cNvSpPr/>
          <p:nvPr/>
        </p:nvSpPr>
        <p:spPr>
          <a:xfrm>
            <a:off x="2732101" y="175759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9BE091-DEA3-4226-8B6E-C11CC368A5E3}"/>
              </a:ext>
            </a:extLst>
          </p:cNvPr>
          <p:cNvSpPr/>
          <p:nvPr/>
        </p:nvSpPr>
        <p:spPr>
          <a:xfrm>
            <a:off x="598587" y="974953"/>
            <a:ext cx="107840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与下面左图的圆锥体积相等的圆柱是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spc="-11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:cm)</a:t>
            </a:r>
            <a:endParaRPr lang="zh-CN" altLang="zh-CN" sz="3400" spc="-11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73502BC-6A02-4F40-8393-51D9AA2D010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60" r="62183"/>
          <a:stretch/>
        </p:blipFill>
        <p:spPr>
          <a:xfrm>
            <a:off x="733245" y="1576831"/>
            <a:ext cx="1828800" cy="25481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66FE418-7282-4A6E-8008-DF28892AA6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8918" y="1964477"/>
            <a:ext cx="5305904" cy="216053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25592B2-16EC-4A4F-BEE2-6D72E7B08C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8918" y="4829961"/>
            <a:ext cx="6065029" cy="165943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0A12B57-0DCF-4D25-8A9B-AFFB836B908B}"/>
              </a:ext>
            </a:extLst>
          </p:cNvPr>
          <p:cNvSpPr/>
          <p:nvPr/>
        </p:nvSpPr>
        <p:spPr>
          <a:xfrm>
            <a:off x="8086874" y="996449"/>
            <a:ext cx="48474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pc="-11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57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E51B4E-1DFA-49FC-9082-1F8E11B7450C}"/>
              </a:ext>
            </a:extLst>
          </p:cNvPr>
          <p:cNvSpPr/>
          <p:nvPr/>
        </p:nvSpPr>
        <p:spPr>
          <a:xfrm>
            <a:off x="505460" y="882620"/>
            <a:ext cx="10415582" cy="2347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一个圆柱形水池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直径是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这个水池占地面积是多少平方米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en-US" sz="3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89D9BB01-56EB-4355-9809-D273A986A0EB}"/>
                  </a:ext>
                </a:extLst>
              </p:cNvPr>
              <p:cNvSpPr/>
              <p:nvPr/>
            </p:nvSpPr>
            <p:spPr>
              <a:xfrm>
                <a:off x="1175358" y="2909353"/>
                <a:ext cx="8667382" cy="37830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3.14×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400" i="1">
                                    <a:solidFill>
                                      <a:srgbClr val="E7258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3400" i="0">
                                    <a:solidFill>
                                      <a:srgbClr val="E72582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20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3400" i="0">
                                    <a:solidFill>
                                      <a:srgbClr val="E72582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=3.14×100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=314(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这个水池占地面积是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314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平方米。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9D9BB01-56EB-4355-9809-D273A986A0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5358" y="2909353"/>
                <a:ext cx="8667382" cy="3783087"/>
              </a:xfrm>
              <a:prstGeom prst="rect">
                <a:avLst/>
              </a:prstGeom>
              <a:blipFill>
                <a:blip r:embed="rId4"/>
                <a:stretch>
                  <a:fillRect l="-1969" b="-49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19084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AE171A3-FC98-40B0-B3C1-A057A6A7779C}"/>
              </a:ext>
            </a:extLst>
          </p:cNvPr>
          <p:cNvSpPr/>
          <p:nvPr/>
        </p:nvSpPr>
        <p:spPr>
          <a:xfrm>
            <a:off x="546278" y="966421"/>
            <a:ext cx="69188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挖这个水池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共需挖土多少立方米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en-US" sz="34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C4D1075-7B84-4791-9037-F0C40ED03B50}"/>
              </a:ext>
            </a:extLst>
          </p:cNvPr>
          <p:cNvSpPr/>
          <p:nvPr/>
        </p:nvSpPr>
        <p:spPr>
          <a:xfrm>
            <a:off x="849423" y="1682159"/>
            <a:ext cx="4884671" cy="15781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314×2=628(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共需挖土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628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立方米。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249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595</Words>
  <Application>Microsoft Office PowerPoint</Application>
  <PresentationFormat>宽屏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方正隶变_GBK</vt:lpstr>
      <vt:lpstr>Calibri</vt:lpstr>
      <vt:lpstr>方正黑体_GBK</vt:lpstr>
      <vt:lpstr>Arial</vt:lpstr>
      <vt:lpstr>方正大标宋简体</vt:lpstr>
      <vt:lpstr>Times New Roman</vt:lpstr>
      <vt:lpstr>方正小标宋_GBK</vt:lpstr>
      <vt:lpstr>方正楷体_GBK</vt:lpstr>
      <vt:lpstr>微软雅黑</vt:lpstr>
      <vt:lpstr>方正大标宋_GBK</vt:lpstr>
      <vt:lpstr>方正仿宋_GBK</vt:lpstr>
      <vt:lpstr>Wingdings</vt:lpstr>
      <vt:lpstr>宋体</vt:lpstr>
      <vt:lpstr>汉仪雅酷黑 95W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2026-03-19T02:59:29Z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