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11" r:id="rId8"/>
    <p:sldId id="533" r:id="rId9"/>
    <p:sldId id="427" r:id="rId10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楷体_GBK" panose="03000509000000000000" pitchFamily="65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方正仿宋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黑体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魏碑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4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/>
              <a:t>第</a:t>
            </a:r>
            <a:r>
              <a:rPr lang="en-US" altLang="zh-CN" sz="6000"/>
              <a:t>2</a:t>
            </a:r>
            <a:r>
              <a:rPr lang="zh-CN" altLang="zh-CN" sz="6000"/>
              <a:t>课时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E9C7E1F-8EDE-4DCA-B439-A62981511BE0}"/>
              </a:ext>
            </a:extLst>
          </p:cNvPr>
          <p:cNvSpPr/>
          <p:nvPr/>
        </p:nvSpPr>
        <p:spPr>
          <a:xfrm>
            <a:off x="562609" y="1789725"/>
            <a:ext cx="10643104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长方体和正方体都有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条棱。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圆柱体的侧面展开得到一个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这个长方形的长等于圆柱的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宽等于圆柱的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AA0BE1D-FDDD-4953-90CE-A1DACF0A357D}"/>
              </a:ext>
            </a:extLst>
          </p:cNvPr>
          <p:cNvSpPr/>
          <p:nvPr/>
        </p:nvSpPr>
        <p:spPr>
          <a:xfrm>
            <a:off x="5294334" y="275747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020D573-C3E0-404F-A0C8-7B20FA07C1E5}"/>
              </a:ext>
            </a:extLst>
          </p:cNvPr>
          <p:cNvSpPr/>
          <p:nvPr/>
        </p:nvSpPr>
        <p:spPr>
          <a:xfrm>
            <a:off x="7520336" y="270572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EBFB0E9-2F66-47B6-97D7-3369B0FD8631}"/>
              </a:ext>
            </a:extLst>
          </p:cNvPr>
          <p:cNvSpPr/>
          <p:nvPr/>
        </p:nvSpPr>
        <p:spPr>
          <a:xfrm>
            <a:off x="6538645" y="353672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长方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DAFD753-E8EC-4B7A-BD9E-47554B018AA5}"/>
              </a:ext>
            </a:extLst>
          </p:cNvPr>
          <p:cNvSpPr/>
          <p:nvPr/>
        </p:nvSpPr>
        <p:spPr>
          <a:xfrm>
            <a:off x="3519411" y="431229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底面周长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5C5F069-F1C2-4644-9F4D-C3D712E2F84C}"/>
              </a:ext>
            </a:extLst>
          </p:cNvPr>
          <p:cNvSpPr/>
          <p:nvPr/>
        </p:nvSpPr>
        <p:spPr>
          <a:xfrm>
            <a:off x="8690945" y="43122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高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C003B3A-D538-4593-875D-C1ADA2C5B59A}"/>
              </a:ext>
            </a:extLst>
          </p:cNvPr>
          <p:cNvSpPr/>
          <p:nvPr/>
        </p:nvSpPr>
        <p:spPr>
          <a:xfrm>
            <a:off x="580844" y="861094"/>
            <a:ext cx="10797397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一个立体图形从正面看是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从左面看是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。要搭成这样的立体图形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至少要用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个小正方体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最多可以用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个小正方体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50.jpeg">
            <a:extLst>
              <a:ext uri="{FF2B5EF4-FFF2-40B4-BE49-F238E27FC236}">
                <a16:creationId xmlns:a16="http://schemas.microsoft.com/office/drawing/2014/main" xmlns="" id="{07524FD4-3C97-4767-96A2-3605C311E66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763813" y="1302715"/>
            <a:ext cx="1594520" cy="1098900"/>
          </a:xfrm>
          <a:prstGeom prst="rect">
            <a:avLst/>
          </a:prstGeom>
        </p:spPr>
      </p:pic>
      <p:pic>
        <p:nvPicPr>
          <p:cNvPr id="9" name="image251.jpeg">
            <a:extLst>
              <a:ext uri="{FF2B5EF4-FFF2-40B4-BE49-F238E27FC236}">
                <a16:creationId xmlns:a16="http://schemas.microsoft.com/office/drawing/2014/main" xmlns="" id="{218F4015-A068-49DF-A817-745282A828D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725144" y="1302715"/>
            <a:ext cx="1126885" cy="107290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8D7C146-2C6F-4880-B946-0E602CD64730}"/>
              </a:ext>
            </a:extLst>
          </p:cNvPr>
          <p:cNvSpPr/>
          <p:nvPr/>
        </p:nvSpPr>
        <p:spPr>
          <a:xfrm>
            <a:off x="7280695" y="253545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DD94EB8-77E7-4183-8384-B828AA8476F4}"/>
              </a:ext>
            </a:extLst>
          </p:cNvPr>
          <p:cNvSpPr/>
          <p:nvPr/>
        </p:nvSpPr>
        <p:spPr>
          <a:xfrm>
            <a:off x="2827450" y="338155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80844" y="4391646"/>
            <a:ext cx="1036607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乐乐晚上在公园散步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离路灯越来越近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他的影子会越来越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31472" y="53640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B886827-CFFD-43CA-8942-5797FEADB7B1}"/>
              </a:ext>
            </a:extLst>
          </p:cNvPr>
          <p:cNvSpPr/>
          <p:nvPr/>
        </p:nvSpPr>
        <p:spPr>
          <a:xfrm>
            <a:off x="505460" y="946407"/>
            <a:ext cx="10538604" cy="3132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108 cm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长的铁丝围成一个正方体框架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这个正方体的棱长是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将右图折成一个正方体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号相对的面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号。</a:t>
            </a:r>
            <a:endParaRPr lang="zh-CN" altLang="en-US" sz="3400"/>
          </a:p>
        </p:txBody>
      </p:sp>
      <p:pic>
        <p:nvPicPr>
          <p:cNvPr id="8" name="image252.jpeg">
            <a:extLst>
              <a:ext uri="{FF2B5EF4-FFF2-40B4-BE49-F238E27FC236}">
                <a16:creationId xmlns:a16="http://schemas.microsoft.com/office/drawing/2014/main" xmlns="" id="{E2AF8555-7298-4D3F-91C3-29222DDF51F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317833" y="2187305"/>
            <a:ext cx="2603208" cy="208302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77BB038-C5B8-401E-AEDC-1E81C9B28A7F}"/>
              </a:ext>
            </a:extLst>
          </p:cNvPr>
          <p:cNvSpPr/>
          <p:nvPr/>
        </p:nvSpPr>
        <p:spPr>
          <a:xfrm>
            <a:off x="2352249" y="19229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D50496C-004A-457C-B6E3-1172EBA5B403}"/>
              </a:ext>
            </a:extLst>
          </p:cNvPr>
          <p:cNvSpPr/>
          <p:nvPr/>
        </p:nvSpPr>
        <p:spPr>
          <a:xfrm>
            <a:off x="1545668" y="34631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4ADEFCA-18B5-42D8-BC39-3A5F18690916}"/>
              </a:ext>
            </a:extLst>
          </p:cNvPr>
          <p:cNvSpPr/>
          <p:nvPr/>
        </p:nvSpPr>
        <p:spPr>
          <a:xfrm>
            <a:off x="505460" y="946407"/>
            <a:ext cx="1064906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二、王老师用同样的小正方体搭出下面几个立体图形。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AB19538-C88A-4391-8B35-43C989D66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476" y="1655688"/>
            <a:ext cx="10834777" cy="156754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2C17FE0-3CEC-4F0D-AFB1-09F0D1E84F15}"/>
              </a:ext>
            </a:extLst>
          </p:cNvPr>
          <p:cNvSpPr/>
          <p:nvPr/>
        </p:nvSpPr>
        <p:spPr>
          <a:xfrm>
            <a:off x="505460" y="3223230"/>
            <a:ext cx="10899439" cy="3132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从正面看到的形状是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的图形有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从右面看到这种形状的图形有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从正面看到的形状是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的图形有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);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从右面看到这种形状的图形有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E313D33-C56F-478E-BBAB-D90860C541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8918" y="3381110"/>
            <a:ext cx="1237082" cy="64386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BAE7373-2677-4365-8BCD-CCF728EF21E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8918" y="4924566"/>
            <a:ext cx="1874808" cy="667948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8A37A85-14A1-41F8-BAEE-861FA504E75C}"/>
              </a:ext>
            </a:extLst>
          </p:cNvPr>
          <p:cNvSpPr/>
          <p:nvPr/>
        </p:nvSpPr>
        <p:spPr>
          <a:xfrm>
            <a:off x="8120170" y="3422285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①④⑤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AFD54DD-E6B3-4598-9157-FCF55148B1D1}"/>
              </a:ext>
            </a:extLst>
          </p:cNvPr>
          <p:cNvSpPr/>
          <p:nvPr/>
        </p:nvSpPr>
        <p:spPr>
          <a:xfrm>
            <a:off x="5666926" y="418285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②③⑤⑥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C94A8A4-5A5F-436C-A5AC-006D6FDD05E9}"/>
              </a:ext>
            </a:extLst>
          </p:cNvPr>
          <p:cNvSpPr/>
          <p:nvPr/>
        </p:nvSpPr>
        <p:spPr>
          <a:xfrm>
            <a:off x="8866528" y="497696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②③⑥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7A11E15-5AE2-4497-9360-ED3C01803111}"/>
              </a:ext>
            </a:extLst>
          </p:cNvPr>
          <p:cNvSpPr/>
          <p:nvPr/>
        </p:nvSpPr>
        <p:spPr>
          <a:xfrm>
            <a:off x="6102942" y="574000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①④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B951EA4-3DAC-46FE-9193-46CB2657D211}"/>
              </a:ext>
            </a:extLst>
          </p:cNvPr>
          <p:cNvSpPr/>
          <p:nvPr/>
        </p:nvSpPr>
        <p:spPr>
          <a:xfrm>
            <a:off x="505459" y="875802"/>
            <a:ext cx="10941793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三、小猫在残墙前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小老鼠在残墙的后面活动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又怕被小猫看到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请你在图中画出小老鼠可以活动的区域。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25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376499" y="2772543"/>
            <a:ext cx="5779360" cy="3274574"/>
          </a:xfrm>
          <a:prstGeom prst="rect">
            <a:avLst/>
          </a:prstGeom>
        </p:spPr>
      </p:pic>
      <p:pic>
        <p:nvPicPr>
          <p:cNvPr id="10" name="image26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376499" y="2634520"/>
            <a:ext cx="6297007" cy="356787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29727" y="1845912"/>
            <a:ext cx="10774393" cy="1303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一根长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18 cm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的小棒截成三段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每段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的长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度都是整厘米数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),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围成一个等腰三角形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把截法填在右面的表里。</a:t>
            </a:r>
            <a:r>
              <a:rPr lang="zh-CN" altLang="zh-CN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/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0402336"/>
              </p:ext>
            </p:extLst>
          </p:nvPr>
        </p:nvGraphicFramePr>
        <p:xfrm>
          <a:off x="1017918" y="3239232"/>
          <a:ext cx="9851364" cy="2255793"/>
        </p:xfrm>
        <a:graphic>
          <a:graphicData uri="http://schemas.openxmlformats.org/drawingml/2006/table">
            <a:tbl>
              <a:tblPr firstRow="1" firstCol="1" bandRow="1"/>
              <a:tblGrid>
                <a:gridCol w="2189192"/>
                <a:gridCol w="1915543"/>
                <a:gridCol w="1915543"/>
                <a:gridCol w="1915543"/>
                <a:gridCol w="1915543"/>
              </a:tblGrid>
              <a:tr h="75193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第一种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第二种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第三种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第四种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9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底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19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腰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/cm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3951505" y="3962408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51505" y="470428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01075" y="3962407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70881" y="470428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790257" y="3962406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96011" y="4704280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679439" y="3962405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685193" y="4704279"/>
            <a:ext cx="389850" cy="752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30410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将棱长为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cm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的小正方体按右图方式摆放在书桌上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这堆小正方体一共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露在外面的面积是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。要在此基础上拼搭成一个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长方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至少还需要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个这样的小正方体。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4042576" y="1861368"/>
            <a:ext cx="604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81281" y="186136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488948" y="26692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6" name="image2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565402" y="3480272"/>
            <a:ext cx="3207661" cy="18789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440</Words>
  <Application>Microsoft Office PowerPoint</Application>
  <PresentationFormat>宽屏</PresentationFormat>
  <Paragraphs>70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Calibri</vt:lpstr>
      <vt:lpstr>方正楷体_GBK</vt:lpstr>
      <vt:lpstr>方正小标宋_GBK</vt:lpstr>
      <vt:lpstr>方正仿宋_GBK</vt:lpstr>
      <vt:lpstr>Arial</vt:lpstr>
      <vt:lpstr>Times New Roman</vt:lpstr>
      <vt:lpstr>微软雅黑</vt:lpstr>
      <vt:lpstr>方正黑体_GBK</vt:lpstr>
      <vt:lpstr>Wingdings</vt:lpstr>
      <vt:lpstr>方正隶变_GBK</vt:lpstr>
      <vt:lpstr>宋体</vt:lpstr>
      <vt:lpstr>方正魏碑_GBK</vt:lpstr>
      <vt:lpstr>方正大标宋简体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227</cp:revision>
  <dcterms:created xsi:type="dcterms:W3CDTF">2019-06-19T02:08:00Z</dcterms:created>
  <dcterms:modified xsi:type="dcterms:W3CDTF">2026-03-19T02:47:27Z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