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8" r:id="rId6"/>
    <p:sldId id="427" r:id="rId7"/>
  </p:sldIdLst>
  <p:sldSz cx="12192000" cy="6858000"/>
  <p:notesSz cx="6858000" cy="9144000"/>
  <p:embeddedFontLs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方正黑体_GBK" panose="03000509000000000000" pitchFamily="65" charset="-122"/>
      <p:regular r:id="rId12"/>
    </p:embeddedFont>
    <p:embeddedFont>
      <p:font typeface="NEU-BZ" panose="02010600010101010101" pitchFamily="2" charset="-122"/>
      <p:regular r:id="rId13"/>
      <p:bold r:id="rId14"/>
      <p:italic r:id="rId15"/>
      <p:boldItalic r:id="rId16"/>
    </p:embeddedFont>
    <p:embeddedFont>
      <p:font typeface="方正大标宋简体" panose="02010600030101010101" charset="-122"/>
      <p:regular r:id="rId17"/>
    </p:embeddedFont>
    <p:embeddedFont>
      <p:font typeface="方正小标宋_GBK" panose="03000509000000000000" pitchFamily="65" charset="-122"/>
      <p:regular r:id="rId18"/>
    </p:embeddedFont>
    <p:embeddedFont>
      <p:font typeface="仿宋" panose="02010609060101010101" pitchFamily="49" charset="-122"/>
      <p:regular r:id="rId19"/>
    </p:embeddedFont>
    <p:embeddedFont>
      <p:font typeface="方正仿宋_GBK" panose="03000509000000000000" pitchFamily="65" charset="-122"/>
      <p:regular r:id="rId20"/>
    </p:embeddedFont>
    <p:embeddedFont>
      <p:font typeface="微软雅黑" panose="020B0503020204020204" pitchFamily="34" charset="-122"/>
      <p:regular r:id="rId21"/>
      <p:bold r:id="rId22"/>
    </p:embeddedFont>
    <p:embeddedFont>
      <p:font typeface="方正隶变_GBK" panose="03000509000000000000" pitchFamily="65" charset="-122"/>
      <p:regular r:id="rId23"/>
    </p:embeddedFont>
    <p:embeddedFont>
      <p:font typeface="NEU-XT" panose="02020503000000020003" pitchFamily="18" charset="-122"/>
      <p:regular r:id="rId24"/>
    </p:embeddedFont>
    <p:embeddedFont>
      <p:font typeface="方正书宋_GBK" panose="03000509000000000000" pitchFamily="65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鲁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滨逊漂流</a:t>
            </a:r>
            <a:r>
              <a:rPr lang="zh-CN" altLang="en-US" sz="6000" dirty="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记</a:t>
            </a:r>
            <a:r>
              <a:rPr lang="en-US" altLang="zh-CN" sz="6000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/>
              </a:rPr>
              <a:t>(</a:t>
            </a:r>
            <a:r>
              <a:rPr lang="zh-CN" altLang="en-US" sz="6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/>
              </a:rPr>
              <a:t>节选</a:t>
            </a:r>
            <a:r>
              <a:rPr lang="en-US" altLang="zh-CN" sz="60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/>
              </a:rPr>
              <a:t>) 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(</a:t>
            </a:r>
            <a:r>
              <a:rPr lang="zh-CN" altLang="en-US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一</a:t>
            </a:r>
            <a:r>
              <a:rPr lang="en-US" altLang="zh-CN" sz="60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)</a:t>
            </a:r>
            <a:endParaRPr lang="zh-CN" altLang="en-US" sz="6000" dirty="0">
              <a:solidFill>
                <a:srgbClr val="000000"/>
              </a:solidFill>
              <a:latin typeface="NEU-BZ"/>
              <a:ea typeface="方正小标宋_GBK"/>
              <a:cs typeface="Times New Roman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3"/>
            <a:ext cx="11006455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一、给加点字选择正确的读音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在下面画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——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木筏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fá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dài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畜养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chù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xù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solidFill>
                <a:srgbClr val="000000"/>
              </a:solidFill>
              <a:latin typeface="NEU-XT" panose="02020503000000020003" pitchFamily="18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叛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乱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fàn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pàn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       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铁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锨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xiān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xīn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萦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系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yín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yínɡ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畏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惧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jǜ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jù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117402" y="250230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306217" y="250230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48760" y="349800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666077" y="348075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48760" y="453673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753391" y="450027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478845" y="2825471"/>
            <a:ext cx="556989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7307426" y="2819158"/>
            <a:ext cx="556989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2528779" y="3803920"/>
            <a:ext cx="870029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6104625" y="3803921"/>
            <a:ext cx="925903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2528779" y="4840688"/>
            <a:ext cx="939040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6884731" y="4859901"/>
            <a:ext cx="556989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56228"/>
            <a:ext cx="4467890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二、读拼音</a:t>
            </a:r>
            <a:r>
              <a:rPr lang="en-US" altLang="zh-CN" sz="36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702173"/>
            <a:ext cx="11206381" cy="412500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93397" y="2344847"/>
            <a:ext cx="115768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凄 凉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222529" y="2344847"/>
            <a:ext cx="115768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寂 寞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450753" y="2336220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恐</a:t>
            </a:r>
            <a:r>
              <a:rPr lang="zh-CN" altLang="zh-CN" sz="3400" b="1" dirty="0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惧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641864" y="2344846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倒</a:t>
            </a:r>
            <a:r>
              <a:rPr lang="zh-CN" altLang="zh-CN" sz="3400" b="1" dirty="0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霉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0106408" y="2344846"/>
            <a:ext cx="115768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书 籍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841374" y="3764676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控</a:t>
            </a:r>
            <a:r>
              <a:rPr lang="zh-CN" altLang="zh-CN" sz="3400" b="1" dirty="0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制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244484" y="3795615"/>
            <a:ext cx="115768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侵 袭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5529805" y="3795615"/>
            <a:ext cx="13532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倾 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覆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604358" y="3795614"/>
            <a:ext cx="14510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抵</a:t>
            </a:r>
            <a:r>
              <a:rPr lang="zh-CN" altLang="en-US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抗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10138037" y="3778235"/>
            <a:ext cx="125547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缺 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乏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956865" y="5226519"/>
            <a:ext cx="13532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宴 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会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5444219" y="5226519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贷</a:t>
            </a:r>
            <a:r>
              <a:rPr lang="en-US" altLang="zh-CN" sz="3400" b="1" dirty="0" smtClean="0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款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3166489" y="5246383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聊</a:t>
            </a:r>
            <a:r>
              <a:rPr lang="en-US" altLang="zh-CN" sz="3400" b="1" dirty="0" smtClean="0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天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7732285" y="5248073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剔</a:t>
            </a:r>
            <a:r>
              <a:rPr lang="en-US" altLang="zh-CN" sz="3400" b="1" dirty="0" smtClean="0">
                <a:solidFill>
                  <a:srgbClr val="E72582"/>
                </a:solidFill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除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10106407" y="5248073"/>
            <a:ext cx="115768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击 毙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76063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三、用句中加点词语的反义词填空。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鲁滨逊离开了文明世界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流落到有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人的荒岛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远离了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的都市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扎根在寂静的荒岛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豪华的楼台入了梦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的帐篷成了真。身处这样的境地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的人能活下去吗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鲁滨逊选择勇敢面对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最终摆脱了困境。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29695" y="186176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野蛮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58956" y="257776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喧嚣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23190" y="340875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简陋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42632" y="418227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怯懦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051540" y="2169544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solidFill>
                  <a:prstClr val="black"/>
                </a:solidFill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solidFill>
                <a:prstClr val="black"/>
              </a:solidFill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172921" y="2924008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407164" y="2915729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734304" y="4490049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四、根据课文内容用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续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字组恰当的词语补充句子。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鲁滨逊将船上的东西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搬上岸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因为这样的生活状态可能还要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很长一段时间。为了能吃上自己种的粮食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他用少量麦种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种了几年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终于有了收获。但他没有满足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努力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终于在荒岛上开辟了一片种植园。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5869574" y="181863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陆续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01491" y="264619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持续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82050" y="339172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连续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58191" y="417910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继续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102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219</Words>
  <Application>Microsoft Office PowerPoint</Application>
  <PresentationFormat>宽屏</PresentationFormat>
  <Paragraphs>59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华文宋体</vt:lpstr>
      <vt:lpstr>Calibri</vt:lpstr>
      <vt:lpstr>方正黑体_GBK</vt:lpstr>
      <vt:lpstr>NEU-BZ</vt:lpstr>
      <vt:lpstr>方正大标宋简体</vt:lpstr>
      <vt:lpstr>Arial</vt:lpstr>
      <vt:lpstr>方正小标宋_GBK</vt:lpstr>
      <vt:lpstr>仿宋</vt:lpstr>
      <vt:lpstr>Times New Roman</vt:lpstr>
      <vt:lpstr>汉仪雅酷黑 95W</vt:lpstr>
      <vt:lpstr>方正仿宋_GBK</vt:lpstr>
      <vt:lpstr>微软雅黑</vt:lpstr>
      <vt:lpstr>Wingdings</vt:lpstr>
      <vt:lpstr>方正隶变_GBK</vt:lpstr>
      <vt:lpstr>宋体</vt:lpstr>
      <vt:lpstr>NEU-XT</vt:lpstr>
      <vt:lpstr>方正书宋_GBK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250</cp:revision>
  <dcterms:created xsi:type="dcterms:W3CDTF">2019-06-19T02:08:00Z</dcterms:created>
  <dcterms:modified xsi:type="dcterms:W3CDTF">2026-02-27T08:29:18Z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