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9" r:id="rId5"/>
    <p:sldId id="540" r:id="rId6"/>
    <p:sldId id="541" r:id="rId7"/>
    <p:sldId id="542" r:id="rId8"/>
    <p:sldId id="545" r:id="rId9"/>
    <p:sldId id="546" r:id="rId10"/>
    <p:sldId id="547" r:id="rId11"/>
    <p:sldId id="548" r:id="rId12"/>
    <p:sldId id="543" r:id="rId13"/>
    <p:sldId id="549" r:id="rId14"/>
    <p:sldId id="544" r:id="rId15"/>
    <p:sldId id="520" r:id="rId16"/>
    <p:sldId id="498" r:id="rId17"/>
    <p:sldId id="427" r:id="rId18"/>
  </p:sldIdLst>
  <p:sldSz cx="12192000" cy="6858000"/>
  <p:notesSz cx="6858000" cy="9144000"/>
  <p:embeddedFontLst>
    <p:embeddedFont>
      <p:font typeface="方正魏碑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  <p:embeddedFont>
      <p:font typeface="方正黑体_GBK" panose="03000509000000000000" pitchFamily="65" charset="-122"/>
      <p:regular r:id="rId21"/>
    </p:embeddedFont>
    <p:embeddedFont>
      <p:font typeface="仿宋" panose="02010609060101010101" pitchFamily="49" charset="-122"/>
      <p:regular r:id="rId22"/>
    </p:embeddedFont>
    <p:embeddedFont>
      <p:font typeface="NEU-XT" panose="02020503000000020003" pitchFamily="18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方正书宋_GBK" panose="03000509000000000000" pitchFamily="65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方正隶变_GBK" panose="03000509000000000000" pitchFamily="65" charset="-122"/>
      <p:regular r:id="rId31"/>
    </p:embeddedFont>
    <p:embeddedFont>
      <p:font typeface="方正大标宋_GBK" panose="03000509000000000000" pitchFamily="65" charset="-122"/>
      <p:regular r:id="rId32"/>
    </p:embeddedFont>
    <p:embeddedFont>
      <p:font typeface="NEU-HZ" panose="02010600010101010101" pitchFamily="2" charset="-122"/>
      <p:regular r:id="rId33"/>
      <p:italic r:id="rId34"/>
    </p:embeddedFont>
    <p:embeddedFont>
      <p:font typeface="方正仿宋_GBK" panose="03000509000000000000" pitchFamily="65" charset="-122"/>
      <p:regular r:id="rId35"/>
    </p:embeddedFont>
    <p:embeddedFont>
      <p:font typeface="方正小标宋_GBK" panose="03000509000000000000" pitchFamily="65" charset="-122"/>
      <p:regular r:id="rId36"/>
    </p:embeddedFont>
    <p:embeddedFont>
      <p:font typeface="方正楷体_GBK" panose="03000509000000000000" pitchFamily="65" charset="-122"/>
      <p:regular r:id="rId37"/>
    </p:embeddedFont>
    <p:embeddedFont>
      <p:font typeface="NEU-BZ" panose="02010600010101010101" pitchFamily="2" charset="-122"/>
      <p:regular r:id="rId38"/>
      <p:bold r:id="rId39"/>
      <p:italic r:id="rId40"/>
      <p:boldItalic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17" Type="http://schemas.openxmlformats.org/officeDocument/2006/relationships/slide" Target="slides/slide17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10" Type="http://schemas.openxmlformats.org/officeDocument/2006/relationships/slide" Target="slides/slide10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8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15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方正大标宋_GBK" pitchFamily="65" charset="-122"/>
                <a:ea typeface="方正大标宋_GBK" pitchFamily="65" charset="-122"/>
              </a:rPr>
              <a:t>5</a:t>
            </a:r>
            <a:r>
              <a:rPr lang="en-US" altLang="zh-CN" sz="6000" baseline="300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鲁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滨逊漂流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记</a:t>
            </a:r>
            <a:r>
              <a:rPr lang="en-US" altLang="zh-CN" sz="6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6000" dirty="0">
                <a:latin typeface="宋体" panose="02010600030101010101" pitchFamily="2" charset="-122"/>
                <a:ea typeface="宋体" panose="02010600030101010101" pitchFamily="2" charset="-122"/>
              </a:rPr>
              <a:t>节选</a:t>
            </a:r>
            <a:r>
              <a:rPr lang="en-US" altLang="zh-CN" sz="60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02521"/>
            <a:ext cx="10855529" cy="4446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想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到这些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我决定搬家。因为我的帐篷就建在悬崖底下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一旦再有地震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悬在山顶的岩石肯定会掉下来砸在我的帐篷上。于是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我在以后的两天里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四月十九日和二十日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一心谋划着往哪里搬家和如何搬。当我四下看着我的住地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看到这里的一切都被归置得这么井然有序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住宅被山体和围墙遮掩得这么好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非常安全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心里又舍不得搬走了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160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02521"/>
            <a:ext cx="1085552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同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我还想到搬迁需要时间。在我搭起新的住房并在其周围建起安全的屏障之前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我只能满足于住在老地方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尽管这需要冒点儿风险。打定主意后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我的心暂时平静下来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决心用最快的速度在新住地先建起一圈与这里一样的围墙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然后在里面搭起帐篷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在这些工作做完之前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我还得冒险住在原来的地方。此时为二十一日。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354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77969" y="861094"/>
            <a:ext cx="1107631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本文的作者是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国作家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。文中的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叫作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5281" y="3786872"/>
            <a:ext cx="6798184" cy="253629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77969" y="2861838"/>
            <a:ext cx="671135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根据右侧目录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局部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我判断以上文字选自第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章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76035" y="9464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03405" y="970107"/>
            <a:ext cx="25827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丹尼尔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笛福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72722" y="164943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鲁滨逊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12961" y="36928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13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77970" y="861094"/>
            <a:ext cx="10852030" cy="1560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主人公遇到了哪些困难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他是怎样解决的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阅读选文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填写思维导图。</a:t>
            </a:r>
            <a:endParaRPr lang="zh-CN" altLang="en-US" sz="3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581" y="2545003"/>
            <a:ext cx="11598645" cy="176799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034328" y="2730152"/>
            <a:ext cx="327525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暴</a:t>
            </a:r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雨快把帐篷压垮</a:t>
            </a:r>
            <a:endParaRPr lang="zh-CN" altLang="en-US" sz="30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18205" y="2693842"/>
            <a:ext cx="327525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洞室</a:t>
            </a:r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快被雨水淹没</a:t>
            </a:r>
            <a:endParaRPr lang="zh-CN" altLang="en-US" sz="30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68674" y="2702633"/>
            <a:ext cx="288893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地</a:t>
            </a:r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震会危及生命</a:t>
            </a:r>
          </a:p>
        </p:txBody>
      </p:sp>
      <p:sp>
        <p:nvSpPr>
          <p:cNvPr id="14" name="矩形 13"/>
          <p:cNvSpPr/>
          <p:nvPr/>
        </p:nvSpPr>
        <p:spPr>
          <a:xfrm>
            <a:off x="5788262" y="3624352"/>
            <a:ext cx="250260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凿</a:t>
            </a:r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洞作排水口</a:t>
            </a:r>
          </a:p>
        </p:txBody>
      </p:sp>
      <p:sp>
        <p:nvSpPr>
          <p:cNvPr id="15" name="矩形 14"/>
          <p:cNvSpPr/>
          <p:nvPr/>
        </p:nvSpPr>
        <p:spPr>
          <a:xfrm>
            <a:off x="8775250" y="3624352"/>
            <a:ext cx="288893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搬</a:t>
            </a:r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到开阔的地方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164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08805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结合选文内容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分析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是一个怎样的人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至少写两条依据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60" y="1925935"/>
            <a:ext cx="1088057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是一个勇于面对现实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冷静理性的人。地震后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并没有一直沉浸在恐惧中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而是勇于面对现实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同时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由地震想到目前住所的危险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便冷静思考搬家的各种事宜。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307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12475" y="861094"/>
            <a:ext cx="10826151" cy="2224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意大利作家卡尔维诺认为这本书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无疑是一部值得逐字逐行重读的小说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。你认同他的观点吗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请结合整本书的内容以及自己的阅读体会谈一谈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59" y="2972972"/>
            <a:ext cx="1100645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我认同他的观点。这本书讲述了鲁滨逊因出海遭遇风暴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只身流落到荒岛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并在岛上顽强生活了</a:t>
            </a:r>
            <a:r>
              <a:rPr lang="en-US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年的故事。我很敬佩鲁滨逊面对困境时积极乐观的态度和不屈不挠的精神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并受到了很多鼓舞。同时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书中还介绍了许多自然知识、生存技能等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拓宽了我的视野。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54031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49505"/>
            <a:ext cx="11122948" cy="1308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你最近碰到困难和烦恼了吗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学习鲁滨逊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列出它的好处和坏处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说说这样做对你有什么帮助。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471173"/>
              </p:ext>
            </p:extLst>
          </p:nvPr>
        </p:nvGraphicFramePr>
        <p:xfrm>
          <a:off x="747257" y="2981924"/>
          <a:ext cx="10764659" cy="3416554"/>
        </p:xfrm>
        <a:graphic>
          <a:graphicData uri="http://schemas.openxmlformats.org/drawingml/2006/table">
            <a:tbl>
              <a:tblPr firstRow="1" firstCol="1" bandRow="1"/>
              <a:tblGrid>
                <a:gridCol w="2531124"/>
                <a:gridCol w="2337415"/>
                <a:gridCol w="2724833"/>
                <a:gridCol w="3171287"/>
              </a:tblGrid>
              <a:tr h="6487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令你烦恼的事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坏处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好处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对你的帮助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26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320" marR="2032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320" marR="2032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320" marR="2032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3000" dirty="0" smtClean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3000" dirty="0" smtClean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3000" dirty="0" smtClean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0320" marR="2032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53783" y="4295239"/>
            <a:ext cx="22085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妈妈不允许我看电视。</a:t>
            </a:r>
            <a:endParaRPr lang="zh-CN" altLang="en-US" sz="30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68478" y="3966101"/>
            <a:ext cx="203517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不能看喜欢的动画片等节目。</a:t>
            </a:r>
            <a:endParaRPr lang="zh-CN" altLang="en-US" sz="30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84810" y="3940223"/>
            <a:ext cx="257929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有更多的时间学习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或者陪爸爸妈妈说话。</a:t>
            </a:r>
            <a:endParaRPr lang="zh-CN" altLang="en-US" sz="30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45263" y="3906659"/>
            <a:ext cx="29583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能清楚认识到不看电视的好处和坏处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帮助我做出正确的判断。</a:t>
            </a:r>
            <a:endParaRPr lang="zh-CN" altLang="en-US" sz="30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1828648"/>
            <a:ext cx="108229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一、下列加点字注音都正确的一项是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畜养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剔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除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tì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日晷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ɡuǐ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圈养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quān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萦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yínɡ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纬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度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wěi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简陋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lòu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仆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栅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zhà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野蛮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mán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境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商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业簿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63892" y="20429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34654" y="299401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727616" y="299401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109171" y="299400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17402" y="37689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727616" y="37689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660596" y="377755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529003" y="454384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606847" y="455108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615310" y="456109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561995" y="534756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710364" y="538206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403476" y="534325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0645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二、读句子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根据拼音写词语。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dǎo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méi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的鲁滨逊流落荒岛后倍感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jì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mò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qī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liánɡ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yàn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huì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可以参加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没人可以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liáo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tiān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。当他发现野人的脚印后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kǒnɡ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qīn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着他。经过冷静思考后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他认为不能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zuò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yǐ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dài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连忙修建栅栏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想好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dǐ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策略。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18080" y="17841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倒霉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03122" y="25950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寂寞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79794" y="26640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凄凉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56466" y="259501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宴会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35401" y="334538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聊天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11710" y="421677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恐惧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32881" y="421677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侵袭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32033" y="494448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坐以待毙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86828" y="57638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抵御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三、先将下列四字词语补充完整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再选词补充小明的发言。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非福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重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见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心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气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海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角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奄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奄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前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我因助人错过比赛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妈妈对我说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别沮丧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要知道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塞翁失马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我因此事荣获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市三好学生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称号。我明白了妈妈的话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并且能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地面对生活中的困难。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9922" y="16821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64820" y="16821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64292" y="16821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27761" y="170217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09529" y="238797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32571" y="238797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56926" y="23879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63538" y="23879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00367" y="30035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32570" y="30235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80364" y="301245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380735" y="30035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00453" y="422263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焉知非福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012697" y="491551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心平气和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371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41079"/>
            <a:ext cx="11093570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四、读一读小语摘抄的句子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体会鲁滨逊的心态变化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分析人物品质。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我现在处在一个令人忧伤的、没有言语交流的生活场景中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也许这种生活在世界上是前所未有的。但我必须接受这种生活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并且一天一天过下去。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从第一句话中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我感受到鲁滨逊初到荒岛时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32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心态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但从第二句话中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我又感受到他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en-US" altLang="zh-CN" sz="32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心态。通过这两句话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我觉得鲁滨逊是一个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32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的人。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97654" y="374046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苦闷失望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3187" y="4325237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接受现实并积极面对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0050" y="4815124"/>
            <a:ext cx="10557808" cy="1316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            </a:t>
            </a:r>
            <a:r>
              <a:rPr lang="zh-CN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冷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静、理性、积极乐观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586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1432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五、根据课文梗概中叙述的顺序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用小标题概括鲁滨逊的个人经历</a:t>
            </a:r>
            <a:r>
              <a:rPr lang="zh-CN" altLang="zh-CN" sz="34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r="44743"/>
          <a:stretch/>
        </p:blipFill>
        <p:spPr>
          <a:xfrm>
            <a:off x="505459" y="2751905"/>
            <a:ext cx="8515449" cy="12645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55238"/>
          <a:stretch/>
        </p:blipFill>
        <p:spPr>
          <a:xfrm>
            <a:off x="764931" y="4172676"/>
            <a:ext cx="6898030" cy="126455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028523" y="3143733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建房定居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457523" y="3104165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驯养培育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408271" y="4543000"/>
            <a:ext cx="24994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救</a:t>
            </a:r>
            <a:r>
              <a:rPr lang="en-US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星期五</a:t>
            </a:r>
            <a:r>
              <a:rPr lang="en-US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989818" y="4561065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回到英国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041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4279"/>
            <a:ext cx="110064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六、阅读《鲁滨逊漂流记》节选片段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结合故事情节交流感受。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我正呆坐着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发现天色突然变暗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天空乌云密布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像是要下雨了。少顷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风声渐起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又过了不到半个钟头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刮起了可怕的飓风。海面上马上涌起翻滚的波涛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地上的大树被连根拔起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这场剧烈的狂风一连刮了三个小时。之后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风势逐渐变弱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两小时后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风停了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下起了瓢泼大雨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246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02521"/>
            <a:ext cx="1085552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一阵子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我一直坐在地上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内心非常恐慌和苦恼。后来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我突然想到风和雨有时是地震会带来的后果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看来地震已经过去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我可以大着胆子回我的洞室里看看了。想到这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我来了精神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另外下个不停的雨也敦促着我回去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我翻过墙到了帐篷里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谁知大雨如注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几乎快要压垮了帐篷。我只好躲进洞里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尽管担心洞顶会坍塌下来砸到我的头上。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场暴雨叫我不得不开始一件新的工作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就是在我刚建起的围墙上凿一个洞作排水口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让积在院内的雨水流出去。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否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064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02521"/>
            <a:ext cx="10855529" cy="5185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则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我的洞室很快就会被雨水淹掉。我在洞里待了几个小时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没再觉得有地震发生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心情开始安定下来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并开始考虑眼下最要紧的问题。我在想如果岛上常有地震的话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我就不能住在洞里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必须找一处开阔地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在那里建起一间茅草屋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屋子周围也要和这里一样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用墙围起来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以预防野兽和野人的袭击。如果要我一直在现在的地方住下去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早晚有一天会被土石活活地埋葬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700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1594</Words>
  <Application>Microsoft Office PowerPoint</Application>
  <PresentationFormat>宽屏</PresentationFormat>
  <Paragraphs>135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9" baseType="lpstr">
      <vt:lpstr>Arial</vt:lpstr>
      <vt:lpstr>方正魏碑_GBK</vt:lpstr>
      <vt:lpstr>Wingdings</vt:lpstr>
      <vt:lpstr>方正大标宋简体</vt:lpstr>
      <vt:lpstr>方正黑体_GBK</vt:lpstr>
      <vt:lpstr>Times New Roman</vt:lpstr>
      <vt:lpstr>仿宋</vt:lpstr>
      <vt:lpstr>汉仪雅酷黑 95W</vt:lpstr>
      <vt:lpstr>NEU-XT</vt:lpstr>
      <vt:lpstr>微软雅黑</vt:lpstr>
      <vt:lpstr>方正书宋_GBK</vt:lpstr>
      <vt:lpstr>Calibri</vt:lpstr>
      <vt:lpstr>方正隶变_GBK</vt:lpstr>
      <vt:lpstr>方正大标宋_GBK</vt:lpstr>
      <vt:lpstr>NEU-HZ</vt:lpstr>
      <vt:lpstr>方正仿宋_GBK</vt:lpstr>
      <vt:lpstr>方正小标宋_GBK</vt:lpstr>
      <vt:lpstr>方正楷体_GBK</vt:lpstr>
      <vt:lpstr>NEU-BZ</vt:lpstr>
      <vt:lpstr>宋体</vt:lpstr>
      <vt:lpstr>华文宋体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269</cp:revision>
  <dcterms:created xsi:type="dcterms:W3CDTF">2019-06-19T02:08:00Z</dcterms:created>
  <dcterms:modified xsi:type="dcterms:W3CDTF">2026-02-24T08:20:08Z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