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538" r:id="rId10"/>
    <p:sldId id="539" r:id="rId11"/>
    <p:sldId id="523" r:id="rId12"/>
    <p:sldId id="498" r:id="rId13"/>
    <p:sldId id="524" r:id="rId14"/>
    <p:sldId id="533" r:id="rId15"/>
    <p:sldId id="534" r:id="rId16"/>
    <p:sldId id="540" r:id="rId17"/>
    <p:sldId id="541" r:id="rId18"/>
    <p:sldId id="542" r:id="rId19"/>
    <p:sldId id="543" r:id="rId20"/>
    <p:sldId id="544" r:id="rId21"/>
    <p:sldId id="545" r:id="rId22"/>
    <p:sldId id="546" r:id="rId23"/>
    <p:sldId id="427" r:id="rId24"/>
  </p:sldIdLst>
  <p:sldSz cx="12192000" cy="6858000"/>
  <p:notesSz cx="6858000" cy="9144000"/>
  <p:embeddedFontLs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方正书宋_GBK" panose="03000509000000000000" pitchFamily="65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方正大标宋_GBK" panose="03000509000000000000" pitchFamily="65" charset="-122"/>
      <p:regular r:id="rId34"/>
    </p:embeddedFont>
    <p:embeddedFont>
      <p:font typeface="方正黑体_GBK" panose="03000509000000000000" pitchFamily="65" charset="-122"/>
      <p:regular r:id="rId35"/>
    </p:embeddedFont>
    <p:embeddedFont>
      <p:font typeface="方正大标宋简体" panose="02010600030101010101" charset="-122"/>
      <p:regular r:id="rId36"/>
    </p:embeddedFont>
    <p:embeddedFont>
      <p:font typeface="方正隶变_GBK" panose="03000509000000000000" pitchFamily="65" charset="-122"/>
      <p:regular r:id="rId37"/>
    </p:embeddedFont>
    <p:embeddedFont>
      <p:font typeface="方正仿宋_GBK" panose="03000509000000000000" pitchFamily="65" charset="-122"/>
      <p:regular r:id="rId38"/>
    </p:embeddedFont>
    <p:embeddedFont>
      <p:font typeface="NEU-XT" panose="02020503000000020003" pitchFamily="18" charset="-122"/>
      <p:regular r:id="rId39"/>
    </p:embeddedFont>
    <p:embeddedFont>
      <p:font typeface="仿宋" panose="02010609060101010101" pitchFamily="49" charset="-122"/>
      <p:regular r:id="rId40"/>
    </p:embeddedFont>
    <p:embeddedFont>
      <p:font typeface="微软雅黑" panose="020B0503020204020204" pitchFamily="34" charset="-122"/>
      <p:regular r:id="rId41"/>
      <p:bold r:id="rId42"/>
    </p:embeddedFont>
    <p:embeddedFont>
      <p:font typeface="方正楷体_GBK" panose="03000509000000000000" pitchFamily="65" charset="-122"/>
      <p:regular r:id="rId43"/>
    </p:embeddedFont>
    <p:embeddedFont>
      <p:font typeface="NEU-HZ" panose="02010600010101010101" pitchFamily="2" charset="-122"/>
      <p:regular r:id="rId44"/>
      <p:italic r:id="rId45"/>
    </p:embeddedFont>
    <p:embeddedFont>
      <p:font typeface="方正小标宋_GBK" panose="03000509000000000000" pitchFamily="65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10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古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诗三首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35519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我知道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像这样的古诗还有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代诗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人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所写的《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》。我能写出其中的两句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4677" y="9464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8783" y="1776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王冕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0337" y="17767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墨梅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30747" y="2542323"/>
            <a:ext cx="71743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不要人夸好颜色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只留清气满乾坤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369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4207" y="1804710"/>
            <a:ext cx="6171385" cy="21775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8712" y="4162306"/>
            <a:ext cx="6102374" cy="251081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0446" y="1696153"/>
            <a:ext cx="323678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一、课内阅读。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5223" y="2682815"/>
            <a:ext cx="889383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马诗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李贺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何当金络脑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快走踏清秋。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711364" y="431783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大漠沙如雪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2198" y="434964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燕山月似钩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2120" y="793087"/>
            <a:ext cx="574388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将上面的两首诗补充完整。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1104181"/>
            <a:ext cx="950630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竹石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郑燮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咬定青山不放松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952060" y="272000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立根原在破岩中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2060" y="352792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任尔东西南北风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《马诗》中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快走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我可以由此推断出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走马观花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走马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《马诗》前两句运用的修辞手法是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用自己的话说说这两句诗的意思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8096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驰骋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19558" y="172528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骑着马跑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84971" y="25041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比喻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1521" y="32673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对偶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460" y="3882892"/>
            <a:ext cx="104587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塞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外大沙漠里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黄沙在月光的映照下犹如皑皑白雪。月亮高悬在燕山上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恰似一把弯钩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3406" y="4719823"/>
            <a:ext cx="1045840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8747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字可知《竹石》前两句运用了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我们可以想象到这样的画面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紧紧地抓住岩石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像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紧紧地攀附着岩层断面。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79861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拟人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15494" y="17422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竹子的根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0224" y="25087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藤蔓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03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83827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这两首诗在表达方法上有什么共同特点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分别表达了诗人怎样的志向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2394560"/>
            <a:ext cx="113437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这两首诗都运用了托物言志的写法。《马诗》抒发了诗人想要报效国家、施展抱负的渴望。《竹石》表现出诗人坚韧不拔的性格和刚正不阿的高傲风骨。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173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4544834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二、课内外对比阅读。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992" y="1828800"/>
            <a:ext cx="8428008" cy="3141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石灰吟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明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于谦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千锤万凿出深山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烈火焚烧若等闲。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要留清白在人间。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422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8638540" cy="3141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墨梅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王冕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我家洗砚池头树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朵朵花开淡墨痕。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不要人夸好颜色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只留清气满乾坤。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385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46407"/>
            <a:ext cx="1094179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分别写出《石灰吟》和《墨梅》后两句诗的意思。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《石灰吟》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《墨梅》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5161" y="1702173"/>
            <a:ext cx="10218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使粉骨碎身也全然不怕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只要能把高尚的节操留在人间。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234" y="3125376"/>
            <a:ext cx="103689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它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不需要别人夸奖颜色多么好看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只是要将清香之气弥漫在天地之间。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196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3" y="1702173"/>
            <a:ext cx="1082180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一、根据要求选择。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给下面的多音字选择正确的读音。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yàn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yān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燕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山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燕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子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endParaRPr lang="en-US" altLang="zh-CN" sz="3400" dirty="0" smtClean="0">
              <a:solidFill>
                <a:srgbClr val="000000"/>
              </a:solidFill>
              <a:latin typeface="NEU-XT" panose="02020503000000020003" pitchFamily="18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sì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shì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似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乎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似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jìn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jìng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劲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敌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劲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头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dānɡ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dànɡ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何当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上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当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25138" y="3345511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yān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1463" y="41749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sì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22031" y="4941950"/>
            <a:ext cx="8611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jìnɡ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92088" y="5731543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dānɡ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5703" y="3345510"/>
            <a:ext cx="8867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yàn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82775" y="4174987"/>
            <a:ext cx="7409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shì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10353" y="4950576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jìn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42653" y="5726165"/>
            <a:ext cx="1152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dànɡ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42703" y="36303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018128" y="36303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87239" y="442059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947983" y="43947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39477" y="51388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017850" y="512593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46489" y="59228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72333" y="592410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1"/>
            <a:ext cx="83452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《墨梅》这首诗中写墨梅色彩的诗句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</a:t>
            </a:r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突出墨梅气味的诗句是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2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3406" y="175554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朵朵花开淡墨痕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8753" y="251514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只留清气满乾坤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456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48459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下列关于《石灰吟》和《墨梅》的说法有误的一项是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两首诗均为咏物诗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七言绝句。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两首诗中的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留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人间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乾坤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意思完全相同。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两首诗前两句写实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后两句抒情言志。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两首诗托物言志、借物喻人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都表达了自己洁身自好、鄙视流俗的高尚情操。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013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21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你还知道哪些写梅的诗句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981" y="1915064"/>
            <a:ext cx="111453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墙角数枝梅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凌寒独自开。遥知不是雪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为有暗香来。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112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086928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对下列句中加点字词的解释有误的一项是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何当金络脑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用黄金装饰的马笼头。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千磨万击还坚劲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坚强有力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快走踏清秋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走路。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要留清白在人间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高尚的节操。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30052" y="11544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67828" y="24678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408823" y="24764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862527" y="247642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39640" y="35061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54757" y="35191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29003" y="45208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67828" y="55593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408822" y="55765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下列诗句的朗读节奏划分不正确的一项是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大漠沙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如雪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千磨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万击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还坚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劲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何当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金络脑　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清白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在人间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09282" y="12492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9"/>
            <a:ext cx="1083477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我国行星探测任务命名为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天问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表达了中华民族对真理追求的坚韧与执着。下列诗句所表达的精神与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天问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精神最接近的是哪一项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任尔东西南北风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要留清白在人间。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谁道人生无再少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门前流水尚能西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何当金络脑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快走踏清秋。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26134" y="24828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二、品读下面的诗句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然后回答问题。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千锤万凿出深山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烈火焚烧若等闲。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这两句诗写出了石灰从开采到烧制的过程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先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后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等闲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若等闲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写出了石灰面对苦难、磨炼时淡定从容的态度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同时也是诗人的心声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无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论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都能够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3254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千锤万凿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5701" y="3254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烈火焚烧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3122" y="40265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平常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460" y="5582401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面对怎样的残酷考验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8071" y="5613213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从容自如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处之淡然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3849" y="946407"/>
            <a:ext cx="1081752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任尔东西南北风。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说说诗句的意思。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923025" y="2700068"/>
            <a:ext cx="1073988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遭受无数的磨难打击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它还是那样坚韧挺拔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不管是什么风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都不能吹倒它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让它屈服。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946407"/>
            <a:ext cx="1036895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读了这两句诗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我明白了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诗人表面写竹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其实是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写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诗人在赞美竹的坚忍执着品格的同时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寄寓了自己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的高傲风骨。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86454" y="1852583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自己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2833" y="26122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刚正不阿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3386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三、填空。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古人借诗表达意愿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表明志向。诗人李贺以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表达建功立业的意愿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诗人于谦</a:t>
            </a:r>
            <a:r>
              <a:rPr lang="zh-CN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以</a:t>
            </a:r>
            <a:endParaRPr lang="en-US" altLang="zh-CN" sz="31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表明自身无论经受怎样严峻的考验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依旧视若等闲的态度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诗人郑燮以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1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1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表明自己顽强、高洁的心志。本课的三首诗都是咏物诗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都采用了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1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的表达方法。</a:t>
            </a:r>
            <a:r>
              <a:rPr lang="en-US" altLang="zh-CN" sz="31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1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07381" y="1682159"/>
            <a:ext cx="2172390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何当金络脑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40393" y="2367929"/>
            <a:ext cx="2172390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快走踏清秋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131344"/>
            <a:ext cx="2967479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千锤万凿出深山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0474" y="3122673"/>
            <a:ext cx="2967479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烈火焚烧若等闲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12292" y="3817167"/>
            <a:ext cx="2967479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千磨万击还坚劲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5304" y="4544527"/>
            <a:ext cx="2967479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任尔东西南北风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19128" y="5223273"/>
            <a:ext cx="177484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托物言志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1119</Words>
  <Application>Microsoft Office PowerPoint</Application>
  <PresentationFormat>宽屏</PresentationFormat>
  <Paragraphs>188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NEU-BZ</vt:lpstr>
      <vt:lpstr>方正书宋_GBK</vt:lpstr>
      <vt:lpstr>Calibri</vt:lpstr>
      <vt:lpstr>方正大标宋_GBK</vt:lpstr>
      <vt:lpstr>方正黑体_GBK</vt:lpstr>
      <vt:lpstr>方正大标宋简体</vt:lpstr>
      <vt:lpstr>汉仪雅酷黑 95W</vt:lpstr>
      <vt:lpstr>方正隶变_GBK</vt:lpstr>
      <vt:lpstr>方正仿宋_GBK</vt:lpstr>
      <vt:lpstr>宋体</vt:lpstr>
      <vt:lpstr>NEU-XT</vt:lpstr>
      <vt:lpstr>仿宋</vt:lpstr>
      <vt:lpstr>Arial</vt:lpstr>
      <vt:lpstr>Wingdings</vt:lpstr>
      <vt:lpstr>Times New Roman</vt:lpstr>
      <vt:lpstr>微软雅黑</vt:lpstr>
      <vt:lpstr>方正楷体_GBK</vt:lpstr>
      <vt:lpstr>NEU-HZ</vt:lpstr>
      <vt:lpstr>华文宋体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267</cp:revision>
  <dcterms:created xsi:type="dcterms:W3CDTF">2019-06-19T02:08:00Z</dcterms:created>
  <dcterms:modified xsi:type="dcterms:W3CDTF">2026-03-09T23:37:55Z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