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509" r:id="rId7"/>
    <p:sldId id="427" r:id="rId8"/>
  </p:sldIdLst>
  <p:sldSz cx="12192000" cy="6858000"/>
  <p:notesSz cx="6858000" cy="9144000"/>
  <p:embeddedFontLst>
    <p:embeddedFont>
      <p:font typeface="楷体" panose="02010609060101010101" pitchFamily="49" charset="-122"/>
      <p:regular r:id="rId9"/>
    </p:embeddedFont>
    <p:embeddedFont>
      <p:font typeface="NEU-HZ" panose="02010600010101010101" pitchFamily="2" charset="-122"/>
      <p:regular r:id="rId10"/>
      <p:italic r:id="rId11"/>
    </p:embeddedFont>
    <p:embeddedFont>
      <p:font typeface="NEU-XT" panose="02020503000000020003" pitchFamily="18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NEU-BZ" panose="02010600010101010101" pitchFamily="2" charset="-122"/>
      <p:regular r:id="rId15"/>
      <p:bold r:id="rId16"/>
      <p:italic r:id="rId17"/>
      <p:boldItalic r:id="rId18"/>
    </p:embeddedFont>
    <p:embeddedFont>
      <p:font typeface="方正大标宋简体" panose="02010600030101010101" charset="-122"/>
      <p:regular r:id="rId19"/>
    </p:embeddedFont>
    <p:embeddedFont>
      <p:font typeface="Cambria Math" panose="02040503050406030204" pitchFamily="18" charset="0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方正楷体_GBK" panose="03000509000000000000" pitchFamily="65" charset="-122"/>
      <p:regular r:id="rId25"/>
    </p:embeddedFont>
    <p:embeddedFont>
      <p:font typeface="方正小标宋_GBK" panose="03000509000000000000" pitchFamily="65" charset="-122"/>
      <p:regular r:id="rId26"/>
    </p:embeddedFont>
    <p:embeddedFont>
      <p:font typeface="方正大标宋_GBK" panose="03000509000000000000" pitchFamily="65" charset="-122"/>
      <p:regular r:id="rId27"/>
    </p:embeddedFont>
    <p:embeddedFont>
      <p:font typeface="方正隶变_GBK" panose="03000509000000000000" pitchFamily="65" charset="-122"/>
      <p:regular r:id="rId28"/>
    </p:embeddedFont>
    <p:embeddedFont>
      <p:font typeface="方正书宋_GBK" panose="03000509000000000000" pitchFamily="65" charset="-122"/>
      <p:regular r:id="rId29"/>
    </p:embeddedFont>
    <p:embeddedFont>
      <p:font typeface="方正仿宋_GBK" panose="03000509000000000000" pitchFamily="65" charset="-122"/>
      <p:regular r:id="rId30"/>
    </p:embeddedFont>
    <p:embeddedFont>
      <p:font typeface="方正黑体_GBK" panose="03000509000000000000" pitchFamily="65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36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font" Target="fonts/font23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古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诗词三首 （一）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5" cy="5193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给下列加点字选择正确的读音。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日暮汉宫传蜡烛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轻烟散入五侯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hóu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hòu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家。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终日不成章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泣涕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dì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tì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零如雨。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盈盈一水间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jiān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jiàn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mài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mò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脉不得语。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中庭地白树栖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qī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xī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鸦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冷露无声湿桂花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289661" y="251955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701737" y="361511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683821" y="460715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341773" y="460715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175526" y="566820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056749" y="236688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740056" y="336598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550275" y="441390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149414" y="445447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526760" y="551552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05703"/>
            <a:ext cx="4229043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833" y="1782866"/>
            <a:ext cx="11006456" cy="1864557"/>
          </a:xfrm>
          <a:prstGeom prst="rect">
            <a:avLst/>
          </a:prstGeom>
        </p:spPr>
      </p:pic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378971"/>
              </p:ext>
            </p:extLst>
          </p:nvPr>
        </p:nvGraphicFramePr>
        <p:xfrm>
          <a:off x="700975" y="244148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御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寒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674228"/>
              </p:ext>
            </p:extLst>
          </p:nvPr>
        </p:nvGraphicFramePr>
        <p:xfrm>
          <a:off x="3575630" y="244553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章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267199"/>
              </p:ext>
            </p:extLst>
          </p:nvPr>
        </p:nvGraphicFramePr>
        <p:xfrm>
          <a:off x="6446165" y="244148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泣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650141"/>
              </p:ext>
            </p:extLst>
          </p:nvPr>
        </p:nvGraphicFramePr>
        <p:xfrm>
          <a:off x="9325129" y="244148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皎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54279"/>
            <a:ext cx="4467890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三、比一比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再组词。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916261"/>
            <a:ext cx="11304102" cy="166449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08271" y="2066597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诸侯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408271" y="2890052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时候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186485" y="2066597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乌鸦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187351" y="2890051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优雅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9957967" y="2066597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纤维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57967" y="2066597"/>
                <a:ext cx="1178528" cy="61555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9957967" y="2832486"/>
                <a:ext cx="117852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4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纤绳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57967" y="2832486"/>
                <a:ext cx="1178528" cy="615553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四、下列加点字词解释错误的一项是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迢迢牵牛星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遥远的样子。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春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城无处不飞花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指春天的京城。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终日不成章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花纹。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泣涕零如雨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落下。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中庭地白树栖鸦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白色的地面。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札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札弄机杼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织布机。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皎皎河汉女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明亮的样子。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脉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脉不得语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凝视的样子。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73971" y="94640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36843" y="1996594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56865" y="2725535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36843" y="4955454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722551" y="4165242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99350" y="5616572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27908" y="6372054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597556" y="338059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200523" y="335472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90412"/>
            <a:ext cx="7596951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五、默写古诗《十五夜望月》的诗句。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494" y="2090715"/>
            <a:ext cx="10759834" cy="157766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41071" y="2148125"/>
            <a:ext cx="33505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中庭地白树栖鸦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841112" y="2148125"/>
            <a:ext cx="36856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冷露无声湿桂花。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254807" y="2931794"/>
            <a:ext cx="33505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今夜月明人尽望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841112" y="2908254"/>
            <a:ext cx="36856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不知秋思落谁家。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019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256</Words>
  <Application>Microsoft Office PowerPoint</Application>
  <PresentationFormat>宽屏</PresentationFormat>
  <Paragraphs>72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楷体</vt:lpstr>
      <vt:lpstr>NEU-HZ</vt:lpstr>
      <vt:lpstr>Wingdings</vt:lpstr>
      <vt:lpstr>汉仪雅酷黑 95W</vt:lpstr>
      <vt:lpstr>Times New Roman</vt:lpstr>
      <vt:lpstr>NEU-XT</vt:lpstr>
      <vt:lpstr>微软雅黑</vt:lpstr>
      <vt:lpstr>NEU-BZ</vt:lpstr>
      <vt:lpstr>方正大标宋简体</vt:lpstr>
      <vt:lpstr>Cambria Math</vt:lpstr>
      <vt:lpstr>Calibri</vt:lpstr>
      <vt:lpstr>方正楷体_GBK</vt:lpstr>
      <vt:lpstr>方正小标宋_GBK</vt:lpstr>
      <vt:lpstr>方正大标宋_GBK</vt:lpstr>
      <vt:lpstr>方正隶变_GBK</vt:lpstr>
      <vt:lpstr>华文宋体</vt:lpstr>
      <vt:lpstr>方正书宋_GBK</vt:lpstr>
      <vt:lpstr>方正仿宋_GBK</vt:lpstr>
      <vt:lpstr>方正黑体_GBK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252</cp:revision>
  <dcterms:created xsi:type="dcterms:W3CDTF">2019-06-19T02:08:00Z</dcterms:created>
  <dcterms:modified xsi:type="dcterms:W3CDTF">2026-02-25T01:44:52Z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