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7" r:id="rId4"/>
    <p:sldId id="520" r:id="rId5"/>
    <p:sldId id="528" r:id="rId6"/>
    <p:sldId id="535" r:id="rId7"/>
    <p:sldId id="536" r:id="rId8"/>
    <p:sldId id="537" r:id="rId9"/>
    <p:sldId id="539" r:id="rId10"/>
    <p:sldId id="542" r:id="rId11"/>
    <p:sldId id="540" r:id="rId12"/>
    <p:sldId id="541" r:id="rId13"/>
    <p:sldId id="538" r:id="rId14"/>
    <p:sldId id="498" r:id="rId15"/>
    <p:sldId id="523" r:id="rId16"/>
    <p:sldId id="427" r:id="rId17"/>
  </p:sldIdLst>
  <p:sldSz cx="12192000" cy="6858000"/>
  <p:notesSz cx="6858000" cy="9144000"/>
  <p:embeddedFontLst>
    <p:embeddedFont>
      <p:font typeface="楷体" panose="02010609060101010101" pitchFamily="49" charset="-122"/>
      <p:regular r:id="rId18"/>
    </p:embeddedFont>
    <p:embeddedFont>
      <p:font typeface="MS Gothic" panose="020B0609070205080204" pitchFamily="49" charset="-128"/>
      <p:regular r:id="rId19"/>
    </p:embeddedFont>
    <p:embeddedFont>
      <p:font typeface="NEU-BZ" panose="02010600010101010101" pitchFamily="2" charset="-122"/>
      <p:regular r:id="rId20"/>
      <p:bold r:id="rId21"/>
      <p:italic r:id="rId22"/>
      <p:boldItalic r:id="rId23"/>
    </p:embeddedFont>
    <p:embeddedFont>
      <p:font typeface="微软雅黑" panose="020B0503020204020204" pitchFamily="34" charset="-122"/>
      <p:regular r:id="rId24"/>
      <p:bold r:id="rId25"/>
    </p:embeddedFont>
    <p:embeddedFont>
      <p:font typeface="方正大标宋简体" panose="02010600030101010101" charset="-122"/>
      <p:regular r:id="rId26"/>
    </p:embeddedFont>
    <p:embeddedFont>
      <p:font typeface="方正楷体_GBK" panose="03000509000000000000" pitchFamily="65" charset="-122"/>
      <p:regular r:id="rId27"/>
    </p:embeddedFont>
    <p:embeddedFont>
      <p:font typeface="方正大标宋_GBK" panose="03000509000000000000" pitchFamily="65" charset="-122"/>
      <p:regular r:id="rId28"/>
    </p:embeddedFont>
    <p:embeddedFont>
      <p:font typeface="Calibri" panose="020F0502020204030204" pitchFamily="34" charset="0"/>
      <p:regular r:id="rId29"/>
      <p:bold r:id="rId30"/>
      <p:italic r:id="rId31"/>
      <p:boldItalic r:id="rId32"/>
    </p:embeddedFont>
    <p:embeddedFont>
      <p:font typeface="方正黑体_GBK" panose="03000509000000000000" pitchFamily="65" charset="-122"/>
      <p:regular r:id="rId33"/>
    </p:embeddedFont>
    <p:embeddedFont>
      <p:font typeface="NEU-XT" panose="02020503000000020003" pitchFamily="18" charset="-122"/>
      <p:regular r:id="rId34"/>
    </p:embeddedFont>
    <p:embeddedFont>
      <p:font typeface="方正书宋_GBK" panose="03000509000000000000" pitchFamily="65" charset="-122"/>
      <p:regular r:id="rId35"/>
    </p:embeddedFont>
    <p:embeddedFont>
      <p:font typeface="方正小标宋_GBK" panose="03000509000000000000" pitchFamily="65" charset="-122"/>
      <p:regular r:id="rId36"/>
    </p:embeddedFont>
    <p:embeddedFont>
      <p:font typeface="NEU-HZ" panose="02010600010101010101" pitchFamily="2" charset="-122"/>
      <p:regular r:id="rId37"/>
      <p:italic r:id="rId38"/>
    </p:embeddedFont>
    <p:embeddedFont>
      <p:font typeface="方正仿宋_GBK" panose="03000509000000000000" pitchFamily="65" charset="-122"/>
      <p:regular r:id="rId39"/>
    </p:embeddedFont>
    <p:embeddedFont>
      <p:font typeface="方正隶变_GBK" panose="03000509000000000000" pitchFamily="65" charset="-122"/>
      <p:regular r:id="rId40"/>
    </p:embeddedFont>
    <p:embeddedFont>
      <p:font typeface="仿宋" panose="02010609060101010101" pitchFamily="49" charset="-122"/>
      <p:regular r:id="rId4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216" autoAdjust="0"/>
    <p:restoredTop sz="94660" autoAdjust="0"/>
  </p:normalViewPr>
  <p:slideViewPr>
    <p:cSldViewPr snapToGrid="0">
      <p:cViewPr varScale="1">
        <p:scale>
          <a:sx n="89" d="100"/>
          <a:sy n="89" d="100"/>
        </p:scale>
        <p:origin x="269" y="77"/>
      </p:cViewPr>
      <p:guideLst>
        <p:guide orient="horz" pos="2193"/>
        <p:guide pos="3868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  <p:sld r:id="rId9" collapse="1"/>
      <p:sld r:id="rId10" collapse="1"/>
      <p:sld r:id="rId11" collapse="1"/>
      <p:sld r:id="rId12" collapse="1"/>
      <p:sld r:id="rId13" collapse="1"/>
      <p:sld r:id="rId14" collapse="1"/>
      <p:sld r:id="rId15" collapse="1"/>
      <p:sld r:id="rId16" collapse="1"/>
    </p:sldLst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9" Type="http://schemas.openxmlformats.org/officeDocument/2006/relationships/font" Target="fonts/font22.fntdata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34" Type="http://schemas.openxmlformats.org/officeDocument/2006/relationships/font" Target="fonts/font17.fntdata"/><Relationship Id="rId42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8.fntdata"/><Relationship Id="rId33" Type="http://schemas.openxmlformats.org/officeDocument/2006/relationships/font" Target="fonts/font16.fntdata"/><Relationship Id="rId38" Type="http://schemas.openxmlformats.org/officeDocument/2006/relationships/font" Target="fonts/font21.fntdata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font" Target="fonts/font12.fntdata"/><Relationship Id="rId41" Type="http://schemas.openxmlformats.org/officeDocument/2006/relationships/font" Target="fonts/font2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32" Type="http://schemas.openxmlformats.org/officeDocument/2006/relationships/font" Target="fonts/font15.fntdata"/><Relationship Id="rId37" Type="http://schemas.openxmlformats.org/officeDocument/2006/relationships/font" Target="fonts/font20.fntdata"/><Relationship Id="rId40" Type="http://schemas.openxmlformats.org/officeDocument/2006/relationships/font" Target="fonts/font23.fntdata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font" Target="fonts/font11.fntdata"/><Relationship Id="rId36" Type="http://schemas.openxmlformats.org/officeDocument/2006/relationships/font" Target="fonts/font19.fntdata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31" Type="http://schemas.openxmlformats.org/officeDocument/2006/relationships/font" Target="fonts/font14.fntdata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font" Target="fonts/font13.fntdata"/><Relationship Id="rId35" Type="http://schemas.openxmlformats.org/officeDocument/2006/relationships/font" Target="fonts/font18.fntdata"/><Relationship Id="rId43" Type="http://schemas.openxmlformats.org/officeDocument/2006/relationships/presProps" Target="presProps.xml"/></Relationships>
</file>

<file path=ppt/_rels/viewProps.xml.rels><?xml version="1.0" encoding="UTF-8" standalone="yes"?>
<Relationships xmlns="http://schemas.openxmlformats.org/package/2006/relationships"><Relationship Id="rId8" Type="http://schemas.openxmlformats.org/officeDocument/2006/relationships/slide" Target="slides/slide8.xml"/><Relationship Id="rId13" Type="http://schemas.openxmlformats.org/officeDocument/2006/relationships/slide" Target="slides/slide13.xml"/><Relationship Id="rId3" Type="http://schemas.openxmlformats.org/officeDocument/2006/relationships/slide" Target="slides/slide3.xml"/><Relationship Id="rId7" Type="http://schemas.openxmlformats.org/officeDocument/2006/relationships/slide" Target="slides/slide7.xml"/><Relationship Id="rId12" Type="http://schemas.openxmlformats.org/officeDocument/2006/relationships/slide" Target="slides/slide12.xml"/><Relationship Id="rId2" Type="http://schemas.openxmlformats.org/officeDocument/2006/relationships/slide" Target="slides/slide2.xml"/><Relationship Id="rId16" Type="http://schemas.openxmlformats.org/officeDocument/2006/relationships/slide" Target="slides/slide16.xml"/><Relationship Id="rId1" Type="http://schemas.openxmlformats.org/officeDocument/2006/relationships/slide" Target="slides/slide1.xml"/><Relationship Id="rId6" Type="http://schemas.openxmlformats.org/officeDocument/2006/relationships/slide" Target="slides/slide6.xml"/><Relationship Id="rId11" Type="http://schemas.openxmlformats.org/officeDocument/2006/relationships/slide" Target="slides/slide11.xml"/><Relationship Id="rId5" Type="http://schemas.openxmlformats.org/officeDocument/2006/relationships/slide" Target="slides/slide5.xml"/><Relationship Id="rId15" Type="http://schemas.openxmlformats.org/officeDocument/2006/relationships/slide" Target="slides/slide15.xml"/><Relationship Id="rId10" Type="http://schemas.openxmlformats.org/officeDocument/2006/relationships/slide" Target="slides/slide10.xml"/><Relationship Id="rId4" Type="http://schemas.openxmlformats.org/officeDocument/2006/relationships/slide" Target="slides/slide4.xml"/><Relationship Id="rId9" Type="http://schemas.openxmlformats.org/officeDocument/2006/relationships/slide" Target="slides/slide9.xml"/><Relationship Id="rId14" Type="http://schemas.openxmlformats.org/officeDocument/2006/relationships/slide" Target="slides/slide14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slide" Target="slide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slide" Target="slide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5" Type="http://schemas.openxmlformats.org/officeDocument/2006/relationships/image" Target="../media/image7.png"/><Relationship Id="rId4" Type="http://schemas.openxmlformats.org/officeDocument/2006/relationships/image" Target="../media/image6.t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4" Type="http://schemas.openxmlformats.org/officeDocument/2006/relationships/slide" Target="slide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5" Type="http://schemas.openxmlformats.org/officeDocument/2006/relationships/slide" Target="slide4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5.TIF"/><Relationship Id="rId4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b="1" smtClean="0">
                <a:solidFill>
                  <a:srgbClr val="000000">
                    <a:lumMod val="65000"/>
                    <a:lumOff val="35000"/>
                  </a:srgbClr>
                </a:solidFill>
                <a:latin typeface="方正大标宋_GBK" pitchFamily="65" charset="-122"/>
                <a:ea typeface="方正大标宋_GBK" pitchFamily="65" charset="-122"/>
              </a:rPr>
              <a:t>3</a:t>
            </a:r>
            <a:r>
              <a:rPr lang="en-US" altLang="zh-CN" sz="6000" baseline="30000" smtClean="0">
                <a:solidFill>
                  <a:srgbClr val="000000">
                    <a:lumMod val="65000"/>
                    <a:lumOff val="35000"/>
                  </a:srgbClr>
                </a:solidFill>
                <a:latin typeface="仿宋" pitchFamily="49" charset="-122"/>
                <a:ea typeface="仿宋" pitchFamily="49" charset="-122"/>
              </a:rPr>
              <a:t> </a:t>
            </a:r>
            <a:r>
              <a:rPr lang="zh-CN" altLang="en-US" sz="6000" smtClean="0">
                <a:latin typeface="方正大标宋_GBK" pitchFamily="65" charset="-122"/>
                <a:ea typeface="方正大标宋_GBK" pitchFamily="65" charset="-122"/>
              </a:rPr>
              <a:t>古</a:t>
            </a:r>
            <a:r>
              <a:rPr lang="zh-CN" altLang="en-US" sz="6000" dirty="0">
                <a:latin typeface="方正大标宋_GBK" pitchFamily="65" charset="-122"/>
                <a:ea typeface="方正大标宋_GBK" pitchFamily="65" charset="-122"/>
              </a:rPr>
              <a:t>诗三首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14531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29920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下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21066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《迢迢牵牛星》选自《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》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诗中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迢迢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的意思是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。这首诗中使用了一些叠字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分别是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            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这些叠字使古诗更有节奏感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更具音律美。诗中最能概括诗人所表达的情感的诗句是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698628" y="926394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古诗十九首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048737" y="166214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遥远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37312" y="2453114"/>
            <a:ext cx="764946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迢迢、皎皎、纤纤、札札、盈盈、脉脉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687488" y="3979834"/>
            <a:ext cx="464582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盈盈一水间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脉脉不得语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48493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898661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五、阅读古诗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回答问题。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小标宋_GBK" panose="03000509000000000000" pitchFamily="65" charset="-122"/>
                <a:cs typeface="Times New Roman" panose="02020603050405020304" pitchFamily="18" charset="0"/>
              </a:rPr>
              <a:t>十五夜望月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中庭地白树栖鸦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冷露无声湿桂花。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今夜月明人尽望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不知秋思落谁家。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本诗前两句通过描写月光、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等景物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展现了一幅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的中秋月夜图。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516556" y="405287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乌鸦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960338" y="405287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露水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74772" y="483788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桂花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044906" y="4837880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萧瑟凄凉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6363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80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本诗前两句不带一个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字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但我们由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一词可以看出月色皎洁。这种景象不由得让我们想起了李白的诗句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本诗后两句委婉地表达了作者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的感情。一个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落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字让这份情思具有了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静态之美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动态之美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仿佛与月光一同洒落。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655907" y="86109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地白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073684" y="2477725"/>
            <a:ext cx="464582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床前明月光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疑是地上霜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339995" y="3251744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思念友人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169811" y="406272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27421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821023" cy="58539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下列对这首诗的赏析不正确的一项是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诗的开篇描绘出十五夜的明朗素洁的景象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为下文写秋思作铺垫。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桂花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不仅象征中秋时节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还让人联想到月中桂树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表达了诗人对露湿桂花的遗憾。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人尽望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写诗人因自己望月而想到天下人皆望月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营造出一种深远的意境。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不知秋思落谁家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用一种委婉的语气发出疑问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表达了思念之情。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368272" y="100014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04776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:a16="http://schemas.microsoft.com/office/drawing/2014/main" xmlns="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871285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9343" y="1526878"/>
            <a:ext cx="11076317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下面是校园诗词大赛的两道附加题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请你完成。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填序号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七夕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清明节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重阳</a:t>
            </a: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节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D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元宵节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腊</a:t>
            </a: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八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F.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寒食节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你知道中国有哪些传统节日吗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请你选一选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按时间顺序完成下面的思维导图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5"/>
          <a:srcRect t="7976"/>
          <a:stretch/>
        </p:blipFill>
        <p:spPr>
          <a:xfrm>
            <a:off x="956865" y="4658265"/>
            <a:ext cx="9144792" cy="197061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2901149" y="469698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762787" y="4705776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567377" y="469698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413926" y="582010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762787" y="584154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sz="3400" dirty="0">
              <a:solidFill>
                <a:srgbClr val="E72582"/>
              </a:solidFill>
              <a:latin typeface="NEU-HZ" panose="0201060001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880942" y="583769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课文中的古诗都与传统节日有关。下列诗句和哪个传统节日有关呢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选一选。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家家乞巧望秋月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穿尽红丝几万条。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遥知兄弟登高处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遍插茱萸少一人。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清明时节雨纷纷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路上行人欲断魂。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8339606" y="257776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339605" y="340875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363651" y="402430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:a16="http://schemas.microsoft.com/office/drawing/2014/main" xmlns="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857930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1404306"/>
            <a:ext cx="11071189" cy="5115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一、根据拼音写词语。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本课三首诗极具画面感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《寒食》一诗描述了寒食节禁火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但皇宫中却传赐新火给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ɡōnɡ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hóu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之家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生动地描绘了一幅夜晚走马传烛图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《迢迢牵牛星》中牛郎织女被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yínɡ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yínɡ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的银河相隔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只能在两岸含情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mò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mò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地相视无言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《十五夜望月》一诗中描述了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jiǎo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jié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的月光照在地面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wū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yā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qī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xī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在树上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好一幅寂寥的景象。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112442" y="270715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公侯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59619" y="396192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盈盈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819871" y="457748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脉脉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43295" y="524074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皎洁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406405" y="524074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乌鸦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586595" y="585629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栖息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7969" y="841079"/>
            <a:ext cx="11084944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二、根据要求选择。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选出下列各组词语中书写有误的一项。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宫殿　　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五候　　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蜡烛　　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皎洁　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朴素　　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文章　　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乌鸭　　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栖息　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充盈　　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桂花　　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垃涕　　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御柳　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171803" y="254154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B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159780" y="338262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C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147758" y="412009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C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39759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855529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8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下列加点字词的解释不正确的一项是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8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寒食东风御柳斜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皇城里的柳树。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8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终日不成章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文章。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8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中庭地白树栖鸦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即庭中</a:t>
            </a:r>
            <a:r>
              <a:rPr lang="en-US" altLang="zh-CN" sz="3400" dirty="0">
                <a:solidFill>
                  <a:srgbClr val="000000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庭院中。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8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泣涕零如雨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落下。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653554" y="113109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B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2678560" y="2376156"/>
            <a:ext cx="1017841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solidFill>
                  <a:prstClr val="black"/>
                </a:solidFill>
                <a:latin typeface="方正书宋_GBK" panose="03000509000000000000" pitchFamily="65" charset="-122"/>
                <a:ea typeface="方正书宋_GBK" panose="03000509000000000000" pitchFamily="65" charset="-122"/>
              </a:rPr>
              <a:t>··</a:t>
            </a:r>
            <a:endParaRPr lang="zh-CN" altLang="en-US" sz="2900" dirty="0">
              <a:solidFill>
                <a:prstClr val="black"/>
              </a:solidFill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2615406" y="3319556"/>
            <a:ext cx="1017841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899350" y="4256715"/>
            <a:ext cx="1017841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solidFill>
                  <a:prstClr val="black"/>
                </a:solidFill>
                <a:latin typeface="方正书宋_GBK" panose="03000509000000000000" pitchFamily="65" charset="-122"/>
                <a:ea typeface="方正书宋_GBK" panose="03000509000000000000" pitchFamily="65" charset="-122"/>
              </a:rPr>
              <a:t>··</a:t>
            </a:r>
            <a:endParaRPr lang="zh-CN" altLang="en-US" sz="2900" dirty="0">
              <a:solidFill>
                <a:prstClr val="black"/>
              </a:solidFill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785367" y="5233428"/>
            <a:ext cx="1017841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3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下列各项中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诗句朗读停顿有误的一项是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迢迢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牵牛星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皎皎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河汉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女</a:t>
            </a: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终日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不成章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泣涕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零如雨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春城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无处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不飞花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寒食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东风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御柳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斜</a:t>
            </a: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今夜月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明人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尽望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不知秋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思落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谁家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210874" y="103650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D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07187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966420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下面是明明根据本课所学诗句画的画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他的画是根据诗句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创作的。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河汉清且浅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相去复几许。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春城无处不飞花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寒食东风御柳斜。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日暮汉宫传蜡烛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轻烟散入五侯家。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中庭地白树栖鸦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冷露无声湿桂花。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9.jpeg"/>
          <p:cNvPicPr/>
          <p:nvPr/>
        </p:nvPicPr>
        <p:blipFill rotWithShape="1">
          <a:blip r:embed="rId5"/>
          <a:srcRect l="3850"/>
          <a:stretch/>
        </p:blipFill>
        <p:spPr>
          <a:xfrm>
            <a:off x="7470475" y="2589542"/>
            <a:ext cx="4281206" cy="2931364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510882" y="187039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B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25588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1" y="946407"/>
            <a:ext cx="1100645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5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下列诗句中表达的情感与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今夜月明人尽望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不知秋思落谁家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相似的一项是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大漠沙如雪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燕山月似钩。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	</a:t>
            </a: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月黑见渔灯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孤光一点萤。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露从今夜白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月是故乡明。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	</a:t>
            </a: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烟笼寒水月笼沙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夜泊秦淮近酒家。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35689" y="185314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83512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41079"/>
            <a:ext cx="10924540" cy="5533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三、根据课文内容判断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对的打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􀳫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错的打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✕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飞花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表面上是写落花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实际上是写风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和下句中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东风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 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御柳斜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照应。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A46AA6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汉宫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指的是汉朝的皇宫。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A46AA6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河汉清且浅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相去复几许。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这句诗是说银河又清又浅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牛郎织女两人相聚并不困难。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A46AA6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《十五夜望月》前两句描绘了一幅月光皎洁、寂寥、冷清的中秋之夜的图景。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A46AA6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4101702" y="2192191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1499B690-E21D-347D-9AB1-87F75D70FD4A}"/>
              </a:ext>
            </a:extLst>
          </p:cNvPr>
          <p:cNvSpPr txBox="1"/>
          <p:nvPr/>
        </p:nvSpPr>
        <p:spPr>
          <a:xfrm>
            <a:off x="6695297" y="2991195"/>
            <a:ext cx="58247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400" dirty="0">
              <a:solidFill>
                <a:srgbClr val="E72582"/>
              </a:solidFill>
              <a:latin typeface="等线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1499B690-E21D-347D-9AB1-87F75D70FD4A}"/>
              </a:ext>
            </a:extLst>
          </p:cNvPr>
          <p:cNvSpPr txBox="1"/>
          <p:nvPr/>
        </p:nvSpPr>
        <p:spPr>
          <a:xfrm>
            <a:off x="6790188" y="4306622"/>
            <a:ext cx="58247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5369784" y="5548405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92536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21066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四、根据所学的内容填空。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《寒食》的作者是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代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诗人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。诗中讲了寒食节的一个习俗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。诗中描写春日景色的诗句是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           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983401" y="168215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唐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029649" y="169542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韩翃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75734" y="247312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禁火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142435" y="3233986"/>
            <a:ext cx="7432886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春城无处不飞花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寒食东风御柳斜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52000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</TotalTime>
  <Words>696</Words>
  <Application>Microsoft Office PowerPoint</Application>
  <PresentationFormat>宽屏</PresentationFormat>
  <Paragraphs>139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9" baseType="lpstr">
      <vt:lpstr>楷体</vt:lpstr>
      <vt:lpstr>汉仪雅酷黑 95W</vt:lpstr>
      <vt:lpstr>Arial</vt:lpstr>
      <vt:lpstr>MS Gothic</vt:lpstr>
      <vt:lpstr>Wingdings</vt:lpstr>
      <vt:lpstr>NEU-BZ</vt:lpstr>
      <vt:lpstr>Times New Roman</vt:lpstr>
      <vt:lpstr>微软雅黑</vt:lpstr>
      <vt:lpstr>方正大标宋简体</vt:lpstr>
      <vt:lpstr>方正楷体_GBK</vt:lpstr>
      <vt:lpstr>方正大标宋_GBK</vt:lpstr>
      <vt:lpstr>Calibri</vt:lpstr>
      <vt:lpstr>方正黑体_GBK</vt:lpstr>
      <vt:lpstr>NEU-XT</vt:lpstr>
      <vt:lpstr>方正书宋_GBK</vt:lpstr>
      <vt:lpstr>方正小标宋_GBK</vt:lpstr>
      <vt:lpstr>NEU-HZ</vt:lpstr>
      <vt:lpstr>方正仿宋_GBK</vt:lpstr>
      <vt:lpstr>方正隶变_GBK</vt:lpstr>
      <vt:lpstr>宋体</vt:lpstr>
      <vt:lpstr>仿宋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270</cp:revision>
  <dcterms:created xsi:type="dcterms:W3CDTF">2019-06-19T02:08:00Z</dcterms:created>
  <dcterms:modified xsi:type="dcterms:W3CDTF">2026-02-24T06:15:41Z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