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39" r:id="rId7"/>
    <p:sldId id="540" r:id="rId8"/>
    <p:sldId id="535" r:id="rId9"/>
    <p:sldId id="536" r:id="rId10"/>
    <p:sldId id="537" r:id="rId11"/>
    <p:sldId id="538" r:id="rId12"/>
    <p:sldId id="523" r:id="rId13"/>
    <p:sldId id="544" r:id="rId14"/>
    <p:sldId id="541" r:id="rId15"/>
    <p:sldId id="542" r:id="rId16"/>
    <p:sldId id="543" r:id="rId17"/>
    <p:sldId id="498" r:id="rId18"/>
    <p:sldId id="427" r:id="rId19"/>
  </p:sldIdLst>
  <p:sldSz cx="12192000" cy="6858000"/>
  <p:notesSz cx="6858000" cy="9144000"/>
  <p:embeddedFontLst>
    <p:embeddedFont>
      <p:font typeface="方正仿宋_GBK" panose="03000509000000000000" pitchFamily="65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方正黑体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NEU-BZ" panose="02010600010101010101" pitchFamily="2" charset="-122"/>
      <p:regular r:id="rId25"/>
      <p:bold r:id="rId26"/>
      <p:italic r:id="rId27"/>
      <p:boldItalic r:id="rId28"/>
    </p:embeddedFont>
    <p:embeddedFont>
      <p:font typeface="NEU-XT" panose="02020503000000020003" pitchFamily="18" charset="-122"/>
      <p:regular r:id="rId29"/>
    </p:embeddedFont>
    <p:embeddedFont>
      <p:font typeface="仿宋" panose="02010609060101010101" pitchFamily="49" charset="-122"/>
      <p:regular r:id="rId30"/>
    </p:embeddedFont>
    <p:embeddedFont>
      <p:font typeface="方正大标宋_GBK" panose="03000509000000000000" pitchFamily="65" charset="-122"/>
      <p:regular r:id="rId31"/>
    </p:embeddedFont>
    <p:embeddedFont>
      <p:font typeface="方正大标宋简体" panose="02010600030101010101" charset="-122"/>
      <p:regular r:id="rId32"/>
    </p:embeddedFont>
    <p:embeddedFont>
      <p:font typeface="方正书宋_GBK" panose="03000509000000000000" pitchFamily="65" charset="-122"/>
      <p:regular r:id="rId33"/>
    </p:embeddedFont>
    <p:embeddedFont>
      <p:font typeface="方正小标宋_GBK" panose="03000509000000000000" pitchFamily="65" charset="-122"/>
      <p:regular r:id="rId34"/>
    </p:embeddedFont>
    <p:embeddedFont>
      <p:font typeface="NEU-HZ" panose="02010600010101010101" pitchFamily="2" charset="-122"/>
      <p:regular r:id="rId35"/>
      <p:italic r:id="rId36"/>
    </p:embeddedFont>
    <p:embeddedFont>
      <p:font typeface="方正楷体_GBK" panose="03000509000000000000" pitchFamily="65" charset="-122"/>
      <p:regular r:id="rId37"/>
    </p:embeddedFont>
    <p:embeddedFont>
      <p:font typeface="方正宋黑_GBK" panose="03000509000000000000" pitchFamily="65" charset="-122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10" Type="http://schemas.openxmlformats.org/officeDocument/2006/relationships/slide" Target="slides/slide10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6.jpg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smtClean="0">
                <a:solidFill>
                  <a:srgbClr val="000000">
                    <a:lumMod val="65000"/>
                    <a:lumOff val="35000"/>
                  </a:srgbClr>
                </a:solidFill>
                <a:latin typeface="方正大标宋_GBK" pitchFamily="65" charset="-122"/>
                <a:ea typeface="方正大标宋_GBK" pitchFamily="65" charset="-122"/>
              </a:rPr>
              <a:t>8</a:t>
            </a:r>
            <a:r>
              <a:rPr lang="en-US" altLang="zh-CN" sz="6000" baseline="30000" smtClean="0">
                <a:solidFill>
                  <a:srgbClr val="000000">
                    <a:lumMod val="65000"/>
                    <a:lumOff val="35000"/>
                  </a:srgbClr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匆 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匆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966420"/>
            <a:ext cx="1090806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用一连串的问句表达情感的方式有什么好处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5773" y="1975449"/>
            <a:ext cx="10606141" cy="2360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用一连串的问句发问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畅快、直接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吸引读者的目光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增强了表达效果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更强烈地表达了作者因时光流逝而产生的感慨。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86928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我们能从这段话中体会到时间的重要性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请你根据对时间的认识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补全下面的句子。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时间是上天馈赠给我们的最宝贵的礼物。时间在农民的辛勤耕耘中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结成金黄的麦穗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时间在画家的笔墨流淌中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时间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12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5523" y="407013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绘成五彩的图案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05462" y="4087383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在园丁的培育修剪中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9556" y="484470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长成参天大树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五、阅读课文选段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去的尽管去了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来的尽管来着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去来的中间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又怎样地匆匆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呢</a:t>
            </a:r>
            <a:r>
              <a:rPr lang="zh-CN" altLang="en-US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早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上我起来的时候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小屋里射进两三方斜斜的太阳。</a:t>
            </a:r>
            <a:r>
              <a:rPr lang="zh-CN" altLang="zh-CN" sz="3400" u="dbl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太阳他有脚啊</a:t>
            </a:r>
            <a:r>
              <a:rPr lang="en-US" altLang="zh-CN" sz="3400" u="dbl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dbl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轻轻悄悄地挪移了</a:t>
            </a:r>
            <a:r>
              <a:rPr lang="en-US" altLang="zh-CN" sz="3400" u="dbl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dbl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我也茫茫然跟着旋转。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于是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400" u="wavy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洗手的时候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wavy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日子从水盆里过去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u="wavy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吃饭的时候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wavy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日子从饭碗里过去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u="wavy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默默时</a:t>
            </a:r>
            <a:r>
              <a:rPr lang="en-US" altLang="zh-CN" sz="3400" u="wavy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wavy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便从凝然的双眼前过去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我觉察他去得匆匆了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伸出手遮挽时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他又从遮挽着的手边过去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天黑时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我躺在床上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他便伶伶俐俐地从我身上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从我脚边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等我睁开眼和太阳再见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这算又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了一日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我掩着面叹息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但是新来的日子的影儿又开始在叹息里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了。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2772" y="3245214"/>
            <a:ext cx="11006455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得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匆匆了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伸出手遮挽时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他又从遮挽着的手边过去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天黑时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我躺在床上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他便伶伶俐俐地从我身上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从我脚边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等我睁开眼和太阳再见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这算又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了一日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我掩着面叹息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但是新来的日子的影儿又开始在叹息里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了。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5648" y="38152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跨过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32256" y="43687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飞去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4164" y="498415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溜走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65062" y="55997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闪过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5459" y="861094"/>
            <a:ext cx="11260971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在括号里填上合适的词语。从这些词语可以看出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这里运用了</a:t>
            </a: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的修辞手法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描写了时光毫不留情地离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而去的情状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表达了</a:t>
            </a: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</a:t>
            </a:r>
            <a:r>
              <a:rPr lang="zh-CN" altLang="zh-CN" sz="33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3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3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04345" y="1682159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拟人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79647" y="2468885"/>
            <a:ext cx="763787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3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对时光匆匆而逝的焦急、遗憾之情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746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2454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作者在选段中列举了起床、洗手、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等生活中的寻常之事。时光流逝本是司空见惯的现象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的时光流逝放进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的生活场景中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让人产生共鸣。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具体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抽象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8979" y="946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吃饭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22065" y="946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默默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3171" y="17221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遮挽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95466" y="172218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躺在床上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21371" y="172218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睁开眼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85665" y="172218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掩着面叹息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10654" y="32998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14087" y="32998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77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5"/>
            <a:ext cx="1050697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文中画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            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的句子充分说明了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作者对时间的消逝毫无察觉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作者对时间的消逝毫无办法。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65365" y="116302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43.jpeg" descr="source:si_idp80605980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518015" y="1094262"/>
            <a:ext cx="1233224" cy="6843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733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你对时光流逝有怎样的感触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仿照选段中画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的句子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写下你的感触。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u="sng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的时候</a:t>
            </a:r>
            <a:r>
              <a:rPr lang="en-US" altLang="zh-CN" sz="3400" dirty="0"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日子</a:t>
            </a:r>
            <a:r>
              <a:rPr lang="zh-CN" altLang="zh-CN" sz="3400" u="sng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的时候</a:t>
            </a:r>
            <a:r>
              <a:rPr lang="en-US" altLang="zh-CN" sz="3400" dirty="0"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日子</a:t>
            </a:r>
            <a:r>
              <a:rPr lang="zh-CN" altLang="zh-CN" sz="3400" u="sng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的时候</a:t>
            </a:r>
            <a:r>
              <a:rPr lang="en-US" altLang="zh-CN" sz="3400" dirty="0"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日</a:t>
            </a:r>
            <a:r>
              <a:rPr lang="zh-CN" altLang="zh-CN" sz="34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子</a:t>
            </a:r>
            <a:endParaRPr lang="en-US" altLang="zh-CN" sz="3400" dirty="0" smtClean="0">
              <a:latin typeface="NEU-B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246081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看电视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7312" y="2478069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从屏幕上滑过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18548" y="25184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发呆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95625" y="3291813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从呆滞的眼前逃走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01891" y="330906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玩耍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95241" y="4084695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从欢笑中溜走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161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46145" y="873650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725" y="1589876"/>
            <a:ext cx="10795923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某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学校要做一条关于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珍惜时间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的公益广告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请你认真读图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把握画面的主旨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帮他们设计一句公益广告语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用凝练的语言提醒、劝诫同学们要珍惜时间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4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394035" y="4030876"/>
            <a:ext cx="5117880" cy="222459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05616" y="4193300"/>
            <a:ext cx="6162759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只有跟得上时间脚步的人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才能行走在时间的转盘上。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619" y="1820175"/>
            <a:ext cx="1078729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一、下列加点字读音完全正确的一项是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涔涔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cén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潸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潸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shān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XT" panose="02020503000000020003" pitchFamily="18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觉察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jué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薄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báo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伶俐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lín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然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níng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旋转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zhuàn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何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céng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52081" y="19480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86341" y="295950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38499" y="295950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34581" y="370862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434982" y="370862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34581" y="448361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469486" y="450086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07395" y="525860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889733" y="529311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看拼音写词语。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时间从不将自己的行踪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chì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luǒ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luǒ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地暴露在人们面前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它喜欢躲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cánɡ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起来。在林间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pái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huái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的光斑是它的脚印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一寸寸从东山顶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nuó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到西山脚的太阳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是与它同行的好伙伴。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77513" y="177257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赤裸裸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77695" y="26208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5710" y="33196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徘徊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7784" y="41306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挪移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81408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三、选词填空。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匆匆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渐渐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轻轻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悄悄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时间来去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稍纵即逝。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我军趁着漆黑的夜色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接近敌人的阵地。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看到电视的直播画面中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神舟二十一号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航天飞船穿过云层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化身为一颗点亮夜空的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小灯泡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观众们不禁赞叹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真是太美了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老人一边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擦拭着纪念碑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一边回忆着那段刻骨铭心的历史。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0661" y="21378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匆匆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28035" y="275336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悄悄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93961" y="40300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渐渐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0661" y="53068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轻轻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四、品读课文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领悟写法。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宋黑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solidFill>
                  <a:srgbClr val="000000"/>
                </a:solidFill>
                <a:latin typeface="方正宋黑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体会直接表达情感的方法。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燕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子去了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有再来的时候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杨柳枯了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有再青的时候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桃花谢了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有再开的时候。但是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聪明的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你告诉我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我们的日子为什么一去不复返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呢</a:t>
            </a:r>
            <a:r>
              <a:rPr lang="zh-CN" altLang="en-US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作者运用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的修辞手法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在描绘春景之时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表明大自然的荣枯是时间飞逝的痕迹。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我们的日子为什么一去不复返呢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看似在问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实际上表达了作者对时光流逝而无法挽留的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和对已逝日子的深深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52254" y="946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排比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81318" y="33023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无奈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31952" y="33023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留恋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581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仿写句子。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桃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花谢了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有再开的时候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星星走了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zh-CN" altLang="zh-CN" sz="3400" u="sng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u="sng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400" u="sng" dirty="0"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…… </a:t>
            </a:r>
            <a:endParaRPr lang="zh-CN" altLang="zh-CN" sz="3400" dirty="0"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44876" y="170217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再来的时候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60297" y="247692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树叶黄了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59518" y="2476921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有再绿的时候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46101" y="253298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太阳落了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2688" y="3307917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有再升的时候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988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245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宋黑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400" dirty="0">
                <a:solidFill>
                  <a:srgbClr val="000000"/>
                </a:solidFill>
                <a:latin typeface="方正宋黑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宋黑_GBK" panose="03000509000000000000" pitchFamily="65" charset="-122"/>
                <a:cs typeface="Times New Roman" panose="02020603050405020304" pitchFamily="18" charset="0"/>
              </a:rPr>
              <a:t>感悟通过问句表达情感的方法。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我留着些什么痕迹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呢</a:t>
            </a:r>
            <a:r>
              <a:rPr lang="zh-CN" altLang="en-US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？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我何曾留着像游丝样的痕迹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呢</a:t>
            </a:r>
            <a:r>
              <a:rPr lang="zh-CN" altLang="en-US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我赤裸裸来到这世界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转眼间也将赤裸裸地回去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吧</a:t>
            </a:r>
            <a:r>
              <a:rPr lang="zh-CN" altLang="en-US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？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但不能平的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为什么偏要白白走这一遭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啊</a:t>
            </a:r>
            <a:r>
              <a:rPr lang="zh-CN" altLang="en-US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1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0058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这四个问句表达了作者怎样的内心感受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想一想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补全下图。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r="38304"/>
          <a:stretch/>
        </p:blipFill>
        <p:spPr>
          <a:xfrm>
            <a:off x="746432" y="1962256"/>
            <a:ext cx="9782334" cy="14581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l="61618"/>
          <a:stretch/>
        </p:blipFill>
        <p:spPr>
          <a:xfrm>
            <a:off x="810882" y="3724184"/>
            <a:ext cx="6742829" cy="161556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214169" y="240400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惆怅、不安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98960" y="4310454"/>
            <a:ext cx="41232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不甘、对时光的眷恋</a:t>
            </a:r>
            <a:endParaRPr lang="zh-CN" altLang="en-US" sz="3400" b="1" dirty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920</Words>
  <Application>Microsoft Office PowerPoint</Application>
  <PresentationFormat>宽屏</PresentationFormat>
  <Paragraphs>135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Times New Roman</vt:lpstr>
      <vt:lpstr>方正仿宋_GBK</vt:lpstr>
      <vt:lpstr>方正隶变_GBK</vt:lpstr>
      <vt:lpstr>方正黑体_GBK</vt:lpstr>
      <vt:lpstr>微软雅黑</vt:lpstr>
      <vt:lpstr>华文宋体</vt:lpstr>
      <vt:lpstr>NEU-BZ</vt:lpstr>
      <vt:lpstr>NEU-XT</vt:lpstr>
      <vt:lpstr>仿宋</vt:lpstr>
      <vt:lpstr>方正大标宋_GBK</vt:lpstr>
      <vt:lpstr>Wingdings</vt:lpstr>
      <vt:lpstr>方正大标宋简体</vt:lpstr>
      <vt:lpstr>方正书宋_GBK</vt:lpstr>
      <vt:lpstr>方正小标宋_GBK</vt:lpstr>
      <vt:lpstr>汉仪雅酷黑 95W</vt:lpstr>
      <vt:lpstr>NEU-HZ</vt:lpstr>
      <vt:lpstr>方正楷体_GBK</vt:lpstr>
      <vt:lpstr>Arial</vt:lpstr>
      <vt:lpstr>方正宋黑_GBK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268</cp:revision>
  <dcterms:created xsi:type="dcterms:W3CDTF">2019-06-19T02:08:00Z</dcterms:created>
  <dcterms:modified xsi:type="dcterms:W3CDTF">2026-03-09T07:26:59Z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