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39" r:id="rId5"/>
    <p:sldId id="520" r:id="rId6"/>
    <p:sldId id="528" r:id="rId7"/>
    <p:sldId id="540" r:id="rId8"/>
    <p:sldId id="535" r:id="rId9"/>
    <p:sldId id="536" r:id="rId10"/>
    <p:sldId id="541" r:id="rId11"/>
    <p:sldId id="537" r:id="rId12"/>
    <p:sldId id="538" r:id="rId13"/>
    <p:sldId id="544" r:id="rId14"/>
    <p:sldId id="523" r:id="rId15"/>
    <p:sldId id="545" r:id="rId16"/>
    <p:sldId id="542" r:id="rId17"/>
    <p:sldId id="543" r:id="rId18"/>
    <p:sldId id="524" r:id="rId19"/>
    <p:sldId id="498" r:id="rId20"/>
    <p:sldId id="546" r:id="rId21"/>
    <p:sldId id="549" r:id="rId22"/>
    <p:sldId id="550" r:id="rId23"/>
    <p:sldId id="551" r:id="rId24"/>
    <p:sldId id="547" r:id="rId25"/>
    <p:sldId id="548" r:id="rId26"/>
    <p:sldId id="533" r:id="rId27"/>
    <p:sldId id="534" r:id="rId28"/>
    <p:sldId id="427" r:id="rId29"/>
  </p:sldIdLst>
  <p:sldSz cx="12192000" cy="6858000"/>
  <p:notesSz cx="6858000" cy="9144000"/>
  <p:embeddedFontLst>
    <p:embeddedFont>
      <p:font typeface="方正仿宋_GBK" panose="03000509000000000000" pitchFamily="65" charset="-122"/>
      <p:regular r:id="rId30"/>
    </p:embeddedFont>
    <p:embeddedFont>
      <p:font typeface="方正隶变_GBK" panose="03000509000000000000" pitchFamily="65" charset="-122"/>
      <p:regular r:id="rId31"/>
    </p:embeddedFont>
    <p:embeddedFont>
      <p:font typeface="方正黑体_GBK" panose="03000509000000000000" pitchFamily="65" charset="-122"/>
      <p:regular r:id="rId32"/>
    </p:embeddedFont>
    <p:embeddedFont>
      <p:font typeface="微软雅黑" panose="020B0503020204020204" pitchFamily="34" charset="-122"/>
      <p:regular r:id="rId33"/>
      <p:bold r:id="rId34"/>
    </p:embeddedFont>
    <p:embeddedFont>
      <p:font typeface="NEU-BZ" panose="02010600010101010101" pitchFamily="2" charset="-122"/>
      <p:regular r:id="rId35"/>
      <p:bold r:id="rId36"/>
      <p:italic r:id="rId37"/>
      <p:boldItalic r:id="rId38"/>
    </p:embeddedFont>
    <p:embeddedFont>
      <p:font typeface="NEU-XT" panose="02020503000000020003" pitchFamily="18" charset="-122"/>
      <p:regular r:id="rId39"/>
    </p:embeddedFont>
    <p:embeddedFont>
      <p:font typeface="方正大标宋_GBK" panose="03000509000000000000" pitchFamily="65" charset="-122"/>
      <p:regular r:id="rId40"/>
    </p:embeddedFont>
    <p:embeddedFont>
      <p:font typeface="方正大标宋简体" panose="02010600030101010101" charset="-122"/>
      <p:regular r:id="rId41"/>
    </p:embeddedFont>
    <p:embeddedFont>
      <p:font typeface="方正书宋_GBK" panose="03000509000000000000" pitchFamily="65" charset="-122"/>
      <p:regular r:id="rId42"/>
    </p:embeddedFont>
    <p:embeddedFont>
      <p:font typeface="方正小标宋_GBK" panose="03000509000000000000" pitchFamily="65" charset="-122"/>
      <p:regular r:id="rId43"/>
    </p:embeddedFont>
    <p:embeddedFont>
      <p:font typeface="NEU-HZ" panose="02010600010101010101" pitchFamily="2" charset="-122"/>
      <p:regular r:id="rId44"/>
      <p:italic r:id="rId45"/>
    </p:embeddedFont>
    <p:embeddedFont>
      <p:font typeface="方正楷体_GBK" panose="03000509000000000000" pitchFamily="65" charset="-122"/>
      <p:regular r:id="rId4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216" autoAdjust="0"/>
    <p:restoredTop sz="94660" autoAdjust="0"/>
  </p:normalViewPr>
  <p:slideViewPr>
    <p:cSldViewPr snapToGrid="0">
      <p:cViewPr varScale="1">
        <p:scale>
          <a:sx n="89" d="100"/>
          <a:sy n="89" d="100"/>
        </p:scale>
        <p:origin x="269" y="77"/>
      </p:cViewPr>
      <p:guideLst>
        <p:guide orient="horz" pos="2193"/>
        <p:guide pos="3868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  <p:sld r:id="rId19" collapse="1"/>
      <p:sld r:id="rId20" collapse="1"/>
      <p:sld r:id="rId21" collapse="1"/>
      <p:sld r:id="rId22" collapse="1"/>
      <p:sld r:id="rId23" collapse="1"/>
      <p:sld r:id="rId24" collapse="1"/>
      <p:sld r:id="rId25" collapse="1"/>
      <p:sld r:id="rId26" collapse="1"/>
      <p:sld r:id="rId27" collapse="1"/>
      <p:sld r:id="rId28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font" Target="fonts/font13.fntdata"/><Relationship Id="rId47" Type="http://schemas.openxmlformats.org/officeDocument/2006/relationships/commentAuthors" Target="commentAuthors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7.fntdata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4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font" Target="fonts/font14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8.xml"/><Relationship Id="rId13" Type="http://schemas.openxmlformats.org/officeDocument/2006/relationships/slide" Target="slides/slide13.xml"/><Relationship Id="rId18" Type="http://schemas.openxmlformats.org/officeDocument/2006/relationships/slide" Target="slides/slide18.xml"/><Relationship Id="rId26" Type="http://schemas.openxmlformats.org/officeDocument/2006/relationships/slide" Target="slides/slide26.xml"/><Relationship Id="rId3" Type="http://schemas.openxmlformats.org/officeDocument/2006/relationships/slide" Target="slides/slide3.xml"/><Relationship Id="rId21" Type="http://schemas.openxmlformats.org/officeDocument/2006/relationships/slide" Target="slides/slide21.xml"/><Relationship Id="rId7" Type="http://schemas.openxmlformats.org/officeDocument/2006/relationships/slide" Target="slides/slide7.xml"/><Relationship Id="rId12" Type="http://schemas.openxmlformats.org/officeDocument/2006/relationships/slide" Target="slides/slide12.xml"/><Relationship Id="rId17" Type="http://schemas.openxmlformats.org/officeDocument/2006/relationships/slide" Target="slides/slide17.xml"/><Relationship Id="rId25" Type="http://schemas.openxmlformats.org/officeDocument/2006/relationships/slide" Target="slides/slide25.xml"/><Relationship Id="rId2" Type="http://schemas.openxmlformats.org/officeDocument/2006/relationships/slide" Target="slides/slide2.xml"/><Relationship Id="rId16" Type="http://schemas.openxmlformats.org/officeDocument/2006/relationships/slide" Target="slides/slide16.xml"/><Relationship Id="rId20" Type="http://schemas.openxmlformats.org/officeDocument/2006/relationships/slide" Target="slides/slide20.xml"/><Relationship Id="rId1" Type="http://schemas.openxmlformats.org/officeDocument/2006/relationships/slide" Target="slides/slide1.xml"/><Relationship Id="rId6" Type="http://schemas.openxmlformats.org/officeDocument/2006/relationships/slide" Target="slides/slide6.xml"/><Relationship Id="rId11" Type="http://schemas.openxmlformats.org/officeDocument/2006/relationships/slide" Target="slides/slide11.xml"/><Relationship Id="rId24" Type="http://schemas.openxmlformats.org/officeDocument/2006/relationships/slide" Target="slides/slide24.xml"/><Relationship Id="rId5" Type="http://schemas.openxmlformats.org/officeDocument/2006/relationships/slide" Target="slides/slide5.xml"/><Relationship Id="rId15" Type="http://schemas.openxmlformats.org/officeDocument/2006/relationships/slide" Target="slides/slide15.xml"/><Relationship Id="rId23" Type="http://schemas.openxmlformats.org/officeDocument/2006/relationships/slide" Target="slides/slide23.xml"/><Relationship Id="rId28" Type="http://schemas.openxmlformats.org/officeDocument/2006/relationships/slide" Target="slides/slide28.xml"/><Relationship Id="rId10" Type="http://schemas.openxmlformats.org/officeDocument/2006/relationships/slide" Target="slides/slide10.xml"/><Relationship Id="rId19" Type="http://schemas.openxmlformats.org/officeDocument/2006/relationships/slide" Target="slides/slide19.xml"/><Relationship Id="rId4" Type="http://schemas.openxmlformats.org/officeDocument/2006/relationships/slide" Target="slides/slide4.xml"/><Relationship Id="rId9" Type="http://schemas.openxmlformats.org/officeDocument/2006/relationships/slide" Target="slides/slide9.xml"/><Relationship Id="rId14" Type="http://schemas.openxmlformats.org/officeDocument/2006/relationships/slide" Target="slides/slide14.xml"/><Relationship Id="rId22" Type="http://schemas.openxmlformats.org/officeDocument/2006/relationships/slide" Target="slides/slide22.xml"/><Relationship Id="rId27" Type="http://schemas.openxmlformats.org/officeDocument/2006/relationships/slide" Target="slides/slide2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5" Type="http://schemas.openxmlformats.org/officeDocument/2006/relationships/image" Target="../media/image4.png"/><Relationship Id="rId4" Type="http://schemas.openxmlformats.org/officeDocument/2006/relationships/slide" Target="slide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9.xml"/><Relationship Id="rId4" Type="http://schemas.openxmlformats.org/officeDocument/2006/relationships/slide" Target="slide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0.xml"/><Relationship Id="rId4" Type="http://schemas.openxmlformats.org/officeDocument/2006/relationships/slide" Target="slide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5" Type="http://schemas.openxmlformats.org/officeDocument/2006/relationships/slide" Target="slide5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第三单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元综合训练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14531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29920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下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69343" y="861094"/>
            <a:ext cx="11024559" cy="3901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六、按要求写句子。</a:t>
            </a:r>
            <a:endParaRPr lang="zh-CN" altLang="zh-CN" sz="33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3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请以</a:t>
            </a:r>
            <a:r>
              <a:rPr lang="en-US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惜时</a:t>
            </a:r>
            <a:r>
              <a:rPr lang="en-US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为话题</a:t>
            </a:r>
            <a:r>
              <a:rPr lang="en-US" altLang="zh-CN" sz="33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写一个设问句</a:t>
            </a:r>
            <a:r>
              <a:rPr lang="zh-CN" altLang="zh-CN" sz="33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3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33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300" dirty="0" smtClean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夏日的中午</a:t>
            </a:r>
            <a:r>
              <a:rPr lang="en-US" altLang="zh-CN" sz="33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交警在烈日下维持交通秩序。</a:t>
            </a:r>
            <a:r>
              <a:rPr lang="en-US" altLang="zh-CN" sz="33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改写句子</a:t>
            </a:r>
            <a:r>
              <a:rPr lang="en-US" altLang="zh-CN" sz="33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用上外貌描写和环境描写</a:t>
            </a:r>
            <a:r>
              <a:rPr lang="en-US" altLang="zh-CN" sz="3300" dirty="0" smtClean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3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33220" y="2419213"/>
            <a:ext cx="1105973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面对一去不复返的时光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我们应该怎样做呢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唯有珍惜。</a:t>
            </a:r>
            <a:r>
              <a:rPr lang="en-US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2731" y="4741003"/>
            <a:ext cx="11090695" cy="15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3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3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3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骄阳投射下万道火热的光芒</a:t>
            </a:r>
            <a:r>
              <a:rPr lang="en-US" altLang="zh-CN" sz="33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3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面色黝黑的交警正在烈日下维持交通秩序。</a:t>
            </a:r>
            <a:r>
              <a:rPr lang="en-US" altLang="zh-CN" sz="3300" b="1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 sz="33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9775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69343" y="861094"/>
            <a:ext cx="11024559" cy="2381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天黑时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我躺在床上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他便伶伶俐俐地从我身上跨过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从我脚边飞走了。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照样子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用上两个动词写一句话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表达一种内心情感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9125" y="3424686"/>
            <a:ext cx="11110822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我轻轻地抚摸着妈妈冻裂的双手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把她的手贴在我的脸颊上。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679843" y="126479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683156" y="201658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2536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1065"/>
            <a:ext cx="1100645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从下面的情境中选择一个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就心情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好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与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不好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这两种状态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分别写一段话</a:t>
            </a:r>
            <a:r>
              <a:rPr lang="zh-CN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2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200" dirty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情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境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      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心情好</a:t>
            </a:r>
            <a:r>
              <a:rPr lang="en-US" altLang="zh-CN" sz="32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42104" y="2369729"/>
            <a:ext cx="1013316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0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站在街边的路灯下</a:t>
            </a:r>
            <a:r>
              <a:rPr lang="zh-CN" altLang="zh-CN" sz="30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000" dirty="0" smtClean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坐</a:t>
            </a:r>
            <a:r>
              <a:rPr lang="zh-CN" altLang="zh-CN" sz="30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在流水潺潺的小溪边</a:t>
            </a:r>
            <a:r>
              <a:rPr lang="zh-CN" altLang="zh-CN" sz="30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000" dirty="0" smtClean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下</a:t>
            </a:r>
            <a:r>
              <a:rPr lang="zh-CN" altLang="zh-CN" sz="30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雨了</a:t>
            </a:r>
            <a:r>
              <a:rPr lang="zh-CN" altLang="zh-CN" sz="30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000" dirty="0" smtClean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弹</a:t>
            </a:r>
            <a:r>
              <a:rPr lang="zh-CN" altLang="zh-CN" sz="30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琴</a:t>
            </a:r>
            <a:endParaRPr lang="zh-CN" altLang="zh-CN" sz="30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4796" y="2454367"/>
            <a:ext cx="10200472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19871" y="3821886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坐在流水潺潺的小溪边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5351" y="4406661"/>
            <a:ext cx="1004689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坐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在流水潺潺的小溪边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只见鱼儿在水中嬉戏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鸟儿在枝头欢蹦乱跳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花儿向我微笑。我哼着小曲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别提多惬意了。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4776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367436" y="1178954"/>
            <a:ext cx="110064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心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情不好</a:t>
            </a:r>
            <a:r>
              <a:rPr lang="en-US" altLang="zh-CN" sz="32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7436" y="1120676"/>
            <a:ext cx="1115395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坐在流水潺潺的小溪边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哗哗的流水像在嘲笑我。水中的鱼儿游来游去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搅乱了我的心绪。叽叽喳喳的鸟叫声让我更加烦燥不安。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9196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46407"/>
            <a:ext cx="10881408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七、仿照例子</a:t>
            </a:r>
            <a:r>
              <a:rPr lang="en-US" altLang="zh-CN" sz="3400" dirty="0" smtClean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把印象深刻的内容写具体</a:t>
            </a:r>
            <a:r>
              <a:rPr lang="en-US" altLang="zh-CN" sz="3400" dirty="0" smtClean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真实自然地表达情感。</a:t>
            </a:r>
            <a:endParaRPr lang="zh-CN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例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那天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我代表学校去参加演讲比赛。偌大的演播厅座无虚席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鸦雀无声。比赛开始之后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看着大家在台上侃侃而谈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表现得落落大方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演讲有声有色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我的心里不免打起鼓来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他们讲得多好啊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我能胜过他们吗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我生怕自己出错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内心也更加紧张起来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像是怀里揣了一只小兔子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心怦怦直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46407"/>
            <a:ext cx="10881408" cy="4735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跳。终于轮到我了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我深呼吸了几下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定了定神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走上台去。站在台上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我认真地讲着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好像没有一开始那么紧张了。但一看到台下评委们神情严肃的脸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我又紧张起来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手心都出汗了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声音也开始微微发颤。与此同时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有个信念一直在我的脑海里盘旋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我可以的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我是最棒的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于是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我越讲越投入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越讲越有激情。最后在热烈的掌声中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我微笑着走下台去。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10765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61095"/>
            <a:ext cx="10843403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你来试一试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595223" y="852364"/>
            <a:ext cx="1066224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那天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我参加了学校运动会的接力比赛。当最后一棒冲过终点线时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欢呼声和掌声在场上响起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我的内心充满了喜悦。我紧张又激动地握紧了拳头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心中仿佛有烟花绽放。那一刻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我深深体会到了团队合作的力量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也感受到了自己的成长和进步。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90441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4507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八、根据课本内容填空。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燕子去了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en-US" altLang="zh-CN" sz="32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杨柳枯了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桃花谢了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。但是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聪明的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你告诉我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我们的日子为什么一去不复返呢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从中我们能感受到朱自清先</a:t>
            </a:r>
            <a:r>
              <a:rPr lang="zh-CN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生</a:t>
            </a:r>
            <a:endParaRPr lang="en-US" altLang="zh-CN" sz="32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     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的情感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也启示我们</a:t>
            </a:r>
            <a:r>
              <a:rPr lang="zh-CN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要</a:t>
            </a:r>
            <a:endParaRPr lang="en-US" altLang="zh-CN" sz="32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            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90410" y="1682159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有再来的时候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07549" y="1682158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有再青的时候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93927" y="2418454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有再开的时候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59303" y="3824294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对时间流逝感到惆怅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32013" y="4584007"/>
            <a:ext cx="39725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珍惜时间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不虚度光阴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8700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4" y="966420"/>
            <a:ext cx="1080027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《那个星期天》一文是按照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顺序写的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的心情经历了这样的变化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83974" y="106660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时间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336" y="2753753"/>
            <a:ext cx="11483286" cy="158488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289918" y="2775692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早晨</a:t>
            </a:r>
          </a:p>
        </p:txBody>
      </p:sp>
      <p:sp>
        <p:nvSpPr>
          <p:cNvPr id="10" name="矩形 9"/>
          <p:cNvSpPr/>
          <p:nvPr/>
        </p:nvSpPr>
        <p:spPr>
          <a:xfrm>
            <a:off x="7127624" y="2738028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下午</a:t>
            </a:r>
          </a:p>
        </p:txBody>
      </p:sp>
      <p:sp>
        <p:nvSpPr>
          <p:cNvPr id="11" name="矩形 10"/>
          <p:cNvSpPr/>
          <p:nvPr/>
        </p:nvSpPr>
        <p:spPr>
          <a:xfrm>
            <a:off x="633488" y="3622608"/>
            <a:ext cx="23727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兴奋、急切</a:t>
            </a:r>
          </a:p>
        </p:txBody>
      </p:sp>
      <p:sp>
        <p:nvSpPr>
          <p:cNvPr id="12" name="矩形 11"/>
          <p:cNvSpPr/>
          <p:nvPr/>
        </p:nvSpPr>
        <p:spPr>
          <a:xfrm>
            <a:off x="9403364" y="3622608"/>
            <a:ext cx="23727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失望、委屈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5642"/>
            <a:ext cx="11071189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九、阅读短文</a:t>
            </a:r>
            <a:r>
              <a:rPr lang="en-US" altLang="zh-CN" sz="32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小标宋_GBK" panose="03000509000000000000" pitchFamily="65" charset="-122"/>
                <a:cs typeface="Times New Roman" panose="02020603050405020304" pitchFamily="18" charset="0"/>
              </a:rPr>
              <a:t>写给母亲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节选</a:t>
            </a:r>
            <a:r>
              <a:rPr lang="en-US" altLang="zh-CN" sz="32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贾平凹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算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一算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再有二十天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我妈就三周年了。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三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年以前我每打喷嚏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总要说一句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这是谁想我</a:t>
            </a:r>
            <a:r>
              <a:rPr lang="zh-CN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呀</a:t>
            </a:r>
            <a:r>
              <a:rPr lang="zh-CN" altLang="en-US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？</a:t>
            </a:r>
            <a:r>
              <a:rPr lang="zh-CN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妈爱说笑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就接茬儿说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谁想哩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妈想哩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这三年里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我的喷嚏尤其多。熬夜太久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就要打喷嚏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喷嚏一打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便想到我妈了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认定是我妈还在牵挂我哩。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yánɡ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ɡuānɡ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mínɡ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mèi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的早晨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妈妈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luǒ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lù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着脚来到我床前坐下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duǒ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cánɡ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在门后面的我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huánɡ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kǒnɡ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地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nuó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yí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着小步来到妈妈身边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yī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wēi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着她坐下来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轻轻地给她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cuō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róu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肩膀。妈妈用嗔怪的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kǒu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wěn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说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你呀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下次别再犯错了啊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42848" y="178412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阳光明媚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73952" y="254325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裸露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29099" y="254325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躲藏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59223" y="333568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惶恐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389152" y="334567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挪移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96000" y="416667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依偎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96050" y="488101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搓揉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87688" y="570341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口吻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088442" cy="5520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觉得我妈还在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尤其我一个人静静地待在家里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这种感觉就十分强烈。我常在写作时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突然能听到我妈在叫我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叫得很真切。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从前我妈坐在右边那个房间的床头上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我一伏案写作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她就不再走动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也不出声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却要一眼一眼看着我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看得时间久了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她要叫我一声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然后说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世上的字你能写完吗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出去转转嘛。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现在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每听到我妈叫我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我就放下笔走进那个房间。当然房间里什么也没有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我却要立上半天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自言自语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1742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08844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妈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是来了又出门去街上给我买我爱吃的青辣子和萝卜了。或许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她在逗我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故意藏到挂在墙上的她那张照片里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我便给照片前的香炉里上香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要说上一句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我不累。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整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整三年了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我给别人写过十多篇文章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却始终没给我妈写过一个字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因为所有的母亲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儿女们都认为是伟大又善良的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我不愿意重复这些词语。我妈是一位普通的妇女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但我妈对于我是那样的重要。已经很长时间了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虽然再不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为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62261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她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的病而提心吊胆了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可我出远门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再没有人啰啰唆唆地叮咛着这叮咛着那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我有了好吃的好喝的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也不知道该送给谁去。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在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西安的家里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我妈住过的那个房间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我没有动一件家具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一切摆设还原模原样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而我再没有见过我妈的身影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我一次又一次难受着给自己说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我妈没有死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她是住回乡下老家了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57876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62261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今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年的夏天太湿太热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每晚被湿热闹醒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恍惚里还想着该给我妈的房间换个新空调了。待清醒过来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又宽慰自己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我妈在乡下的新住处里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应该是清凉的吧。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6273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769266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第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自然段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作者把对母亲的情感融入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这件小事中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表达了作者对母亲的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之情。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文中画线的句子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作者通过写母亲不打扰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写作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和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真切自然地写出了母亲对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48117" y="946407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打喷嚏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59346" y="1682159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深深的怀念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98401" y="3354137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提醒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休息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22606" y="412049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关爱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7225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1065"/>
            <a:ext cx="10907287" cy="2381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第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自然段中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的幻觉破灭之后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这样安慰自己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;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31090" y="1682159"/>
            <a:ext cx="955519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母亲去街上买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爱吃的青辣子和萝卜了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59604" y="2473126"/>
            <a:ext cx="58528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母亲藏到挂在墙上的照片里了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5864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1066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下列对本文的理解有误的一项是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作者认为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我妈还在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这种现实和心理的矛盾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充分展现了作者对母亲的一片真情。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母亲逝世将近三年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作者始终没给她写过一个字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是因为他觉得母亲伟大又善良。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我妈住过的那个房间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我没有动一件家具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这句话表达出作者对母亲深深的怀念。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37561" y="92639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7473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34964"/>
            <a:ext cx="1058811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十、习作。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你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有过真情流露的感受吗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是什么事情使你产生了这样的感受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回忆一种你印象最深的感受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通过一件事写下来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要把内容写具体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让真情实感自然表达。题目自拟。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另纸写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en-US" sz="3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46034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8"/>
            <a:ext cx="1036382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二、下列词语中加点字的注音、字形完全正确的一项是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消逝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shì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头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涔涔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chén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蒸发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zhēng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徘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徊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pái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huí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耽搁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dān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ge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砖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头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zuān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惆怅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chóu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chàng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缥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缈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piāo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miǎo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51607" y="174962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529003" y="277471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830656" y="276608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15101" y="350741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830655" y="351604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57036" y="432248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491746" y="433610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394570" y="431385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73337" y="510789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491746" y="512306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478046" y="509218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896455" y="509218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9759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90728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三、下列语句是怎样抒发感情的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选一选。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直接抒情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借助人物描写的手法抒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情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把感情融入景物之中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把感情融入叙事之中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我不禁头涔涔而泪潸潸了。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死去元知万事空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但悲不见九州同。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71403" y="332825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408618" y="411326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74739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90728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直接抒情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借助人物描写的手法抒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情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把感情融入景物之中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把感情融入叙事之中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我就这样念念叨叨地追在母亲的腿底下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看她做完一件事又去做一件事。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燕子去了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有再来的时候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杨柳枯了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有再青的时候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桃花谢了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有再开的时候。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54534" y="326175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23545" y="492414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915914" cy="5115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四、想一想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下列句子表现出人物怎样的心情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请在括号里写出来。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我一个人慢慢地走在路上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路上一点声音也没有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月亮出来了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发出冷冷的光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几只夜飞的鸟儿发出的声音让我不禁打了个寒战。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天如墨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水如泪。我迈着沉重的脚步行走在风雨中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秋雨淅淅沥沥地下着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丝丝的细雨滴到我的头上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冰冷的水流在我的脸上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流到我的脖子上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流到我的心里。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58028" y="341871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害怕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90745" y="536078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悲伤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7187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91591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秋天校园的树叶变黄了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也变调皮了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时不时从树旁读书的同学脸边飘过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甚至还有几片停在了他们的头发上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让人忍俊不禁。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21597" y="251737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快乐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848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41079"/>
            <a:ext cx="1093394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五、先补充完整词语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再选词填空。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          )(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俐俐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全神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          )(             )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不吭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永无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          )(             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⑤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冰凉如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⑥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骄阳似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             )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⑦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翻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倒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⑧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同仁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09529" y="182066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61772" y="182066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81877" y="179478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495017" y="179478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21130" y="254154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81877" y="255862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535379" y="254744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13062" y="333911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571990" y="333911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947920" y="413668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18835" y="413668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724427" y="413668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558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091591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指一直沉默不语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一句话也没有说过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的词语是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形容彻底地翻检、搜查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的词语是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76503" y="107653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50888" y="183588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⑦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351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</TotalTime>
  <Words>2007</Words>
  <Application>Microsoft Office PowerPoint</Application>
  <PresentationFormat>宽屏</PresentationFormat>
  <Paragraphs>199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6" baseType="lpstr">
      <vt:lpstr>Times New Roman</vt:lpstr>
      <vt:lpstr>方正仿宋_GBK</vt:lpstr>
      <vt:lpstr>方正隶变_GBK</vt:lpstr>
      <vt:lpstr>方正黑体_GBK</vt:lpstr>
      <vt:lpstr>微软雅黑</vt:lpstr>
      <vt:lpstr>华文宋体</vt:lpstr>
      <vt:lpstr>NEU-BZ</vt:lpstr>
      <vt:lpstr>NEU-XT</vt:lpstr>
      <vt:lpstr>方正大标宋_GBK</vt:lpstr>
      <vt:lpstr>Wingdings</vt:lpstr>
      <vt:lpstr>方正大标宋简体</vt:lpstr>
      <vt:lpstr>方正书宋_GBK</vt:lpstr>
      <vt:lpstr>方正小标宋_GBK</vt:lpstr>
      <vt:lpstr>汉仪雅酷黑 95W</vt:lpstr>
      <vt:lpstr>NEU-HZ</vt:lpstr>
      <vt:lpstr>方正楷体_GBK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269</cp:revision>
  <dcterms:created xsi:type="dcterms:W3CDTF">2019-06-19T02:08:00Z</dcterms:created>
  <dcterms:modified xsi:type="dcterms:W3CDTF">2026-03-09T09:00:28Z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