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9" r:id="rId8"/>
    <p:sldId id="540" r:id="rId9"/>
    <p:sldId id="536" r:id="rId10"/>
    <p:sldId id="537" r:id="rId11"/>
    <p:sldId id="498" r:id="rId12"/>
    <p:sldId id="538" r:id="rId13"/>
    <p:sldId id="523" r:id="rId14"/>
    <p:sldId id="524" r:id="rId15"/>
    <p:sldId id="533" r:id="rId16"/>
    <p:sldId id="541" r:id="rId17"/>
    <p:sldId id="542" r:id="rId18"/>
    <p:sldId id="427" r:id="rId19"/>
  </p:sldIdLst>
  <p:sldSz cx="12192000" cy="6858000"/>
  <p:notesSz cx="6858000" cy="9144000"/>
  <p:embeddedFontLst>
    <p:embeddedFont>
      <p:font typeface="方正仿宋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NEU-XT" panose="02020503000000020003" pitchFamily="18" charset="-122"/>
      <p:regular r:id="rId29"/>
    </p:embeddedFont>
    <p:embeddedFont>
      <p:font typeface="仿宋" panose="02010609060101010101" pitchFamily="49" charset="-122"/>
      <p:regular r:id="rId30"/>
    </p:embeddedFont>
    <p:embeddedFont>
      <p:font typeface="方正大标宋_GBK" panose="03000509000000000000" pitchFamily="65" charset="-122"/>
      <p:regular r:id="rId31"/>
    </p:embeddedFont>
    <p:embeddedFont>
      <p:font typeface="方正大标宋简体" panose="02010600030101010101" charset="-122"/>
      <p:regular r:id="rId32"/>
    </p:embeddedFont>
    <p:embeddedFont>
      <p:font typeface="方正书宋_GBK" panose="03000509000000000000" pitchFamily="65" charset="-122"/>
      <p:regular r:id="rId33"/>
    </p:embeddedFont>
    <p:embeddedFont>
      <p:font typeface="方正小标宋_GBK" panose="03000509000000000000" pitchFamily="65" charset="-122"/>
      <p:regular r:id="rId34"/>
    </p:embeddedFont>
    <p:embeddedFont>
      <p:font typeface="NEU-HZ" panose="02010600010101010101" pitchFamily="2" charset="-122"/>
      <p:regular r:id="rId35"/>
      <p:italic r:id="rId36"/>
    </p:embeddedFont>
    <p:embeddedFont>
      <p:font typeface="方正楷体_GBK" panose="03000509000000000000" pitchFamily="65" charset="-122"/>
      <p:regular r:id="rId37"/>
    </p:embeddedFont>
    <p:embeddedFont>
      <p:font typeface="方正魏碑_GBK" panose="03000509000000000000" pitchFamily="65" charset="-122"/>
      <p:regular r:id="rId38"/>
    </p:embeddedFont>
    <p:embeddedFont>
      <p:font typeface="方正宋黑_GBK" panose="03000509000000000000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6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9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那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个星期天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8977" y="861094"/>
            <a:ext cx="1021429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发现</a:t>
            </a: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心情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景象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这三个方面的变化是有关联的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随着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的变化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也发生着变化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身边的景象也发生着变化。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61364" y="1776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3219" y="16927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70644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4693" y="1604927"/>
            <a:ext cx="112782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阅读选段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2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这段时光不好挨。我踏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着一块块方砖跳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跳房子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等母亲回来。我看着天看着云彩走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等母亲回来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焦急又兴奋。我蹲在院子的地上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用树枝拨弄着一个蚁穴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爬着去找更多的蚁穴。院子里就我一个孩子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没人跟我玩。我蹲在草丛里翻看一本画报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那是一本看了多少回的电影画报。那上面有一群比我大的女孩子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一个个都非常漂亮。</a:t>
            </a:r>
            <a:r>
              <a:rPr lang="zh-CN" altLang="zh-CN" sz="32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我蹲在草丛里看她们</a:t>
            </a:r>
            <a:r>
              <a:rPr lang="en-US" altLang="zh-CN" sz="32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想象她们的家</a:t>
            </a:r>
            <a:r>
              <a:rPr lang="en-US" altLang="zh-CN" sz="32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想象她们此刻在干什么</a:t>
            </a:r>
            <a:r>
              <a:rPr lang="en-US" altLang="zh-CN" sz="32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想象她们的兄弟姐妹和她们的父母</a:t>
            </a:r>
            <a:r>
              <a:rPr lang="en-US" altLang="zh-CN" sz="32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想象她们的声音。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去年的荒草丛里又有了绿色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院子很大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空空落落。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3"/>
            <a:ext cx="11006455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200" dirty="0">
                <a:solidFill>
                  <a:srgbClr val="000000"/>
                </a:solidFill>
                <a:latin typeface="方正小标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这一次不能原谅。我不知道那堆衣服要洗多久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可母亲应该知道。我蹲在她身边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看着她洗。我一声不吭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盼着。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我想我再不离开半步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再不把觉睡过头。我想衣服一洗完我马上拉起她就走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决不许她再耽搁。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我看着盆里的衣服和盆外的衣服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我看着太阳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看着光线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我一声不吭。看着盆里揉动的衣服和绽开的泡沫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我感觉到周围的光线渐渐暗下去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渐渐地凉下去沉郁下去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越来越远越来越缥缈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我一声不吭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忽然有点儿明白了。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74038" y="2720599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16151" y="4969218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06596" y="6424718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表达的主要意思是什么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在文中用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画出来。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751" y="2018581"/>
            <a:ext cx="7062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这段时光不好挨。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57787" y="2599351"/>
            <a:ext cx="313624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三个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一声不吭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分别表达了作者怎样的心情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焦急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沮丧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盼望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775" y="3602862"/>
            <a:ext cx="10918005" cy="12946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625" y="5172574"/>
            <a:ext cx="6069474" cy="13877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28521" y="39424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70838" y="39424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3396" y="5474057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通读两段选文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体会作者表达的情感。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作者通过列举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这四个事例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表现了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句子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是对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通过这句话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能感受到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心情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句子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表面是写天色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实际是写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的心情越来越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5031" y="174099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跳房子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63354" y="174099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看云彩走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4929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拨弄蚁穴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5694" y="250874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翻看画报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32439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焦急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35387" y="32541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心理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57764" y="40855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迫切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00162" y="48551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变暗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66790" y="48653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沮丧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80"/>
            <a:ext cx="1073988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由此可知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来表达情感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选文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句子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来表达情感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句子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来表达情感。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内心独白　　　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具体的事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把心情融入景物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58595" y="9464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560" y="17582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7086" y="17582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184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本文和《匆匆》在表达情感的方式上有哪些相同点和不同点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762350"/>
              </p:ext>
            </p:extLst>
          </p:nvPr>
        </p:nvGraphicFramePr>
        <p:xfrm>
          <a:off x="707367" y="2503072"/>
          <a:ext cx="10627742" cy="3655676"/>
        </p:xfrm>
        <a:graphic>
          <a:graphicData uri="http://schemas.openxmlformats.org/drawingml/2006/table">
            <a:tbl>
              <a:tblPr firstRow="1" firstCol="1" bandRow="1"/>
              <a:tblGrid>
                <a:gridCol w="2544791"/>
                <a:gridCol w="5443268"/>
                <a:gridCol w="2639683"/>
              </a:tblGrid>
              <a:tr h="7845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课文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《匆匆》</a:t>
                      </a:r>
                      <a:endParaRPr lang="zh-CN" sz="30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《那个星期天》</a:t>
                      </a: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000" dirty="0" smtClean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000" dirty="0" smtClean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212087" y="3344151"/>
            <a:ext cx="559319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运用连续的问句直接表达情感。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84771" y="4398366"/>
            <a:ext cx="51960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侧重将情感融入人、事、景物中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间接表达情感。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1793" y="3772028"/>
            <a:ext cx="25156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两篇文章都借事情写情感。</a:t>
            </a:r>
            <a:endParaRPr lang="zh-CN" altLang="en-US" sz="30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87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82159"/>
            <a:ext cx="1064183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根据拼音写词语。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míng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mèi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的阳光洒在草地上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花儿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zhàn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kāi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了笑脸。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真情藏在哪儿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藏在父母落在孩子额头上的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qīn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wěn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藏在因琐事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dān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ge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重要事情的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jīng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huáng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9236" y="25836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41899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绽开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1590" y="49562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亲吻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3763" y="49562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耽搁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9129" y="5747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惊惶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950118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我喜欢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yī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wēi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在妈妈的怀里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听她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niàn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dɑo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琐碎却温馨的家常。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5061" y="11285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依偎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8737" y="2226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念叨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下列加点字与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这段时光不好挨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的读音和意思都相同的是哪一项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把书挨着次序放更方便查找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我累极了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好不容易挨过了这个下午。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学生一个挨一个地走进教室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他舍不得走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挨到第二天才动身。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40678" y="25432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957873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3019" y="43052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61458" y="507297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48053" y="58289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依次填到下面括号里的词语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最恰当的一组是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一向开朗的他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今天却变得十分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。只见他拖着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的脚步走进追悼会会场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面色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心情十分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沉默　沉痛　沉郁　沉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闷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沉默　沉重　沉郁　沉痛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沉重　沉闷　沉痛　沉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沉默　沉郁　沉痛　沉重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90647" y="9464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07743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感受描写心情的不同方法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◎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我想我再不离开半步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再不把觉睡过头。我想衣服一洗完我马上拉起她就走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决不许她再耽搁。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借助内心独白描写心情。这两个句子是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的内心独白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再不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一洗完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马上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 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决不许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中能直观感受到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盼望出去玩的心情。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3680" y="48378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迫切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0774393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◎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我现在还能感觉到那光线漫长而急遽的变化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孤独而惆怅的黄昏的到来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并且听得见母亲咔嚓咔嚓搓衣服的声音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那声音永无休止就像时光的脚步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40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0774393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借助景物间接表达情感。这个句子中没有一个字写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的心理活动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我们却能感受到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的心情。想象一下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如果母亲带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出门了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黄昏的景象在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的眼中会是怎样的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写一写。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61945" y="17582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惆怅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252" y="4027345"/>
            <a:ext cx="1045233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一轮红日悠闲地回家休息了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天边留下一抹晚霞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如仙子脸上的红晕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美极了。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8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34265"/>
            <a:ext cx="10915914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四、读课文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根据课文内容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了解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心情变化的过程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完成下面的思维导图。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3792"/>
          <a:stretch/>
        </p:blipFill>
        <p:spPr>
          <a:xfrm>
            <a:off x="629723" y="2504065"/>
            <a:ext cx="10882192" cy="378620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27523" y="5050639"/>
            <a:ext cx="13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期望</a:t>
            </a:r>
            <a:r>
              <a:rPr lang="zh-CN" altLang="en-US" sz="30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、</a:t>
            </a:r>
            <a:endParaRPr lang="en-US" altLang="zh-CN" sz="3000" b="1" dirty="0" smtClean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兴</a:t>
            </a:r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奋</a:t>
            </a:r>
          </a:p>
        </p:txBody>
      </p:sp>
      <p:sp>
        <p:nvSpPr>
          <p:cNvPr id="11" name="矩形 10"/>
          <p:cNvSpPr/>
          <p:nvPr/>
        </p:nvSpPr>
        <p:spPr>
          <a:xfrm>
            <a:off x="5042068" y="5426815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焦急</a:t>
            </a:r>
          </a:p>
        </p:txBody>
      </p:sp>
      <p:sp>
        <p:nvSpPr>
          <p:cNvPr id="12" name="矩形 11"/>
          <p:cNvSpPr/>
          <p:nvPr/>
        </p:nvSpPr>
        <p:spPr>
          <a:xfrm>
            <a:off x="6964151" y="5457742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无奈</a:t>
            </a:r>
          </a:p>
        </p:txBody>
      </p:sp>
      <p:sp>
        <p:nvSpPr>
          <p:cNvPr id="13" name="矩形 12"/>
          <p:cNvSpPr/>
          <p:nvPr/>
        </p:nvSpPr>
        <p:spPr>
          <a:xfrm>
            <a:off x="9478346" y="5095498"/>
            <a:ext cx="10783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失望</a:t>
            </a:r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、</a:t>
            </a:r>
            <a:endParaRPr lang="en-US" altLang="zh-CN" sz="3000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  <a:p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委</a:t>
            </a:r>
            <a:r>
              <a:rPr lang="zh-CN" altLang="en-US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1315</Words>
  <Application>Microsoft Office PowerPoint</Application>
  <PresentationFormat>宽屏</PresentationFormat>
  <Paragraphs>132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Times New Roman</vt:lpstr>
      <vt:lpstr>方正仿宋_GBK</vt:lpstr>
      <vt:lpstr>方正隶变_GBK</vt:lpstr>
      <vt:lpstr>方正黑体_GBK</vt:lpstr>
      <vt:lpstr>微软雅黑</vt:lpstr>
      <vt:lpstr>华文宋体</vt:lpstr>
      <vt:lpstr>NEU-BZ</vt:lpstr>
      <vt:lpstr>NEU-XT</vt:lpstr>
      <vt:lpstr>仿宋</vt:lpstr>
      <vt:lpstr>方正大标宋_GBK</vt:lpstr>
      <vt:lpstr>Wingdings</vt:lpstr>
      <vt:lpstr>方正大标宋简体</vt:lpstr>
      <vt:lpstr>方正书宋_GBK</vt:lpstr>
      <vt:lpstr>方正小标宋_GBK</vt:lpstr>
      <vt:lpstr>汉仪雅酷黑 95W</vt:lpstr>
      <vt:lpstr>NEU-HZ</vt:lpstr>
      <vt:lpstr>方正楷体_GBK</vt:lpstr>
      <vt:lpstr>方正魏碑_GBK</vt:lpstr>
      <vt:lpstr>Arial</vt:lpstr>
      <vt:lpstr>方正宋黑_GBK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267</cp:revision>
  <dcterms:created xsi:type="dcterms:W3CDTF">2019-06-19T02:08:00Z</dcterms:created>
  <dcterms:modified xsi:type="dcterms:W3CDTF">2026-03-09T08:09:30Z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