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28" r:id="rId6"/>
    <p:sldId id="535" r:id="rId7"/>
    <p:sldId id="536" r:id="rId8"/>
    <p:sldId id="537" r:id="rId9"/>
    <p:sldId id="538" r:id="rId10"/>
    <p:sldId id="523" r:id="rId11"/>
    <p:sldId id="539" r:id="rId12"/>
    <p:sldId id="540" r:id="rId13"/>
    <p:sldId id="541" r:id="rId14"/>
    <p:sldId id="524" r:id="rId15"/>
    <p:sldId id="545" r:id="rId16"/>
    <p:sldId id="542" r:id="rId17"/>
    <p:sldId id="546" r:id="rId18"/>
    <p:sldId id="498" r:id="rId19"/>
    <p:sldId id="543" r:id="rId20"/>
    <p:sldId id="427" r:id="rId21"/>
  </p:sldIdLst>
  <p:sldSz cx="12192000" cy="6858000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方正大标宋简体" panose="02010600030101010101" charset="-122"/>
      <p:regular r:id="rId26"/>
    </p:embeddedFont>
    <p:embeddedFont>
      <p:font typeface="NEU-BZ" panose="02010600010101010101" pitchFamily="2" charset="-122"/>
      <p:regular r:id="rId27"/>
      <p:bold r:id="rId28"/>
      <p:italic r:id="rId29"/>
      <p:boldItalic r:id="rId30"/>
    </p:embeddedFont>
    <p:embeddedFont>
      <p:font typeface="方正黑体_GBK" panose="03000509000000000000" pitchFamily="65" charset="-122"/>
      <p:regular r:id="rId31"/>
    </p:embeddedFont>
    <p:embeddedFont>
      <p:font typeface="方正隶变_GBK" panose="03000509000000000000" pitchFamily="65" charset="-122"/>
      <p:regular r:id="rId32"/>
    </p:embeddedFont>
    <p:embeddedFont>
      <p:font typeface="方正书宋_GBK" panose="03000509000000000000" pitchFamily="65" charset="-122"/>
      <p:regular r:id="rId33"/>
    </p:embeddedFont>
    <p:embeddedFont>
      <p:font typeface="方正仿宋_GBK" panose="03000509000000000000" pitchFamily="65" charset="-122"/>
      <p:regular r:id="rId34"/>
    </p:embeddedFont>
    <p:embeddedFont>
      <p:font typeface="方正小标宋_GBK" panose="03000509000000000000" pitchFamily="65" charset="-122"/>
      <p:regular r:id="rId35"/>
    </p:embeddedFont>
    <p:embeddedFont>
      <p:font typeface="方正大标宋_GBK" panose="03000509000000000000" pitchFamily="65" charset="-122"/>
      <p:regular r:id="rId36"/>
    </p:embeddedFont>
    <p:embeddedFont>
      <p:font typeface="NEU-HZ" panose="02010600010101010101" pitchFamily="2" charset="-122"/>
      <p:regular r:id="rId37"/>
      <p:italic r:id="rId38"/>
    </p:embeddedFont>
    <p:embeddedFont>
      <p:font typeface="仿宋" panose="02010609060101010101" pitchFamily="49" charset="-122"/>
      <p:regular r:id="rId39"/>
    </p:embeddedFont>
    <p:embeddedFont>
      <p:font typeface="微软雅黑" panose="020B0503020204020204" pitchFamily="34" charset="-122"/>
      <p:regular r:id="rId40"/>
      <p:bold r:id="rId41"/>
    </p:embeddedFont>
    <p:embeddedFont>
      <p:font typeface="NEU-XT" panose="02020503000000020003" pitchFamily="18" charset="-122"/>
      <p:regular r:id="rId42"/>
    </p:embeddedFont>
    <p:embeddedFont>
      <p:font typeface="方正楷体_GBK" panose="03000509000000000000" pitchFamily="65" charset="-122"/>
      <p:regular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3.fntdata"/><Relationship Id="rId42" Type="http://schemas.openxmlformats.org/officeDocument/2006/relationships/font" Target="fonts/font21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font" Target="fonts/font22.fntdata"/><Relationship Id="rId48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18" Type="http://schemas.openxmlformats.org/officeDocument/2006/relationships/slide" Target="slides/slide18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17" Type="http://schemas.openxmlformats.org/officeDocument/2006/relationships/slide" Target="slides/slide17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20" Type="http://schemas.openxmlformats.org/officeDocument/2006/relationships/slide" Target="slides/slide20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10" Type="http://schemas.openxmlformats.org/officeDocument/2006/relationships/slide" Target="slides/slide10.xml"/><Relationship Id="rId19" Type="http://schemas.openxmlformats.org/officeDocument/2006/relationships/slide" Target="slides/slide19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image" Target="../media/image5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smtClean="0">
                <a:solidFill>
                  <a:srgbClr val="000000">
                    <a:lumMod val="65000"/>
                    <a:lumOff val="35000"/>
                  </a:srgbClr>
                </a:solidFill>
                <a:latin typeface="方正大标宋_GBK" pitchFamily="65" charset="-122"/>
                <a:ea typeface="方正大标宋_GBK" pitchFamily="65" charset="-122"/>
              </a:rPr>
              <a:t>12</a:t>
            </a:r>
            <a:r>
              <a:rPr lang="en-US" altLang="zh-CN" sz="6000" baseline="30000" smtClean="0">
                <a:solidFill>
                  <a:srgbClr val="000000">
                    <a:lumMod val="65000"/>
                    <a:lumOff val="35000"/>
                  </a:srgbClr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为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人民服务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0898661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张思德同志是为人民利益而死的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他的死是比泰山还要重的。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改为反问句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9" y="2570672"/>
            <a:ext cx="11079816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张思德同志是为人民利益而死的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他的死难道不是比泰山还要重的吗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4"/>
            <a:ext cx="10925319" cy="4718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五、阅读课文选段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人总是要死的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但死的意义有不同。中国古时候有个文学家叫做司马迁的说过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人固有一死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或重于泰山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或轻于鸿毛。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为人民利益而死</a:t>
            </a:r>
            <a:r>
              <a:rPr lang="en-US" altLang="zh-CN" sz="34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就比泰山还重</a:t>
            </a:r>
            <a:r>
              <a:rPr lang="en-US" altLang="zh-CN" sz="34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替法西斯卖力</a:t>
            </a:r>
            <a:r>
              <a:rPr lang="en-US" altLang="zh-CN" sz="34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替剥削人民和压迫人民的人去死</a:t>
            </a:r>
            <a:r>
              <a:rPr lang="en-US" altLang="zh-CN" sz="34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就比鸿毛还轻。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张思德同志是为人民利益而死的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他的死是比泰山还要重的。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048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080377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选文引用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的话分析了死的不同意义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一种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另一种是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人固有一死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或重于泰山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或轻于鸿毛。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解释字义。　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46389" y="103650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司马迁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7656" y="180750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重于泰山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08687" y="180750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轻于鸿毛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413189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本来。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07344" y="413189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有的。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00603" y="4891939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比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还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555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7981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整句话的意思是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6543" y="946407"/>
            <a:ext cx="1070538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总是要死的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但死的意义不同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有的比泰山还重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有的比鸿毛还轻。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289916" y="1743710"/>
            <a:ext cx="729535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48618" y="2524044"/>
            <a:ext cx="1063665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06817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2456981"/>
            <a:ext cx="1085203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句子中的两个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死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字分别表达不同的含义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第一个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死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字表达了对为人民利益而死的人的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可以换成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等词语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另一个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死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字表达了对法西斯的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可以换成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841079"/>
            <a:ext cx="10852030" cy="1571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为人民利益而死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就比泰山还重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替法西斯卖力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替剥削人民和压迫人民的人去死</a:t>
            </a:r>
            <a:r>
              <a:rPr lang="en-US" altLang="zh-CN" sz="3400" u="sng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就比鸿毛还轻。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268381" y="325986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崇敬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88684" y="40442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牺牲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40442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献身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40031" y="404424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捐躯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11681" y="48286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痛恨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48737" y="56315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送命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4"/>
            <a:ext cx="1085203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重于泰山的死可以用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来形容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轻于鸿毛的死可以用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来形容。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多选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死得其所　　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死有余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辜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遗臭万年　　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流芳百世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80337" y="9674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22526" y="17755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355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2" y="861095"/>
            <a:ext cx="1018779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这段话的第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句运用了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论证的方法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句运用了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论证的方法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句运用了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论证的方法。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对比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举例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引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89120" y="9809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54466" y="17760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63773" y="177609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699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2" y="861095"/>
            <a:ext cx="11171207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结合生活或阅读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你还知道谁的死重于泰山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谁的死轻于鸿毛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分别用一句话进行实例论证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2641" y="2769079"/>
            <a:ext cx="10903787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江姐为了革命的胜利献出了宝贵的生命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她的死比泰山还重。周佛海做了叛徒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出卖战友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在监狱中死去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他的死比鸿毛还轻。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711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9727" y="1785668"/>
            <a:ext cx="1088218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◆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小练笔。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仿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照课文第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自然段的写法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根据提示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采用引用名言、古诗或列举人物事例等方法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勤奋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这个话题发表自己的看法。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66422"/>
            <a:ext cx="1084690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要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想取得成功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必须勤奋刻苦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12475" y="914401"/>
            <a:ext cx="1098142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卡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莱尔有句名言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天才就是无止境刻苦勤奋的能力。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成功的路上无捷径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只有勤奋才是成功的源泉。相传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东晋大书法家王羲之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为了练好书法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每天都要求自己练字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练完后就在池水里洗笔砚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天长日久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竟将一池水都染成了墨色。王羲之如果没有勤奋与刻苦的品质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就不会取得巨大的成就。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128007" y="1735084"/>
            <a:ext cx="446589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09954" y="2511461"/>
            <a:ext cx="108839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09954" y="3259083"/>
            <a:ext cx="108839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09954" y="4018208"/>
            <a:ext cx="108839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27967" y="4811838"/>
            <a:ext cx="108839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12475" y="5579589"/>
            <a:ext cx="108839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2824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6655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423371"/>
            <a:ext cx="1097826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一、读语段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在班级组织的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感党恩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跟党走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活动中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我们聆听了很多党史故事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认识了许多革命英雄。为了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chè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dǐ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摆脱敌人的剥削和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yā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pò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实现民族解放这一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mù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biāo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革命先烈们不怕魔鬼般的敌人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不怕流血牺牲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更不怕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zànɡ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shēn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于战场。他们的精神值得我们永远铭记。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36498" y="310075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彻底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57464" y="384398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压迫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58264" y="377497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目标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472" y="525871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葬身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5634" y="5823394"/>
            <a:ext cx="740496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根据拼音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在括号内写出词语。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12228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下列加点字的读音与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剥削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削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字的读音不同的一项是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瘦削　　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削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弱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削铅笔　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削足适履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77161" y="186136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51384" y="282828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814543" y="281965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08622" y="360648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823168" y="358923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61094"/>
            <a:ext cx="1077439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下列句子中加点的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牺牲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与语段中的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牺牲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意思相同的一项是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你怎么能为了玩而牺牲学业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为保家卫国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他牺牲在那场战斗中。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她牺牲了午休时间来完成板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报。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他为了村民不惜牺牲个人利益。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49901" y="18186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464227" y="2933521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676349" y="3689770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91019" y="4492027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038658" y="5232619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46902" cy="5101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1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二、下列句子中</a:t>
            </a:r>
            <a:r>
              <a:rPr lang="en-US" altLang="zh-CN" sz="31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加点成语使用不恰当的一项是</a:t>
            </a:r>
            <a:r>
              <a:rPr lang="en-US" altLang="zh-CN" sz="31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杭州西湖一年四季风景如画</a:t>
            </a:r>
            <a:r>
              <a:rPr lang="en-US" altLang="zh-CN" sz="31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吸引了五湖四海的游客前来游玩。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那些穷凶极恶的暴徒最终受到了法律的制裁</a:t>
            </a:r>
            <a:r>
              <a:rPr lang="en-US" altLang="zh-CN" sz="31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也算是死得其所了。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那位年轻的战士为了保护人民群众献出了自己宝贵的生命</a:t>
            </a:r>
            <a:r>
              <a:rPr lang="en-US" altLang="zh-CN" sz="31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他的死可谓重于泰山。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凡是人浮于事的单位</a:t>
            </a:r>
            <a:r>
              <a:rPr lang="en-US" altLang="zh-CN" sz="31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都应该精兵简政</a:t>
            </a:r>
            <a:r>
              <a:rPr lang="en-US" altLang="zh-CN" sz="31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以节约行政开支。</a:t>
            </a:r>
            <a:endParaRPr lang="zh-CN" altLang="zh-CN" sz="3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13359" y="1004141"/>
            <a:ext cx="449162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886182" y="1995980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622764" y="2703346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115774" y="4842697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669857" y="5585080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1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三、品读句子</a:t>
            </a:r>
            <a:r>
              <a:rPr lang="en-US" altLang="zh-CN" sz="31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把握自然段的内在联系。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因为我们是为人民服务的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所以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我们如果有缺点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就不怕别人批评指出。不管是什么人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谁向我们指出都行。只要你说得对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我们就改正。你说的办法对人民有好处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我们就照你的办。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1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这段话共有四句话</a:t>
            </a:r>
            <a:r>
              <a:rPr lang="en-US" altLang="zh-CN" sz="31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第一句讲</a:t>
            </a:r>
            <a:r>
              <a:rPr lang="en-US" altLang="zh-CN" sz="31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第二句讲</a:t>
            </a:r>
            <a:r>
              <a:rPr lang="en-US" altLang="zh-CN" sz="31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第三句讲</a:t>
            </a:r>
            <a:r>
              <a:rPr lang="en-US" altLang="zh-CN" sz="31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第四句讲</a:t>
            </a:r>
            <a:r>
              <a:rPr lang="en-US" altLang="zh-CN" sz="31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1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1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我们</a:t>
            </a:r>
            <a:r>
              <a:rPr lang="en-US" altLang="zh-CN" sz="31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1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欢迎任何人的批评。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1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1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我们</a:t>
            </a:r>
            <a:r>
              <a:rPr lang="en-US" altLang="zh-CN" sz="31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1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欢迎批评。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1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1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我们</a:t>
            </a:r>
            <a:r>
              <a:rPr lang="en-US" altLang="zh-CN" sz="31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1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接受任何人正确的批评。</a:t>
            </a:r>
            <a:r>
              <a:rPr lang="zh-CN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1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明确了正确批评的标准</a:t>
            </a:r>
            <a:r>
              <a:rPr lang="zh-CN" altLang="zh-CN" sz="31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63125" y="3868926"/>
            <a:ext cx="449162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40161" y="3868925"/>
            <a:ext cx="471604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33341" y="4584918"/>
            <a:ext cx="471604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100" b="1" dirty="0">
              <a:solidFill>
                <a:srgbClr val="E72582"/>
              </a:solidFill>
              <a:latin typeface="NEU-HZ" panose="0201060001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72010" y="4584918"/>
            <a:ext cx="471604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966421"/>
            <a:ext cx="1056735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这段话句与句之间联系紧密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意思层层递进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目的是表明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1797417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我们是为人民服务的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946407"/>
            <a:ext cx="1093394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我们这个队伍完全是为着解放人民的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是彻底地为人民的利益工作的。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句中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这两个词语说明了革命队伍除了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再没有任何别的目的。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这句话在全文中的作用是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摆出事实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提出观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证明观点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得出结论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89944" y="25605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完全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31552" y="25605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彻底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59276" y="335999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为人民服务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21237" y="423875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67437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四、按要求完成句子练习。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今后我们的队伍里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不管死了谁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不管是炊事员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是战士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只要他是做过一些有益的工作的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我们都要给他送葬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开追悼会。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用加点词语仿写句子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5223" y="4261449"/>
            <a:ext cx="11041811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不管前方道路多么遥远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不管路途中会遇到多少困难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只要我们有一颗坚强的心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所有难题都能解决。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446975" y="2134617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715722" y="2125028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95223" y="2890391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552484" y="2992184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477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1103</Words>
  <Application>Microsoft Office PowerPoint</Application>
  <PresentationFormat>宽屏</PresentationFormat>
  <Paragraphs>149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1" baseType="lpstr">
      <vt:lpstr>华文宋体</vt:lpstr>
      <vt:lpstr>Calibri</vt:lpstr>
      <vt:lpstr>方正大标宋简体</vt:lpstr>
      <vt:lpstr>NEU-BZ</vt:lpstr>
      <vt:lpstr>汉仪雅酷黑 95W</vt:lpstr>
      <vt:lpstr>方正黑体_GBK</vt:lpstr>
      <vt:lpstr>宋体</vt:lpstr>
      <vt:lpstr>Arial</vt:lpstr>
      <vt:lpstr>方正隶变_GBK</vt:lpstr>
      <vt:lpstr>方正书宋_GBK</vt:lpstr>
      <vt:lpstr>方正仿宋_GBK</vt:lpstr>
      <vt:lpstr>方正小标宋_GBK</vt:lpstr>
      <vt:lpstr>Wingdings</vt:lpstr>
      <vt:lpstr>方正大标宋_GBK</vt:lpstr>
      <vt:lpstr>NEU-HZ</vt:lpstr>
      <vt:lpstr>Times New Roman</vt:lpstr>
      <vt:lpstr>仿宋</vt:lpstr>
      <vt:lpstr>微软雅黑</vt:lpstr>
      <vt:lpstr>NEU-XT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266</cp:revision>
  <dcterms:created xsi:type="dcterms:W3CDTF">2019-06-19T02:08:00Z</dcterms:created>
  <dcterms:modified xsi:type="dcterms:W3CDTF">2026-03-10T00:38:56Z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