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9" r:id="rId4"/>
    <p:sldId id="540" r:id="rId5"/>
    <p:sldId id="542" r:id="rId6"/>
    <p:sldId id="541" r:id="rId7"/>
    <p:sldId id="543" r:id="rId8"/>
    <p:sldId id="527" r:id="rId9"/>
    <p:sldId id="520" r:id="rId10"/>
    <p:sldId id="528" r:id="rId11"/>
    <p:sldId id="535" r:id="rId12"/>
    <p:sldId id="544" r:id="rId13"/>
    <p:sldId id="523" r:id="rId14"/>
    <p:sldId id="546" r:id="rId15"/>
    <p:sldId id="545" r:id="rId16"/>
    <p:sldId id="536" r:id="rId17"/>
    <p:sldId id="537" r:id="rId18"/>
    <p:sldId id="538" r:id="rId19"/>
    <p:sldId id="427" r:id="rId20"/>
  </p:sldIdLst>
  <p:sldSz cx="12192000" cy="6858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大标宋简体" panose="02010600030101010101" charset="-122"/>
      <p:regular r:id="rId25"/>
    </p:embeddedFont>
    <p:embeddedFont>
      <p:font typeface="NEU-BZ" panose="02010600010101010101" pitchFamily="2" charset="-122"/>
      <p:regular r:id="rId26"/>
      <p:bold r:id="rId27"/>
      <p:italic r:id="rId28"/>
      <p:boldItalic r:id="rId29"/>
    </p:embeddedFont>
    <p:embeddedFont>
      <p:font typeface="方正黑体_GBK" panose="03000509000000000000" pitchFamily="65" charset="-122"/>
      <p:regular r:id="rId30"/>
    </p:embeddedFont>
    <p:embeddedFont>
      <p:font typeface="方正宋黑_GBK" panose="03000509000000000000" pitchFamily="65" charset="-122"/>
      <p:regular r:id="rId31"/>
    </p:embeddedFont>
    <p:embeddedFont>
      <p:font typeface="方正隶变_GBK" panose="03000509000000000000" pitchFamily="65" charset="-122"/>
      <p:regular r:id="rId32"/>
    </p:embeddedFont>
    <p:embeddedFont>
      <p:font typeface="方正书宋_GBK" panose="03000509000000000000" pitchFamily="65" charset="-122"/>
      <p:regular r:id="rId33"/>
    </p:embeddedFont>
    <p:embeddedFont>
      <p:font typeface="方正仿宋_GBK" panose="03000509000000000000" pitchFamily="65" charset="-122"/>
      <p:regular r:id="rId34"/>
    </p:embeddedFont>
    <p:embeddedFont>
      <p:font typeface="方正小标宋_GBK" panose="03000509000000000000" pitchFamily="65" charset="-122"/>
      <p:regular r:id="rId35"/>
    </p:embeddedFont>
    <p:embeddedFont>
      <p:font typeface="楷体" panose="02010609060101010101" pitchFamily="49" charset="-122"/>
      <p:regular r:id="rId36"/>
    </p:embeddedFont>
    <p:embeddedFont>
      <p:font typeface="方正大标宋_GBK" panose="03000509000000000000" pitchFamily="65" charset="-122"/>
      <p:regular r:id="rId37"/>
    </p:embeddedFont>
    <p:embeddedFont>
      <p:font typeface="NEU-HZ" panose="02010600010101010101" pitchFamily="2" charset="-122"/>
      <p:regular r:id="rId38"/>
      <p:italic r:id="rId39"/>
    </p:embeddedFont>
    <p:embeddedFont>
      <p:font typeface="微软雅黑" panose="020B0503020204020204" pitchFamily="34" charset="-122"/>
      <p:regular r:id="rId40"/>
      <p:bold r:id="rId41"/>
    </p:embeddedFont>
    <p:embeddedFont>
      <p:font typeface="方正楷体_GBK" panose="03000509000000000000" pitchFamily="65" charset="-122"/>
      <p:regular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commentAuthors" Target="commentAuthor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6.TIF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6.TIF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7.png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7.png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4.png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8.png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综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合性学习：奋斗的历程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4068" y="946407"/>
            <a:ext cx="1109784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当读到叶挺的《囚歌》中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我希望有一天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地下的烈火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将我连这活棺材一齐烧掉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我应该在烈火与热血中得到永生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你有什么感受和体会呢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505460" y="3474632"/>
            <a:ext cx="10613989" cy="1577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我从中体会到叶挺同志不屈的气节以及为革命献身的凛然正气。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5441" y="861095"/>
            <a:ext cx="11106473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班同学把搜集到的一些诗词制作成了一本红色诗词集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请帮助他们挑选封面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整理目录。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39116" y="2466930"/>
            <a:ext cx="7563012" cy="44437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6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16421" y="841079"/>
            <a:ext cx="6519216" cy="3830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4652552"/>
            <a:ext cx="110064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喜欢封面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理由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416421" y="4671519"/>
            <a:ext cx="10435609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zh-CN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们将不忘初心</a:t>
            </a:r>
            <a:r>
              <a:rPr lang="en-US" altLang="zh-CN" sz="32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断汲取革命先辈不畏艰险、</a:t>
            </a:r>
            <a:r>
              <a:rPr lang="zh-CN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克服万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难的革命精神</a:t>
            </a:r>
            <a:r>
              <a:rPr lang="en-US" altLang="zh-CN" sz="32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沿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着英雄的足迹继续前行。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40617" y="469872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808829" y="5349551"/>
            <a:ext cx="38016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05460" y="5962026"/>
            <a:ext cx="101050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05460" y="6600381"/>
            <a:ext cx="101050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72744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/>
          <a:srcRect t="1525" b="42539"/>
          <a:stretch/>
        </p:blipFill>
        <p:spPr>
          <a:xfrm>
            <a:off x="597304" y="774028"/>
            <a:ext cx="8166496" cy="53852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25975" y="218430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领袖诗词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5974" y="423706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就义诗词</a:t>
            </a:r>
            <a:endParaRPr lang="zh-CN" altLang="en-US" sz="32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/>
          <a:srcRect t="57929"/>
          <a:stretch/>
        </p:blipFill>
        <p:spPr>
          <a:xfrm>
            <a:off x="505460" y="1034206"/>
            <a:ext cx="8871453" cy="440178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315195" y="103013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讴歌改革</a:t>
            </a:r>
            <a:endParaRPr lang="zh-CN" altLang="en-US" sz="32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8271" y="466164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祖国颂</a:t>
            </a:r>
            <a:endParaRPr lang="zh-CN" altLang="en-US" sz="32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130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任务五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写一写自己的心愿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百年来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中华儿女的共同心愿是实现人民对美好生活的向往。你的心愿是什么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选一选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理清习作思路。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下面是几位同学为这次书写心愿准备的材料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在你认为恰当的材料后面打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我的心愿就是让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绿色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围绕在我们身边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让世界变得更美丽。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4674" y="1041892"/>
            <a:ext cx="581241" cy="53025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464235" y="548129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758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6421"/>
            <a:ext cx="114680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我的心愿是妈妈可以做自己喜欢的事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不用为我操心。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妈妈希望我好好学习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长大后能够成为一名医生。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我的心愿是发明一种答题器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做作业时不用自己动脑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它就能告诉我正确的答案。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630235" y="100849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74085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制作自己的心愿习作构思卡。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3245" y="1880558"/>
            <a:ext cx="105587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心愿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习作构思卡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我的心愿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习作题目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6123" y="2688160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成为一名教师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76491" y="343852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我的梦想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/>
          <a:srcRect l="12491"/>
          <a:stretch/>
        </p:blipFill>
        <p:spPr>
          <a:xfrm>
            <a:off x="733245" y="5153357"/>
            <a:ext cx="10796199" cy="10123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20773" y="4363343"/>
            <a:ext cx="20409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习作体裁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400" dirty="0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712185" y="522836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773" y="1868686"/>
            <a:ext cx="11093899" cy="4713269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006455" cy="5336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习作布局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心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愿产生的原因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实现心愿的举措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方正书宋_GBK" panose="03000509000000000000" pitchFamily="65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想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象心愿的美好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6" name="矩形 5"/>
          <p:cNvSpPr/>
          <p:nvPr/>
        </p:nvSpPr>
        <p:spPr>
          <a:xfrm>
            <a:off x="572219" y="2698031"/>
            <a:ext cx="887370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经常得到老师关爱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想成为她一样的人。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58" y="4510540"/>
            <a:ext cx="99865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努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力学习文化知识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积极锻炼身体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做一个有爱心的人</a:t>
            </a:r>
            <a:r>
              <a:rPr lang="zh-CN" altLang="zh-CN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24110" y="5373180"/>
            <a:ext cx="5626861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教书育人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桃李满天下。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83406" y="5341537"/>
            <a:ext cx="1028587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848984" y="6168862"/>
            <a:ext cx="702029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53683" y="946408"/>
            <a:ext cx="11158231" cy="5635548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946407"/>
            <a:ext cx="1109706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今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年是中国共产党成立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105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周年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班级开展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奋斗的历程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综合性学习活动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请你参与。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任务一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挑选宣传标语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为了号召更多的同学参加此次活动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请你写一则宣传语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9124" y="4403743"/>
            <a:ext cx="758261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传承红色基因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争做时代新人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4621" y="2721904"/>
            <a:ext cx="581241" cy="5302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任务二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设计主题活动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请围绕本次活动主题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参考示例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再设计两个活动。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活动一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开展革命诗词朗诵</a:t>
            </a:r>
            <a:r>
              <a:rPr lang="zh-CN" altLang="zh-CN" sz="34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会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活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动二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开展革命人物故事会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活动三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活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动四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5995" y="1079158"/>
            <a:ext cx="581241" cy="5302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24512" y="4018371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举办红色经典电影展映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92767" y="4766689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组织参观革命历史博物馆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976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79"/>
            <a:ext cx="1090806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任务三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开展阅读分享会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阅读分享会上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同学们分享了许多革命先辈的感人故事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并交流了阅读方法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举办了演讲比赛。请将下列文章与其主要的阅读方法一一对应。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抓住关键句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把握文章的主要观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点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关注外貌、神态、言行等描写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体会人物的品质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关注场面描写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体会文章中的情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感</a:t>
            </a:r>
            <a:endParaRPr lang="en-US" altLang="zh-CN" sz="32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查找相关资料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加深对文章内容的理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5610" y="1011073"/>
            <a:ext cx="581241" cy="5302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689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79"/>
            <a:ext cx="1090806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抓住关键句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把握文章的主要观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点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关注外貌、神态、言行等描写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体会人物的品质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关注场面描写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体会文章中的情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感</a:t>
            </a:r>
            <a:endParaRPr lang="en-US" altLang="zh-CN" sz="32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查找相关资料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加深对文章内容的理解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《毛主席在花山》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《飞夺泸定桥》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《春天的故事》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《为人民服务》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76497" y="384190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54055" y="4568598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54055" y="529529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61759" y="603652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235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4371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小志准备参加班级举办的以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赞美革命精神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为主题的演讲比赛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请帮助他完成演讲稿。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有一种记忆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叫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红色记忆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革命先驱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在受刑时沉着镇静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那种力量就是对革命事业的信心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人们在十里长街送别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寄托对伟人的悼念和爱戴之情。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一种精神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叫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红色精神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为了解放隆化城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昂首挺胸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在桥底</a:t>
            </a:r>
            <a:r>
              <a:rPr lang="zh-CN" altLang="zh-CN" sz="32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红四团战士挺进大渡河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</a:t>
            </a:r>
            <a:endParaRPr lang="en-US" altLang="zh-CN" sz="32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与敌人展开殊死搏斗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奔赴抗日的最前线。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17579" y="235160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李大钊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23586" y="3861915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周总理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82144" y="454271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董存瑞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0807" y="5319096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舍身炸暗堡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8387" y="5990845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飞夺泸定桥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405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3316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一种基因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叫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红色基因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将军写下《囚歌》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在烈火与热血中永生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《春天的故事》中那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一位老人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他带领中国走进了万象更新的春天。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10186" y="946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叶挺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29136" y="247692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邓小平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03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080027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这是小志的演讲稿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请你补充英雄人物或事件。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小志搜集到以下故事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其中不符合本次演讲主题的故事有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红军长征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文天祥英勇就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王二小帮助杀敌　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岳飞精忠报国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53182" y="25615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②④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1006455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任务四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制作小诗集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同学们收集了很多诗集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制作了诗词集。朗读诗词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完成练习。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1655" y="1038515"/>
            <a:ext cx="581241" cy="5302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458" y="2316474"/>
            <a:ext cx="5388704" cy="42542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889542" y="2849776"/>
            <a:ext cx="579062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我能根据左侧目录给诗词集取名为《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》。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8478682" y="417894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红色记忆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876</Words>
  <Application>Microsoft Office PowerPoint</Application>
  <PresentationFormat>宽屏</PresentationFormat>
  <Paragraphs>130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Calibri</vt:lpstr>
      <vt:lpstr>方正大标宋简体</vt:lpstr>
      <vt:lpstr>NEU-BZ</vt:lpstr>
      <vt:lpstr>汉仪雅酷黑 95W</vt:lpstr>
      <vt:lpstr>方正黑体_GBK</vt:lpstr>
      <vt:lpstr>宋体</vt:lpstr>
      <vt:lpstr>方正宋黑_GBK</vt:lpstr>
      <vt:lpstr>Arial</vt:lpstr>
      <vt:lpstr>方正隶变_GBK</vt:lpstr>
      <vt:lpstr>方正书宋_GBK</vt:lpstr>
      <vt:lpstr>方正仿宋_GBK</vt:lpstr>
      <vt:lpstr>方正小标宋_GBK</vt:lpstr>
      <vt:lpstr>Wingdings</vt:lpstr>
      <vt:lpstr>楷体</vt:lpstr>
      <vt:lpstr>方正大标宋_GBK</vt:lpstr>
      <vt:lpstr>NEU-HZ</vt:lpstr>
      <vt:lpstr>Times New Roman</vt:lpstr>
      <vt:lpstr>微软雅黑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270</cp:revision>
  <dcterms:created xsi:type="dcterms:W3CDTF">2019-06-19T02:08:00Z</dcterms:created>
  <dcterms:modified xsi:type="dcterms:W3CDTF">2026-03-10T01:48:24Z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