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大标宋简体" panose="02010600030101010101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黑体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大标宋_GBK" panose="03000509000000000000" pitchFamily="65" charset="-122"/>
      <p:regular r:id="rId23"/>
    </p:embeddedFont>
    <p:embeddedFont>
      <p:font typeface="NEU-HZ" panose="02010600010101010101" pitchFamily="2" charset="-122"/>
      <p:regular r:id="rId24"/>
      <p:italic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NEU-XT" panose="02020503000000020003" pitchFamily="18" charset="-122"/>
      <p:regular r:id="rId28"/>
    </p:embeddedFont>
    <p:embeddedFont>
      <p:font typeface="方正楷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那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个星期天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821066"/>
            <a:ext cx="11071968" cy="4147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一、把加点字错误的读音用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\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划去。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原谅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liáng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liàng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遽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jǜ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jù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空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空落落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luò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lào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piāo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piào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消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sì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shì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惆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zhànɡ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zhànɡ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9784" y="24503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9783" y="44924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56382" y="24503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51384" y="34376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44765" y="34321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95999" y="44924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33527" y="2281630"/>
            <a:ext cx="808563" cy="5283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505185" y="2366388"/>
            <a:ext cx="542596" cy="4069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324946" y="3322551"/>
            <a:ext cx="634579" cy="4327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957331" y="3322551"/>
            <a:ext cx="713262" cy="52483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51384" y="4415220"/>
            <a:ext cx="486424" cy="37421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346628" y="4308878"/>
            <a:ext cx="808563" cy="5283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44648" y="841079"/>
            <a:ext cx="422904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823" y="1558633"/>
            <a:ext cx="11225113" cy="4895110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091760"/>
              </p:ext>
            </p:extLst>
          </p:nvPr>
        </p:nvGraphicFramePr>
        <p:xfrm>
          <a:off x="784670" y="211900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86555"/>
              </p:ext>
            </p:extLst>
          </p:nvPr>
        </p:nvGraphicFramePr>
        <p:xfrm>
          <a:off x="3395599" y="212655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011722"/>
              </p:ext>
            </p:extLst>
          </p:nvPr>
        </p:nvGraphicFramePr>
        <p:xfrm>
          <a:off x="6035281" y="211612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632488"/>
              </p:ext>
            </p:extLst>
          </p:nvPr>
        </p:nvGraphicFramePr>
        <p:xfrm>
          <a:off x="8674965" y="212475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978995"/>
              </p:ext>
            </p:extLst>
          </p:nvPr>
        </p:nvGraphicFramePr>
        <p:xfrm>
          <a:off x="773168" y="376376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092403"/>
              </p:ext>
            </p:extLst>
          </p:nvPr>
        </p:nvGraphicFramePr>
        <p:xfrm>
          <a:off x="3412852" y="374651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15210"/>
              </p:ext>
            </p:extLst>
          </p:nvPr>
        </p:nvGraphicFramePr>
        <p:xfrm>
          <a:off x="6035282" y="3755143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261766"/>
              </p:ext>
            </p:extLst>
          </p:nvPr>
        </p:nvGraphicFramePr>
        <p:xfrm>
          <a:off x="8657712" y="375514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502961"/>
              </p:ext>
            </p:extLst>
          </p:nvPr>
        </p:nvGraphicFramePr>
        <p:xfrm>
          <a:off x="790421" y="538553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157911"/>
              </p:ext>
            </p:extLst>
          </p:nvPr>
        </p:nvGraphicFramePr>
        <p:xfrm>
          <a:off x="3412852" y="538553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129184"/>
              </p:ext>
            </p:extLst>
          </p:nvPr>
        </p:nvGraphicFramePr>
        <p:xfrm>
          <a:off x="6035281" y="538553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923004"/>
              </p:ext>
            </p:extLst>
          </p:nvPr>
        </p:nvGraphicFramePr>
        <p:xfrm>
          <a:off x="8674964" y="538553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122501"/>
              </p:ext>
            </p:extLst>
          </p:nvPr>
        </p:nvGraphicFramePr>
        <p:xfrm>
          <a:off x="10650413" y="538553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服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24540" cy="318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三、补充词语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并根据后面句子中画线内容的意思选填词语。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阳光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)(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念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念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)(           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箱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柜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永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无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)(           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空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空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)(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749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9877" y="1749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7929" y="25346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9159" y="25346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1130" y="32897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25537" y="32897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0005" y="1749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64319" y="17268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69069" y="25879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55278" y="24726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69401" y="32999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42908" y="33187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881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爸爸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彻底翻检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还扬言非得在家里找到钥匙不可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老奶奶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啰啰嗦嗦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地说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孩子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千万不要忘记这个事啊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今天早晨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天气晴朗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令人精神振奋。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太阳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永不停止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地运动是一种自然现象。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4856" y="177550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翻箱倒柜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8871" y="332548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念念叨叨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59504" y="408738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阳光明媚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0222" y="48648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永无休止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4690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四、下列说法有误的一项是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课文从动作、语言、景物、想象等多个角度来表达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的内心感受。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课文选自老舍的长篇小说《务虚笔记》第四章《童年之门》中的一部分。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课文通过大量的细节描写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细腻生动地表现了一个小男孩的心理变化过程。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课文中的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是一个孝顺、懂事的小男孩。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6297931" y="9464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282</Words>
  <Application>Microsoft Office PowerPoint</Application>
  <PresentationFormat>宽屏</PresentationFormat>
  <Paragraphs>86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华文宋体</vt:lpstr>
      <vt:lpstr>Calibri</vt:lpstr>
      <vt:lpstr>方正大标宋简体</vt:lpstr>
      <vt:lpstr>NEU-BZ</vt:lpstr>
      <vt:lpstr>汉仪雅酷黑 95W</vt:lpstr>
      <vt:lpstr>方正黑体_GBK</vt:lpstr>
      <vt:lpstr>Arial</vt:lpstr>
      <vt:lpstr>方正隶变_GBK</vt:lpstr>
      <vt:lpstr>方正书宋_GBK</vt:lpstr>
      <vt:lpstr>方正仿宋_GBK</vt:lpstr>
      <vt:lpstr>方正小标宋_GBK</vt:lpstr>
      <vt:lpstr>Wingdings</vt:lpstr>
      <vt:lpstr>方正大标宋_GBK</vt:lpstr>
      <vt:lpstr>NEU-HZ</vt:lpstr>
      <vt:lpstr>Times New Roman</vt:lpstr>
      <vt:lpstr>微软雅黑</vt:lpstr>
      <vt:lpstr>NEU-XT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2026-03-10T03:05:12Z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