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04" r:id="rId3"/>
    <p:sldId id="505" r:id="rId4"/>
    <p:sldId id="511" r:id="rId5"/>
    <p:sldId id="512" r:id="rId6"/>
    <p:sldId id="506" r:id="rId7"/>
    <p:sldId id="514" r:id="rId8"/>
    <p:sldId id="513" r:id="rId9"/>
    <p:sldId id="427" r:id="rId10"/>
  </p:sldIdLst>
  <p:sldSz cx="12192000" cy="6858000"/>
  <p:notesSz cx="6858000" cy="9144000"/>
  <p:embeddedFontLst>
    <p:embeddedFont>
      <p:font typeface="方正楷体_GBK" panose="03000509000000000000" pitchFamily="65" charset="-122"/>
      <p:regular r:id="rId11"/>
    </p:embeddedFont>
    <p:embeddedFont>
      <p:font typeface="Calibri" panose="020F0502020204030204" pitchFamily="34" charset="0"/>
      <p:regular r:id="rId12"/>
      <p:bold r:id="rId13"/>
      <p:italic r:id="rId14"/>
      <p:boldItalic r:id="rId15"/>
    </p:embeddedFont>
    <p:embeddedFont>
      <p:font typeface="方正魏碑_GBK" panose="03000509000000000000" pitchFamily="65" charset="-122"/>
      <p:regular r:id="rId16"/>
    </p:embeddedFont>
    <p:embeddedFont>
      <p:font typeface="NEU-HZ" panose="02010600010101010101" pitchFamily="2" charset="-122"/>
      <p:regular r:id="rId17"/>
      <p:italic r:id="rId18"/>
    </p:embeddedFont>
    <p:embeddedFont>
      <p:font typeface="方正大标宋_GBK" panose="03000509000000000000" pitchFamily="65" charset="-122"/>
      <p:regular r:id="rId19"/>
    </p:embeddedFont>
    <p:embeddedFont>
      <p:font typeface="方正小标宋_GBK" panose="03000509000000000000" pitchFamily="65" charset="-122"/>
      <p:regular r:id="rId20"/>
    </p:embeddedFont>
    <p:embeddedFont>
      <p:font typeface="方正仿宋_GBK" panose="03000509000000000000" pitchFamily="65" charset="-122"/>
      <p:regular r:id="rId21"/>
    </p:embeddedFont>
    <p:embeddedFont>
      <p:font typeface="方正书宋_GBK" panose="03000509000000000000" pitchFamily="65" charset="-122"/>
      <p:regular r:id="rId22"/>
    </p:embeddedFont>
    <p:embeddedFont>
      <p:font typeface="NEU-BZ" panose="02010600010101010101" pitchFamily="2" charset="-122"/>
      <p:regular r:id="rId23"/>
      <p:bold r:id="rId24"/>
      <p:italic r:id="rId25"/>
      <p:boldItalic r:id="rId26"/>
    </p:embeddedFont>
    <p:embeddedFont>
      <p:font typeface="方正隶变_GBK" panose="03000509000000000000" pitchFamily="65" charset="-122"/>
      <p:regular r:id="rId27"/>
    </p:embeddedFont>
    <p:embeddedFont>
      <p:font typeface="方正黑体_GBK" panose="03000509000000000000" pitchFamily="65" charset="-122"/>
      <p:regular r:id="rId28"/>
    </p:embeddedFont>
    <p:embeddedFont>
      <p:font typeface="微软雅黑" panose="020B0503020204020204" pitchFamily="34" charset="-122"/>
      <p:regular r:id="rId29"/>
      <p:bold r:id="rId30"/>
    </p:embeddedFont>
    <p:embeddedFont>
      <p:font typeface="方正大标宋简体" panose="02010600030101010101" charset="-122"/>
      <p:regular r:id="rId31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89" d="100"/>
          <a:sy n="89" d="100"/>
        </p:scale>
        <p:origin x="518" y="77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3.fntdata"/><Relationship Id="rId18" Type="http://schemas.openxmlformats.org/officeDocument/2006/relationships/font" Target="fonts/font8.fntdata"/><Relationship Id="rId26" Type="http://schemas.openxmlformats.org/officeDocument/2006/relationships/font" Target="fonts/font16.fntdata"/><Relationship Id="rId3" Type="http://schemas.openxmlformats.org/officeDocument/2006/relationships/slide" Target="slides/slide2.xml"/><Relationship Id="rId21" Type="http://schemas.openxmlformats.org/officeDocument/2006/relationships/font" Target="fonts/font11.fntdata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font" Target="fonts/font2.fntdata"/><Relationship Id="rId17" Type="http://schemas.openxmlformats.org/officeDocument/2006/relationships/font" Target="fonts/font7.fntdata"/><Relationship Id="rId25" Type="http://schemas.openxmlformats.org/officeDocument/2006/relationships/font" Target="fonts/font15.fntdata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font" Target="fonts/font6.fntdata"/><Relationship Id="rId20" Type="http://schemas.openxmlformats.org/officeDocument/2006/relationships/font" Target="fonts/font10.fntdata"/><Relationship Id="rId29" Type="http://schemas.openxmlformats.org/officeDocument/2006/relationships/font" Target="fonts/font19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1.fntdata"/><Relationship Id="rId24" Type="http://schemas.openxmlformats.org/officeDocument/2006/relationships/font" Target="fonts/font14.fntdata"/><Relationship Id="rId32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font" Target="fonts/font5.fntdata"/><Relationship Id="rId23" Type="http://schemas.openxmlformats.org/officeDocument/2006/relationships/font" Target="fonts/font13.fntdata"/><Relationship Id="rId28" Type="http://schemas.openxmlformats.org/officeDocument/2006/relationships/font" Target="fonts/font18.fntdata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font" Target="fonts/font9.fntdata"/><Relationship Id="rId31" Type="http://schemas.openxmlformats.org/officeDocument/2006/relationships/font" Target="fonts/font21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4.fntdata"/><Relationship Id="rId22" Type="http://schemas.openxmlformats.org/officeDocument/2006/relationships/font" Target="fonts/font12.fntdata"/><Relationship Id="rId27" Type="http://schemas.openxmlformats.org/officeDocument/2006/relationships/font" Target="fonts/font17.fntdata"/><Relationship Id="rId30" Type="http://schemas.openxmlformats.org/officeDocument/2006/relationships/font" Target="fonts/font20.fntdata"/><Relationship Id="rId35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2026/3/10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2026/3/10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image" Target="../media/image4.T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3.xml"/><Relationship Id="rId1" Type="http://schemas.openxmlformats.org/officeDocument/2006/relationships/tags" Target="../tags/tag72.xml"/><Relationship Id="rId5" Type="http://schemas.openxmlformats.org/officeDocument/2006/relationships/slide" Target="slide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 smtClean="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语</a:t>
            </a:r>
            <a:r>
              <a:rPr lang="zh-CN" altLang="en-US" sz="600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文园地四 （二）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37899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53288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六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年级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0783EA05-02E3-D554-D072-A5E2AB2674A7}"/>
              </a:ext>
            </a:extLst>
          </p:cNvPr>
          <p:cNvSpPr txBox="1"/>
          <p:nvPr/>
        </p:nvSpPr>
        <p:spPr>
          <a:xfrm>
            <a:off x="5121987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1094"/>
            <a:ext cx="6935620" cy="7939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一、读下面一组句子</a:t>
            </a:r>
            <a:r>
              <a:rPr lang="en-US" altLang="zh-CN" sz="3400" dirty="0">
                <a:latin typeface="方正黑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完成相关练习。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69954340"/>
              </p:ext>
            </p:extLst>
          </p:nvPr>
        </p:nvGraphicFramePr>
        <p:xfrm>
          <a:off x="621102" y="1863306"/>
          <a:ext cx="10890813" cy="3567685"/>
        </p:xfrm>
        <a:graphic>
          <a:graphicData uri="http://schemas.openxmlformats.org/drawingml/2006/table">
            <a:tbl>
              <a:tblPr firstRow="1" firstCol="1" bandRow="1"/>
              <a:tblGrid>
                <a:gridCol w="6423958"/>
                <a:gridCol w="4466855"/>
              </a:tblGrid>
              <a:tr h="602401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200" dirty="0">
                          <a:effectLst/>
                          <a:latin typeface="Calibri" panose="020F0502020204030204" pitchFamily="34" charset="0"/>
                          <a:ea typeface="方正魏碑_GBK" panose="03000509000000000000" pitchFamily="65" charset="-122"/>
                          <a:cs typeface="Times New Roman" panose="02020603050405020304" pitchFamily="18" charset="0"/>
                        </a:rPr>
                        <a:t>原文</a:t>
                      </a:r>
                      <a:endParaRPr lang="zh-CN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200">
                          <a:effectLst/>
                          <a:latin typeface="Calibri" panose="020F0502020204030204" pitchFamily="34" charset="0"/>
                          <a:ea typeface="方正魏碑_GBK" panose="03000509000000000000" pitchFamily="65" charset="-122"/>
                          <a:cs typeface="Times New Roman" panose="02020603050405020304" pitchFamily="18" charset="0"/>
                        </a:rPr>
                        <a:t>删去外貌、神态描写后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35689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2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　</a:t>
                      </a:r>
                      <a:r>
                        <a:rPr lang="zh-CN" sz="3200" dirty="0">
                          <a:effectLst/>
                          <a:latin typeface="Calibri" panose="020F0502020204030204" pitchFamily="34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在法庭上</a:t>
                      </a:r>
                      <a:r>
                        <a:rPr lang="en-US" sz="3200" dirty="0">
                          <a:effectLst/>
                          <a:latin typeface="方正楷体_GBK" panose="03000509000000000000" pitchFamily="65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3200" dirty="0">
                          <a:effectLst/>
                          <a:latin typeface="Calibri" panose="020F0502020204030204" pitchFamily="34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我们跟父亲见了面</a:t>
                      </a:r>
                      <a:r>
                        <a:rPr lang="en-US" sz="3200" dirty="0">
                          <a:effectLst/>
                          <a:latin typeface="方正楷体_GBK" panose="03000509000000000000" pitchFamily="65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3200" dirty="0">
                          <a:effectLst/>
                          <a:latin typeface="Calibri" panose="020F0502020204030204" pitchFamily="34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父亲仍旧穿着他那件灰布旧棉袍</a:t>
                      </a:r>
                      <a:r>
                        <a:rPr lang="en-US" sz="3200" dirty="0">
                          <a:effectLst/>
                          <a:latin typeface="方正楷体_GBK" panose="03000509000000000000" pitchFamily="65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3200" dirty="0">
                          <a:effectLst/>
                          <a:latin typeface="Calibri" panose="020F0502020204030204" pitchFamily="34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可是没戴眼镜。我看到了他那乱蓬蓬的长头发下面的平静而慈祥的脸。</a:t>
                      </a:r>
                      <a:endParaRPr lang="zh-CN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2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　</a:t>
                      </a:r>
                      <a:r>
                        <a:rPr lang="zh-CN" sz="3200" dirty="0">
                          <a:effectLst/>
                          <a:latin typeface="Calibri" panose="020F0502020204030204" pitchFamily="34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在法庭上</a:t>
                      </a:r>
                      <a:r>
                        <a:rPr lang="en-US" sz="3200" dirty="0">
                          <a:effectLst/>
                          <a:latin typeface="方正楷体_GBK" panose="03000509000000000000" pitchFamily="65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3200" dirty="0">
                          <a:effectLst/>
                          <a:latin typeface="Calibri" panose="020F0502020204030204" pitchFamily="34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我们跟父亲见了面</a:t>
                      </a:r>
                      <a:r>
                        <a:rPr lang="en-US" sz="3200" dirty="0">
                          <a:effectLst/>
                          <a:latin typeface="方正楷体_GBK" panose="03000509000000000000" pitchFamily="65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3200" dirty="0">
                          <a:effectLst/>
                          <a:latin typeface="Calibri" panose="020F0502020204030204" pitchFamily="34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我看到了父亲的脸。</a:t>
                      </a:r>
                      <a:endParaRPr lang="zh-CN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3123874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664233" y="966421"/>
            <a:ext cx="10847681" cy="14954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有人说删去外貌、神态描写后不仅不影响刻画人物形象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而且更简洁了。你认同吗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为什么</a:t>
            </a:r>
            <a:r>
              <a:rPr lang="en-US" altLang="zh-CN" sz="32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966158" y="2717320"/>
            <a:ext cx="1054575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2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示例</a:t>
            </a:r>
            <a:r>
              <a:rPr lang="en-US" altLang="zh-CN" sz="32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不认同</a:t>
            </a:r>
            <a:r>
              <a:rPr lang="en-US" altLang="zh-CN" sz="32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句中的外貌和神态描写刻画了父亲坚贞不屈的形象和对亲人的爱</a:t>
            </a:r>
            <a:r>
              <a:rPr lang="en-US" altLang="zh-CN" sz="32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删去后没有了这样的效</a:t>
            </a:r>
            <a:r>
              <a:rPr lang="zh-CN" altLang="zh-CN" sz="3200" b="1" dirty="0" smtClean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果</a:t>
            </a:r>
            <a:r>
              <a:rPr lang="zh-CN" altLang="en-US" sz="3200" b="1" dirty="0" smtClean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。</a:t>
            </a:r>
            <a:r>
              <a:rPr lang="en-US" altLang="zh-CN" sz="3200" b="1" dirty="0">
                <a:solidFill>
                  <a:srgbClr val="E72582"/>
                </a:solidFill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b="1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14240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664234" y="966421"/>
            <a:ext cx="619376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 smtClean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观察图片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用上外貌、神态描写刻画你心中李大钊先生的形象</a:t>
            </a:r>
            <a:r>
              <a:rPr lang="zh-CN" altLang="zh-CN" sz="32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836762" y="3778370"/>
            <a:ext cx="10274061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2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示例</a:t>
            </a:r>
            <a:r>
              <a:rPr lang="en-US" altLang="zh-CN" sz="32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李大钊先生有一头浓黑的短发</a:t>
            </a:r>
            <a:r>
              <a:rPr lang="en-US" altLang="zh-CN" sz="32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戴着一副窄边眼镜</a:t>
            </a:r>
            <a:r>
              <a:rPr lang="en-US" altLang="zh-CN" sz="32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眼神明亮而又柔和</a:t>
            </a:r>
            <a:r>
              <a:rPr lang="en-US" altLang="zh-CN" sz="32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32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人</a:t>
            </a:r>
            <a:r>
              <a:rPr lang="en-US" altLang="zh-CN" sz="32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字形的胡子倔强地翘着</a:t>
            </a:r>
            <a:r>
              <a:rPr lang="en-US" altLang="zh-CN" sz="32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遮住了嘴</a:t>
            </a:r>
            <a:r>
              <a:rPr lang="en-US" altLang="zh-CN" sz="32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却掩不住满脸慈祥的笑意。</a:t>
            </a:r>
            <a:r>
              <a:rPr lang="en-US" altLang="zh-CN" sz="3200" b="1" dirty="0">
                <a:solidFill>
                  <a:srgbClr val="E72582"/>
                </a:solidFill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en-US" sz="3200" b="1" dirty="0">
              <a:solidFill>
                <a:srgbClr val="E72582"/>
              </a:solidFill>
            </a:endParaRPr>
          </a:p>
        </p:txBody>
      </p:sp>
      <p:pic>
        <p:nvPicPr>
          <p:cNvPr id="8" name="image40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7220309" y="861094"/>
            <a:ext cx="2585050" cy="3015892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9114395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41079"/>
            <a:ext cx="9975635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二、根据情境填入合适的名言名句。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妈妈一心想把园园培养成舞蹈演员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不料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园园却对跆拳道情有独钟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并一次次登上了领奖台。这真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是</a:t>
            </a:r>
            <a:endParaRPr lang="en-US" altLang="zh-CN" sz="3400" dirty="0" smtClean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78800" y="3254000"/>
            <a:ext cx="323678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有意栽花花不发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5409261" y="3233986"/>
            <a:ext cx="323678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无心插柳柳成荫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023680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41079"/>
            <a:ext cx="11006455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一个人遇到解决不了的问题时才发现自己的阅读量实在太少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只有自己经历过了才知道什么是曲折。这正如古人所说的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390016" y="2439737"/>
            <a:ext cx="323678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书到用时方恨少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6656739" y="2439737"/>
            <a:ext cx="323678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事非经过不知难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714146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41079"/>
            <a:ext cx="9561567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有时候别人的建议虽然不好听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却能帮助我们前行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就像能治病的药入口是苦的一样。这正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是</a:t>
            </a:r>
            <a:endParaRPr lang="en-US" altLang="zh-CN" sz="3400" dirty="0" smtClean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234076" y="2448364"/>
            <a:ext cx="323678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良药苦口利于病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5286242" y="2448364"/>
            <a:ext cx="323678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忠言逆耳利于行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858987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41079"/>
            <a:ext cx="9811733" cy="21852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3400" dirty="0" smtClean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看见爸爸花钱大手大脚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爷爷总是劝他</a:t>
            </a: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</a:p>
          <a:p>
            <a:pPr>
              <a:lnSpc>
                <a:spcPct val="200000"/>
              </a:lnSpc>
            </a:pPr>
            <a:r>
              <a:rPr lang="en-US" altLang="zh-CN" sz="3400" dirty="0" smtClean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“‘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’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en-US" sz="3400" dirty="0"/>
          </a:p>
        </p:txBody>
      </p:sp>
      <p:sp>
        <p:nvSpPr>
          <p:cNvPr id="6" name="矩形 5"/>
          <p:cNvSpPr/>
          <p:nvPr/>
        </p:nvSpPr>
        <p:spPr>
          <a:xfrm>
            <a:off x="1408271" y="2102964"/>
            <a:ext cx="323678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常将有日思无日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5411325" y="2102964"/>
            <a:ext cx="323678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莫把无时当有时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706255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部编版  六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年级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178</TotalTime>
  <Words>560</Words>
  <Application>Microsoft Office PowerPoint</Application>
  <PresentationFormat>宽屏</PresentationFormat>
  <Paragraphs>48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28" baseType="lpstr">
      <vt:lpstr>方正楷体_GBK</vt:lpstr>
      <vt:lpstr>Calibri</vt:lpstr>
      <vt:lpstr>汉仪雅酷黑 95W</vt:lpstr>
      <vt:lpstr>方正魏碑_GBK</vt:lpstr>
      <vt:lpstr>NEU-HZ</vt:lpstr>
      <vt:lpstr>方正大标宋_GBK</vt:lpstr>
      <vt:lpstr>方正小标宋_GBK</vt:lpstr>
      <vt:lpstr>方正仿宋_GBK</vt:lpstr>
      <vt:lpstr>宋体</vt:lpstr>
      <vt:lpstr>方正书宋_GBK</vt:lpstr>
      <vt:lpstr>NEU-BZ</vt:lpstr>
      <vt:lpstr>方正隶变_GBK</vt:lpstr>
      <vt:lpstr>Arial</vt:lpstr>
      <vt:lpstr>方正黑体_GBK</vt:lpstr>
      <vt:lpstr>Wingdings</vt:lpstr>
      <vt:lpstr>Times New Roman</vt:lpstr>
      <vt:lpstr>微软雅黑</vt:lpstr>
      <vt:lpstr>方正大标宋简体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246</cp:revision>
  <dcterms:created xsi:type="dcterms:W3CDTF">2019-06-19T02:08:00Z</dcterms:created>
  <dcterms:modified xsi:type="dcterms:W3CDTF">2026-03-10T08:12:34Z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