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509" r:id="rId7"/>
    <p:sldId id="510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黑体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NEU-HZ" panose="02010600010101010101" pitchFamily="2" charset="-122"/>
      <p:regular r:id="rId21"/>
      <p: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XT" panose="02020503000000020003" pitchFamily="18" charset="-122"/>
      <p:regular r:id="rId25"/>
    </p:embeddedFont>
    <p:embeddedFont>
      <p:font typeface="方正楷体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那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个星期天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一、同音字填空。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尽脑汁　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子　　打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bàn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伙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凉菜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6631" y="22413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8126" y="22413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27929" y="22413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3393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21327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07246" y="3233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639701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44" y="1921114"/>
            <a:ext cx="11153964" cy="143474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56105" y="199421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眉毛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08271" y="278677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明媚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72085" y="20229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可畏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319919" y="275856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依偎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84141" y="20229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温柔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84141" y="278677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揉动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896197" y="199420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皇帝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896197" y="274993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惶恐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9159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三、写出下列词语的反义词。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惆怅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缥缈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急遽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惊惶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漫长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荒凉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567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兴奋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522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镇定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4352" y="1763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74352" y="25460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短暂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4314" y="1763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缓慢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0445" y="25611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繁华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26609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我感觉到周围的光线渐渐暗下去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渐渐地凉下去沉郁下去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越来越远越来越缥缈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我一声不吭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忽然有点儿明白了。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从这句话中我们可以体会到作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者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的心情。这种心情可以从句子中的重点词语</a:t>
            </a:r>
            <a:r>
              <a:rPr lang="en-US" altLang="zh-CN" sz="3400" dirty="0" smtClean="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体会出来。这种表达情感的方法是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9557" y="32506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伤心失望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46606" y="404425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渐渐暗下去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6230" y="48637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沉郁下去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6767" y="47861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缥缈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73437" y="56166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融情于景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98168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联系全文可以知道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忽然有点儿明白了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作者明白了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777403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今天出去玩的希望破灭了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01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8173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五、摘录关键词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完成思维导图。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87" y="1702173"/>
            <a:ext cx="11574048" cy="35667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51658" y="1991118"/>
            <a:ext cx="1420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翻箱</a:t>
            </a:r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倒</a:t>
            </a:r>
            <a:endParaRPr lang="en-US" altLang="zh-CN" sz="32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柜忙开</a:t>
            </a:r>
            <a:endParaRPr lang="zh-CN" altLang="en-US" sz="32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60467" y="2004644"/>
            <a:ext cx="1420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睡完</a:t>
            </a:r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午</a:t>
            </a:r>
            <a:endParaRPr lang="en-US" altLang="zh-CN" sz="32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觉</a:t>
            </a:r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再去</a:t>
            </a:r>
          </a:p>
        </p:txBody>
      </p:sp>
      <p:sp>
        <p:nvSpPr>
          <p:cNvPr id="10" name="矩形 9"/>
          <p:cNvSpPr/>
          <p:nvPr/>
        </p:nvSpPr>
        <p:spPr>
          <a:xfrm>
            <a:off x="4348284" y="3805051"/>
            <a:ext cx="1420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焦急</a:t>
            </a:r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又</a:t>
            </a:r>
            <a:endParaRPr lang="en-US" altLang="zh-CN" sz="32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兴</a:t>
            </a:r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奋</a:t>
            </a:r>
          </a:p>
        </p:txBody>
      </p:sp>
      <p:sp>
        <p:nvSpPr>
          <p:cNvPr id="11" name="矩形 10"/>
          <p:cNvSpPr/>
          <p:nvPr/>
        </p:nvSpPr>
        <p:spPr>
          <a:xfrm>
            <a:off x="8163428" y="403588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自责</a:t>
            </a:r>
          </a:p>
        </p:txBody>
      </p:sp>
      <p:sp>
        <p:nvSpPr>
          <p:cNvPr id="12" name="矩形 11"/>
          <p:cNvSpPr/>
          <p:nvPr/>
        </p:nvSpPr>
        <p:spPr>
          <a:xfrm>
            <a:off x="9962945" y="3830929"/>
            <a:ext cx="1420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失望</a:t>
            </a:r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2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委</a:t>
            </a:r>
            <a:r>
              <a:rPr lang="zh-CN" altLang="en-US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8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277</Words>
  <Application>Microsoft Office PowerPoint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方正大标宋简体</vt:lpstr>
      <vt:lpstr>NEU-BZ</vt:lpstr>
      <vt:lpstr>汉仪雅酷黑 95W</vt:lpstr>
      <vt:lpstr>方正黑体_GBK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微软雅黑</vt:lpstr>
      <vt:lpstr>NEU-XT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2026-03-10T03:24:25Z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