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04" r:id="rId3"/>
    <p:sldId id="505" r:id="rId4"/>
    <p:sldId id="506" r:id="rId5"/>
    <p:sldId id="427" r:id="rId6"/>
  </p:sldIdLst>
  <p:sldSz cx="12192000" cy="6858000"/>
  <p:notesSz cx="6858000" cy="9144000"/>
  <p:embeddedFontLst>
    <p:embeddedFont>
      <p:font typeface="方正楷体_GBK" panose="03000509000000000000" pitchFamily="65" charset="-122"/>
      <p:regular r:id="rId7"/>
    </p:embeddedFont>
    <p:embeddedFont>
      <p:font typeface="方正隶变_GBK" panose="03000509000000000000" pitchFamily="65" charset="-122"/>
      <p:regular r:id="rId8"/>
    </p:embeddedFont>
    <p:embeddedFont>
      <p:font typeface="NEU-HZ" panose="02010600010101010101" pitchFamily="2" charset="-122"/>
      <p:regular r:id="rId9"/>
      <p:italic r:id="rId10"/>
    </p:embeddedFont>
    <p:embeddedFont>
      <p:font typeface="微软雅黑" panose="020B0503020204020204" pitchFamily="34" charset="-122"/>
      <p:regular r:id="rId11"/>
      <p:bold r:id="rId12"/>
    </p:embeddedFont>
    <p:embeddedFont>
      <p:font typeface="方正黑体_GBK" panose="03000509000000000000" pitchFamily="65" charset="-122"/>
      <p:regular r:id="rId13"/>
    </p:embeddedFont>
    <p:embeddedFont>
      <p:font typeface="方正大标宋_GBK" panose="03000509000000000000" pitchFamily="65" charset="-122"/>
      <p:regular r:id="rId14"/>
    </p:embeddedFont>
    <p:embeddedFont>
      <p:font typeface="NEU-XT" panose="02020503000000020003" pitchFamily="18" charset="-122"/>
      <p:regular r:id="rId15"/>
    </p:embeddedFont>
    <p:embeddedFont>
      <p:font typeface="方正仿宋_GBK" panose="03000509000000000000" pitchFamily="65" charset="-122"/>
      <p:regular r:id="rId16"/>
    </p:embeddedFont>
    <p:embeddedFont>
      <p:font typeface="方正书宋_GBK" panose="03000509000000000000" pitchFamily="65" charset="-122"/>
      <p:regular r:id="rId17"/>
    </p:embeddedFont>
    <p:embeddedFont>
      <p:font typeface="NEU-BZ" panose="02010600010101010101" pitchFamily="2" charset="-122"/>
      <p:regular r:id="rId18"/>
      <p:bold r:id="rId19"/>
      <p:italic r:id="rId20"/>
      <p:boldItalic r:id="rId21"/>
    </p:embeddedFont>
    <p:embeddedFont>
      <p:font typeface="方正大标宋简体" panose="02010600030101010101" charset="-122"/>
      <p:regular r:id="rId22"/>
    </p:embeddedFont>
    <p:embeddedFont>
      <p:font typeface="方正小标宋_GBK" panose="03000509000000000000" pitchFamily="65" charset="-122"/>
      <p:regular r:id="rId23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89" d="100"/>
          <a:sy n="89" d="100"/>
        </p:scale>
        <p:origin x="518" y="77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2.fntdata"/><Relationship Id="rId13" Type="http://schemas.openxmlformats.org/officeDocument/2006/relationships/font" Target="fonts/font7.fntdata"/><Relationship Id="rId18" Type="http://schemas.openxmlformats.org/officeDocument/2006/relationships/font" Target="fonts/font12.fntdata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font" Target="fonts/font15.fntdata"/><Relationship Id="rId7" Type="http://schemas.openxmlformats.org/officeDocument/2006/relationships/font" Target="fonts/font1.fntdata"/><Relationship Id="rId12" Type="http://schemas.openxmlformats.org/officeDocument/2006/relationships/font" Target="fonts/font6.fntdata"/><Relationship Id="rId17" Type="http://schemas.openxmlformats.org/officeDocument/2006/relationships/font" Target="fonts/font11.fntdata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font" Target="fonts/font10.fntdata"/><Relationship Id="rId20" Type="http://schemas.openxmlformats.org/officeDocument/2006/relationships/font" Target="fonts/font14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5.fntdata"/><Relationship Id="rId24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font" Target="fonts/font9.fntdata"/><Relationship Id="rId23" Type="http://schemas.openxmlformats.org/officeDocument/2006/relationships/font" Target="fonts/font17.fntdata"/><Relationship Id="rId28" Type="http://schemas.openxmlformats.org/officeDocument/2006/relationships/tableStyles" Target="tableStyles.xml"/><Relationship Id="rId10" Type="http://schemas.openxmlformats.org/officeDocument/2006/relationships/font" Target="fonts/font4.fntdata"/><Relationship Id="rId19" Type="http://schemas.openxmlformats.org/officeDocument/2006/relationships/font" Target="fonts/font13.fntdata"/><Relationship Id="rId4" Type="http://schemas.openxmlformats.org/officeDocument/2006/relationships/slide" Target="slides/slide3.xml"/><Relationship Id="rId9" Type="http://schemas.openxmlformats.org/officeDocument/2006/relationships/font" Target="fonts/font3.fntdata"/><Relationship Id="rId14" Type="http://schemas.openxmlformats.org/officeDocument/2006/relationships/font" Target="fonts/font8.fntdata"/><Relationship Id="rId22" Type="http://schemas.openxmlformats.org/officeDocument/2006/relationships/font" Target="fonts/font16.fntdata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2026/2/25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9.xml"/><Relationship Id="rId1" Type="http://schemas.openxmlformats.org/officeDocument/2006/relationships/tags" Target="../tags/tag68.xml"/><Relationship Id="rId5" Type="http://schemas.openxmlformats.org/officeDocument/2006/relationships/slide" Target="slide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 smtClean="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藏 戏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37899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53288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六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年级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0783EA05-02E3-D554-D072-A5E2AB2674A7}"/>
              </a:ext>
            </a:extLst>
          </p:cNvPr>
          <p:cNvSpPr txBox="1"/>
          <p:nvPr/>
        </p:nvSpPr>
        <p:spPr>
          <a:xfrm>
            <a:off x="5121987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946408"/>
            <a:ext cx="11006455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一、下列每组词语中都有一个加点字的注音是错误的</a:t>
            </a:r>
            <a:r>
              <a:rPr lang="en-US" altLang="zh-CN" sz="3200" dirty="0">
                <a:solidFill>
                  <a:srgbClr val="000000"/>
                </a:solidFill>
                <a:latin typeface="方正黑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请选出来。</a:t>
            </a:r>
            <a:endParaRPr lang="zh-CN" altLang="zh-CN" sz="32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solidFill>
                  <a:srgbClr val="000000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1</a:t>
            </a:r>
            <a:r>
              <a:rPr lang="en-US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.A.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僧人</a:t>
            </a:r>
            <a:r>
              <a:rPr lang="en-US" altLang="zh-CN" sz="32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zēnɡ</a:t>
            </a:r>
            <a:r>
              <a:rPr lang="en-US" altLang="zh-CN" sz="32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</a:t>
            </a:r>
            <a:r>
              <a:rPr lang="en-US" altLang="zh-CN" sz="3200" dirty="0" smtClean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吞噬</a:t>
            </a:r>
            <a:r>
              <a:rPr lang="en-US" altLang="zh-CN" sz="32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shì</a:t>
            </a:r>
            <a:r>
              <a:rPr lang="en-US" altLang="zh-CN" sz="32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dirty="0" smtClean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  C</a:t>
            </a:r>
            <a:r>
              <a:rPr lang="en-US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野马脱缰</a:t>
            </a:r>
            <a:r>
              <a:rPr lang="en-US" altLang="zh-CN" sz="32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jiānɡ</a:t>
            </a:r>
            <a:r>
              <a:rPr lang="en-US" altLang="zh-CN" sz="3200" dirty="0" smtClean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   (            )</a:t>
            </a:r>
            <a:endParaRPr lang="zh-CN" altLang="zh-CN" sz="32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solidFill>
                  <a:srgbClr val="000000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2</a:t>
            </a:r>
            <a:r>
              <a:rPr lang="en-US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.A.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敦厚</a:t>
            </a:r>
            <a:r>
              <a:rPr lang="en-US" altLang="zh-CN" sz="32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dūn</a:t>
            </a:r>
            <a:r>
              <a:rPr lang="en-US" altLang="zh-CN" sz="32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200" dirty="0" smtClean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    B</a:t>
            </a:r>
            <a:r>
              <a:rPr lang="en-US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藏戏</a:t>
            </a:r>
            <a:r>
              <a:rPr lang="en-US" altLang="zh-CN" sz="32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dirty="0" smtClean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zànɡ</a:t>
            </a:r>
            <a:r>
              <a:rPr lang="en-US" altLang="zh-CN" sz="3200" dirty="0" smtClean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dirty="0" smtClean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   C</a:t>
            </a:r>
            <a:r>
              <a:rPr lang="en-US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哄堂大笑</a:t>
            </a:r>
            <a:r>
              <a:rPr lang="en-US" altLang="zh-CN" sz="32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hǒnɡ</a:t>
            </a:r>
            <a:r>
              <a:rPr lang="en-US" altLang="zh-CN" sz="32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200" dirty="0" smtClean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            )</a:t>
            </a:r>
            <a:endParaRPr lang="zh-CN" altLang="zh-CN" sz="32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solidFill>
                  <a:srgbClr val="000000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3</a:t>
            </a:r>
            <a:r>
              <a:rPr lang="en-US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.A.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演绎</a:t>
            </a:r>
            <a:r>
              <a:rPr lang="en-US" altLang="zh-CN" sz="32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yì</a:t>
            </a:r>
            <a:r>
              <a:rPr lang="en-US" altLang="zh-CN" sz="32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200" dirty="0" smtClean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    B</a:t>
            </a:r>
            <a:r>
              <a:rPr lang="en-US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钹鼓</a:t>
            </a:r>
            <a:r>
              <a:rPr lang="en-US" altLang="zh-CN" sz="32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bá</a:t>
            </a:r>
            <a:r>
              <a:rPr lang="en-US" altLang="zh-CN" sz="32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200" dirty="0" smtClean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   C</a:t>
            </a:r>
            <a:r>
              <a:rPr lang="en-US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青面獠牙</a:t>
            </a:r>
            <a:r>
              <a:rPr lang="en-US" altLang="zh-CN" sz="32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liáo</a:t>
            </a:r>
            <a:r>
              <a:rPr lang="en-US" altLang="zh-CN" sz="32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200" dirty="0" smtClean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            )</a:t>
            </a:r>
            <a:endParaRPr lang="zh-CN" altLang="zh-CN" sz="32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237608" y="2515511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E72582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237608" y="3286093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E72582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0260050" y="4009076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E72582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1372603" y="2748837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4634560" y="2748836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8048246" y="2731583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1303592" y="3480482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4150309" y="3463229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6831503" y="3463229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1723837" y="4212127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4150309" y="4191057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7646141" y="4212127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23874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1094"/>
            <a:ext cx="11329982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二、先把下列词语补充完整</a:t>
            </a:r>
            <a:r>
              <a:rPr lang="en-US" altLang="zh-CN" sz="3200" dirty="0">
                <a:solidFill>
                  <a:srgbClr val="000000"/>
                </a:solidFill>
                <a:latin typeface="方正黑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再选词填空。</a:t>
            </a:r>
            <a:endParaRPr lang="zh-CN" altLang="zh-CN" sz="32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一无</a:t>
            </a:r>
            <a:r>
              <a:rPr lang="en-US" altLang="zh-CN" sz="3200" dirty="0" smtClean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(         )(         )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200" dirty="0" smtClean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(         )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堂</a:t>
            </a:r>
            <a:r>
              <a:rPr lang="en-US" altLang="zh-CN" sz="3200" dirty="0" smtClean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(         )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笑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200" dirty="0" smtClean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(         )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面</a:t>
            </a:r>
            <a:r>
              <a:rPr lang="en-US" altLang="zh-CN" sz="3200" dirty="0" smtClean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(         )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刀</a:t>
            </a:r>
            <a:endParaRPr lang="zh-CN" altLang="zh-CN" sz="32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身无</a:t>
            </a:r>
            <a:r>
              <a:rPr lang="en-US" altLang="zh-CN" sz="3200" dirty="0" smtClean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(         )(         )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 能歌</a:t>
            </a:r>
            <a:r>
              <a:rPr lang="en-US" altLang="zh-CN" sz="3200" dirty="0" smtClean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(         )(         )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200" dirty="0" smtClean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(         )(          )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所欲</a:t>
            </a:r>
            <a:endParaRPr lang="zh-CN" altLang="zh-CN" sz="32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地</a:t>
            </a:r>
            <a:r>
              <a:rPr lang="en-US" altLang="zh-CN" sz="3200" dirty="0" smtClean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(         )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人</a:t>
            </a:r>
            <a:r>
              <a:rPr lang="en-US" altLang="zh-CN" sz="3200" dirty="0" smtClean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(         )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 开山</a:t>
            </a:r>
            <a:r>
              <a:rPr lang="en-US" altLang="zh-CN" sz="3200" dirty="0" smtClean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(         )(         )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200" dirty="0" smtClean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(         )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哉</a:t>
            </a:r>
            <a:r>
              <a:rPr lang="en-US" altLang="zh-CN" sz="3200" dirty="0" smtClean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(         )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哉</a:t>
            </a:r>
            <a:endParaRPr lang="zh-CN" altLang="zh-CN" sz="32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solidFill>
                  <a:srgbClr val="000000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1</a:t>
            </a:r>
            <a:r>
              <a:rPr lang="en-US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丽丽</a:t>
            </a:r>
            <a:r>
              <a:rPr lang="zh-CN" altLang="zh-CN" sz="32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      </a:t>
            </a:r>
            <a:r>
              <a:rPr lang="zh-CN" altLang="zh-CN" sz="32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做文娱委员正合适。</a:t>
            </a:r>
            <a:r>
              <a:rPr lang="en-US" altLang="zh-CN" sz="32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solidFill>
                  <a:srgbClr val="000000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2</a:t>
            </a:r>
            <a:r>
              <a:rPr lang="en-US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台上的滑稽表演引得整个礼堂的人</a:t>
            </a:r>
            <a:r>
              <a:rPr lang="zh-CN" altLang="zh-CN" sz="32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      </a:t>
            </a:r>
            <a:r>
              <a:rPr lang="zh-CN" altLang="zh-CN" sz="32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。</a:t>
            </a:r>
            <a:r>
              <a:rPr lang="en-US" altLang="zh-CN" sz="32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solidFill>
                  <a:srgbClr val="000000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3</a:t>
            </a:r>
            <a:r>
              <a:rPr lang="en-US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   </a:t>
            </a:r>
            <a:r>
              <a:rPr lang="zh-CN" altLang="zh-CN" sz="32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的唐东杰布就这样在雅鲁藏布江上留下了</a:t>
            </a:r>
            <a:r>
              <a:rPr lang="en-US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58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座铁索桥</a:t>
            </a:r>
            <a:r>
              <a:rPr lang="en-US" altLang="zh-CN" sz="32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同时</a:t>
            </a:r>
            <a:r>
              <a:rPr lang="en-US" altLang="zh-CN" sz="32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成了藏戏的</a:t>
            </a:r>
            <a:r>
              <a:rPr lang="zh-CN" altLang="zh-CN" sz="32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       </a:t>
            </a:r>
            <a:r>
              <a:rPr lang="zh-CN" altLang="zh-CN" sz="32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。</a:t>
            </a:r>
            <a:r>
              <a:rPr lang="en-US" altLang="zh-CN" sz="32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752693" y="1756386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所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2999926" y="1682159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有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4780565" y="1756386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哄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454090" y="1756385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大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648840" y="1756385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两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0248555" y="1756384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三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798694" y="2514724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分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987375" y="2503224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文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347252" y="3232546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广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2987374" y="3225629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稀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5595751" y="2454081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善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6817068" y="2474208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舞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8617962" y="2462708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随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9929184" y="2462708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心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5575416" y="3192030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鼻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6816373" y="3224031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祖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8617961" y="3224030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优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10277783" y="3215404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游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2074303" y="3861915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能歌善舞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7529313" y="4617207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哄堂大笑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1191337" y="5339673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身无分文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5287749" y="6044836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开山鼻祖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14240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05459" y="841080"/>
            <a:ext cx="11006455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三、按要求写句子。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1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世界上还有几个剧种是戴着面具演出的呢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?</a:t>
            </a:r>
            <a:r>
              <a:rPr lang="en-US" altLang="zh-CN" sz="3400" dirty="0">
                <a:solidFill>
                  <a:srgbClr val="000000"/>
                </a:solidFill>
                <a:latin typeface="方正仿宋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改为陈述句</a:t>
            </a:r>
            <a:r>
              <a:rPr lang="en-US" altLang="zh-CN" sz="3400" dirty="0">
                <a:solidFill>
                  <a:srgbClr val="000000"/>
                </a:solidFill>
                <a:latin typeface="方正仿宋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endParaRPr lang="en-US" altLang="zh-CN" sz="3400" dirty="0" smtClean="0">
              <a:solidFill>
                <a:srgbClr val="000000"/>
              </a:solidFill>
              <a:latin typeface="NEU-HZ" panose="02010600010101010101" pitchFamily="2" charset="-12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表演藏戏的艺人们席地而唱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不要幕布、灯光、道具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只要一鼓、一钹为其伴奏。</a:t>
            </a:r>
            <a:r>
              <a:rPr lang="en-US" altLang="zh-CN" sz="3400" dirty="0">
                <a:solidFill>
                  <a:srgbClr val="000000"/>
                </a:solidFill>
                <a:latin typeface="方正仿宋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改为排比句</a:t>
            </a:r>
            <a:r>
              <a:rPr lang="en-US" altLang="zh-CN" sz="3400" dirty="0" smtClean="0">
                <a:solidFill>
                  <a:srgbClr val="000000"/>
                </a:solidFill>
                <a:latin typeface="方正仿宋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44747" y="2390050"/>
            <a:ext cx="9503434" cy="8117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世界上没有几个剧种是戴着面具演出的。</a:t>
            </a:r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endParaRPr lang="zh-CN" altLang="zh-CN" sz="3400" b="1" dirty="0">
              <a:solidFill>
                <a:srgbClr val="E72582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49856" y="4867647"/>
            <a:ext cx="10862057" cy="15756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表演藏戏的艺人们席地而唱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不要幕布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不要灯光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不要道具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只要一鼓、一钹为其伴奏。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714146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部编版  六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年级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</TotalTime>
  <Words>320</Words>
  <Application>Microsoft Office PowerPoint</Application>
  <PresentationFormat>宽屏</PresentationFormat>
  <Paragraphs>66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23" baseType="lpstr">
      <vt:lpstr>汉仪雅酷黑 95W</vt:lpstr>
      <vt:lpstr>方正楷体_GBK</vt:lpstr>
      <vt:lpstr>Arial</vt:lpstr>
      <vt:lpstr>方正隶变_GBK</vt:lpstr>
      <vt:lpstr>Times New Roman</vt:lpstr>
      <vt:lpstr>NEU-HZ</vt:lpstr>
      <vt:lpstr>微软雅黑</vt:lpstr>
      <vt:lpstr>华文宋体</vt:lpstr>
      <vt:lpstr>方正黑体_GBK</vt:lpstr>
      <vt:lpstr>方正大标宋_GBK</vt:lpstr>
      <vt:lpstr>NEU-XT</vt:lpstr>
      <vt:lpstr>Wingdings</vt:lpstr>
      <vt:lpstr>方正仿宋_GBK</vt:lpstr>
      <vt:lpstr>方正书宋_GBK</vt:lpstr>
      <vt:lpstr>NEU-BZ</vt:lpstr>
      <vt:lpstr>方正大标宋简体</vt:lpstr>
      <vt:lpstr>方正小标宋_GBK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246</cp:revision>
  <dcterms:created xsi:type="dcterms:W3CDTF">2019-06-19T02:08:00Z</dcterms:created>
  <dcterms:modified xsi:type="dcterms:W3CDTF">2026-02-25T02:02:59Z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