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11" r:id="rId5"/>
    <p:sldId id="506" r:id="rId6"/>
    <p:sldId id="508" r:id="rId7"/>
    <p:sldId id="512" r:id="rId8"/>
    <p:sldId id="427" r:id="rId9"/>
  </p:sldIdLst>
  <p:sldSz cx="12192000" cy="6858000"/>
  <p:notesSz cx="6858000" cy="9144000"/>
  <p:embeddedFontLs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方正隶变_GBK" panose="03000509000000000000" pitchFamily="65" charset="-122"/>
      <p:regular r:id="rId14"/>
    </p:embeddedFont>
    <p:embeddedFont>
      <p:font typeface="方正大标宋简体" panose="02010600030101010101" charset="-122"/>
      <p:regular r:id="rId15"/>
    </p:embeddedFont>
    <p:embeddedFont>
      <p:font typeface="方正仿宋_GBK" panose="03000509000000000000" pitchFamily="65" charset="-122"/>
      <p:regular r:id="rId16"/>
    </p:embeddedFont>
    <p:embeddedFont>
      <p:font typeface="仿宋" panose="02010609060101010101" pitchFamily="49" charset="-122"/>
      <p:regular r:id="rId17"/>
    </p:embeddedFont>
    <p:embeddedFont>
      <p:font typeface="方正黑体_GBK" panose="03000509000000000000" pitchFamily="65" charset="-122"/>
      <p:regular r:id="rId18"/>
    </p:embeddedFont>
    <p:embeddedFont>
      <p:font typeface="NEU-XT" panose="02020503000000020003" pitchFamily="18" charset="-122"/>
      <p:regular r:id="rId19"/>
    </p:embeddedFont>
    <p:embeddedFont>
      <p:font typeface="NEU-HZ" panose="02010600010101010101" pitchFamily="2" charset="-122"/>
      <p:regular r:id="rId20"/>
      <p:italic r:id="rId21"/>
    </p:embeddedFont>
    <p:embeddedFont>
      <p:font typeface="楷体" panose="02010609060101010101" pitchFamily="49" charset="-122"/>
      <p:regular r:id="rId22"/>
    </p:embeddedFont>
    <p:embeddedFont>
      <p:font typeface="方正小标宋_GBK" panose="03000509000000000000" pitchFamily="65" charset="-122"/>
      <p:regular r:id="rId23"/>
    </p:embeddedFont>
    <p:embeddedFont>
      <p:font typeface="方正楷体_GBK" panose="03000509000000000000" pitchFamily="65" charset="-122"/>
      <p:regular r:id="rId24"/>
    </p:embeddedFont>
    <p:embeddedFont>
      <p:font typeface="MS Gothic" panose="020B0609070205080204" pitchFamily="49" charset="-128"/>
      <p:regular r:id="rId25"/>
    </p:embeddedFont>
    <p:embeddedFont>
      <p:font typeface="方正书宋_GBK" panose="03000509000000000000" pitchFamily="65" charset="-122"/>
      <p:regular r:id="rId26"/>
    </p:embeddedFont>
    <p:embeddedFont>
      <p:font typeface="微软雅黑" panose="020B0503020204020204" pitchFamily="34" charset="-122"/>
      <p:regular r:id="rId27"/>
      <p:bold r:id="rId28"/>
    </p:embeddedFont>
    <p:embeddedFont>
      <p:font typeface="NEU-BZ" panose="02010600010101010101" pitchFamily="2" charset="-122"/>
      <p:regular r:id="rId29"/>
      <p:bold r:id="rId30"/>
      <p:italic r:id="rId31"/>
      <p:boldItalic r:id="rId3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font" Target="fonts/font23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36" Type="http://schemas.openxmlformats.org/officeDocument/2006/relationships/theme" Target="theme/theme1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font" Target="fonts/font2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font" Target="fonts/font21.fntdata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骑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鹅旅行</a:t>
            </a:r>
            <a:r>
              <a:rPr lang="zh-CN" altLang="en-US" sz="6000" dirty="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记</a:t>
            </a:r>
            <a:r>
              <a:rPr lang="en-US" altLang="zh-CN" sz="6000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/>
              </a:rPr>
              <a:t>(</a:t>
            </a:r>
            <a:r>
              <a:rPr lang="zh-CN" altLang="en-US" sz="6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/>
              </a:rPr>
              <a:t>节选</a:t>
            </a:r>
            <a:r>
              <a:rPr lang="en-US" altLang="zh-CN" sz="6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仿宋" panose="02010609060101010101" pitchFamily="49" charset="-122"/>
              <a:ea typeface="仿宋" panose="02010609060101010101" pitchFamily="49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90034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一、把加点字错误的读音用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\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划去。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扇动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shān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shàn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藤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蔓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wàn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màn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latin typeface="NEU-XT" panose="02020503000000020003" pitchFamily="18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模一样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mó</a:t>
            </a:r>
            <a:r>
              <a:rPr lang="en-US" altLang="zh-CN" sz="3400" dirty="0" smtClean="0">
                <a:solidFill>
                  <a:srgbClr val="A46AA6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mú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      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鸡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冠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ɡuān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ɡuàn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头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晕目眩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xiàn</a:t>
            </a:r>
            <a:r>
              <a:rPr lang="en-US" altLang="zh-CN" sz="3400" dirty="0" smtClean="0">
                <a:solidFill>
                  <a:srgbClr val="A46AA6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xuàn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波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罗的海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en-US" altLang="zh-CN" sz="3400" dirty="0" smtClean="0">
                <a:solidFill>
                  <a:srgbClr val="A46AA6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dì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31338" y="2611546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424567" y="2577042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82743" y="3618433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424566" y="3627059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819871" y="4645226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838635" y="4677076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942396" y="2310417"/>
            <a:ext cx="715204" cy="57812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8552805" y="2310417"/>
            <a:ext cx="599821" cy="57812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433801" y="3325930"/>
            <a:ext cx="599821" cy="57812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8652817" y="3325930"/>
            <a:ext cx="599821" cy="57812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498828" y="4356162"/>
            <a:ext cx="599821" cy="57812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7835703" y="4366182"/>
            <a:ext cx="599821" cy="57812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51191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二、先把下列词语补充完整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再根据要求填空。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无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于事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合之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众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聚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精会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wavy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得</a:t>
            </a:r>
            <a:r>
              <a:rPr lang="en-US" altLang="zh-CN" sz="3400" u="wavy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zh-CN" altLang="zh-CN" sz="3400" u="wavy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扬扬</a:t>
            </a:r>
            <a:r>
              <a:rPr lang="en-US" altLang="zh-CN" sz="3400" u="wavy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垂头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气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跃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跃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试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头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目眩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九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牛二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之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力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09529" y="182066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38609" y="263814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神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33168" y="341580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丧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10789" y="419345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晕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94725" y="182066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905066" y="254154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08976" y="338262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98466" y="419072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0726133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看着别人玩旋转木马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我也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但是玩过之后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我感到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选词填空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类似画</a:t>
            </a: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             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ABCC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式的词语还有</a:t>
            </a:r>
            <a:r>
              <a:rPr lang="zh-CN" altLang="zh-CN" sz="3400" u="sng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84054" y="112944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跃跃欲试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35414" y="217231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头晕目眩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02637" y="314772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无所事事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83364" y="421464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白发苍苍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1" name="image14.jpeg" descr="source:si_idp904172720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428368" y="3176544"/>
            <a:ext cx="1350001" cy="74911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67296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70956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4" y="861094"/>
            <a:ext cx="1142137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三、判断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对的打</a:t>
            </a:r>
            <a:r>
              <a:rPr lang="en-US" altLang="zh-CN" sz="32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2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错的打</a:t>
            </a:r>
            <a:r>
              <a:rPr lang="en-US" altLang="zh-CN" sz="32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✕</a:t>
            </a:r>
            <a:r>
              <a:rPr lang="en-US" altLang="zh-CN" sz="32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猫稍稍睁了睁眼睛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里面射出了一道寒光。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这句话运用了动作和神态描写。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《骑鹅旅行记》是一篇童话故事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尼尔斯是一只小狐仙。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父母从教堂回来时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发现雄鹅不见了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他们会伤心的。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从这句话中可以看出尼尔斯其实也是一个善良的好孩子。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911921" y="232424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11077516" y="3174906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0019422" y="449544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6" y="861094"/>
            <a:ext cx="1080027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四、按要求完成句子练习。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为了不滑下去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他不得不用两只手紧紧地抓住雄鹅的羽毛。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改为肯定句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 smtClean="0">
              <a:latin typeface="NEU-HZ" panose="0201060001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父母从教堂回来时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发现雄鹅不见了。　父母会伤心的。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用关联词连成一句话</a:t>
            </a:r>
            <a:r>
              <a:rPr lang="en-US" altLang="zh-CN" sz="3400" dirty="0" smtClean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867" y="3158721"/>
            <a:ext cx="10866407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为了不滑下去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他必须用两只手紧紧地抓住雄鹅的羽毛。</a:t>
            </a:r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6596" y="5552263"/>
            <a:ext cx="10532853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父母从教堂回来时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如果发现雄鹅不见了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就会伤心的。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102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6" y="861094"/>
            <a:ext cx="10800272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名叫金百合的牛对小男孩说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我要让你在我的角上跳舞。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改为转述句</a:t>
            </a:r>
            <a:r>
              <a:rPr lang="en-US" altLang="zh-CN" sz="3400" dirty="0" smtClean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1487" y="2643522"/>
            <a:ext cx="111539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名叫金百合的牛对小男孩说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它要让小男孩在它的角上跳舞。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2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72471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427</Words>
  <Application>Microsoft Office PowerPoint</Application>
  <PresentationFormat>宽屏</PresentationFormat>
  <Paragraphs>66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9" baseType="lpstr">
      <vt:lpstr>Calibri</vt:lpstr>
      <vt:lpstr>汉仪雅酷黑 95W</vt:lpstr>
      <vt:lpstr>方正隶变_GBK</vt:lpstr>
      <vt:lpstr>方正大标宋简体</vt:lpstr>
      <vt:lpstr>方正仿宋_GBK</vt:lpstr>
      <vt:lpstr>仿宋</vt:lpstr>
      <vt:lpstr>方正黑体_GBK</vt:lpstr>
      <vt:lpstr>宋体</vt:lpstr>
      <vt:lpstr>NEU-XT</vt:lpstr>
      <vt:lpstr>NEU-HZ</vt:lpstr>
      <vt:lpstr>楷体</vt:lpstr>
      <vt:lpstr>方正小标宋_GBK</vt:lpstr>
      <vt:lpstr>Arial</vt:lpstr>
      <vt:lpstr>方正楷体_GBK</vt:lpstr>
      <vt:lpstr>MS Gothic</vt:lpstr>
      <vt:lpstr>方正书宋_GBK</vt:lpstr>
      <vt:lpstr>Wingdings</vt:lpstr>
      <vt:lpstr>Times New Roman</vt:lpstr>
      <vt:lpstr>微软雅黑</vt:lpstr>
      <vt:lpstr>NEU-BZ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248</cp:revision>
  <dcterms:created xsi:type="dcterms:W3CDTF">2019-06-19T02:08:00Z</dcterms:created>
  <dcterms:modified xsi:type="dcterms:W3CDTF">2026-02-27T09:02:28Z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