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412" r:id="rId2"/>
    <p:sldId id="489" r:id="rId3"/>
    <p:sldId id="527" r:id="rId4"/>
    <p:sldId id="520" r:id="rId5"/>
    <p:sldId id="539" r:id="rId6"/>
    <p:sldId id="540" r:id="rId7"/>
    <p:sldId id="528" r:id="rId8"/>
    <p:sldId id="535" r:id="rId9"/>
    <p:sldId id="536" r:id="rId10"/>
    <p:sldId id="537" r:id="rId11"/>
    <p:sldId id="541" r:id="rId12"/>
    <p:sldId id="538" r:id="rId13"/>
    <p:sldId id="523" r:id="rId14"/>
    <p:sldId id="524" r:id="rId15"/>
    <p:sldId id="498" r:id="rId16"/>
    <p:sldId id="533" r:id="rId17"/>
    <p:sldId id="542" r:id="rId18"/>
    <p:sldId id="543" r:id="rId19"/>
    <p:sldId id="544" r:id="rId20"/>
    <p:sldId id="548" r:id="rId21"/>
    <p:sldId id="549" r:id="rId22"/>
    <p:sldId id="550" r:id="rId23"/>
    <p:sldId id="545" r:id="rId24"/>
    <p:sldId id="546" r:id="rId25"/>
    <p:sldId id="547" r:id="rId26"/>
    <p:sldId id="534" r:id="rId27"/>
    <p:sldId id="551" r:id="rId28"/>
    <p:sldId id="427" r:id="rId29"/>
  </p:sldIdLst>
  <p:sldSz cx="12192000" cy="6858000"/>
  <p:notesSz cx="6858000" cy="9144000"/>
  <p:embeddedFontLst>
    <p:embeddedFont>
      <p:font typeface="Calibri" panose="020F0502020204030204" pitchFamily="34" charset="0"/>
      <p:regular r:id="rId30"/>
      <p:bold r:id="rId31"/>
      <p:italic r:id="rId32"/>
      <p:boldItalic r:id="rId33"/>
    </p:embeddedFont>
    <p:embeddedFont>
      <p:font typeface="方正大标宋简体" panose="02010600030101010101" charset="-122"/>
      <p:regular r:id="rId34"/>
    </p:embeddedFont>
    <p:embeddedFont>
      <p:font typeface="NEU-BZ" panose="02010600010101010101" pitchFamily="2" charset="-122"/>
      <p:regular r:id="rId35"/>
      <p:bold r:id="rId36"/>
      <p:italic r:id="rId37"/>
      <p:boldItalic r:id="rId38"/>
    </p:embeddedFont>
    <p:embeddedFont>
      <p:font typeface="方正黑体_GBK" panose="03000509000000000000" pitchFamily="65" charset="-122"/>
      <p:regular r:id="rId39"/>
    </p:embeddedFont>
    <p:embeddedFont>
      <p:font typeface="方正隶变_GBK" panose="03000509000000000000" pitchFamily="65" charset="-122"/>
      <p:regular r:id="rId40"/>
    </p:embeddedFont>
    <p:embeddedFont>
      <p:font typeface="方正书宋_GBK" panose="03000509000000000000" pitchFamily="65" charset="-122"/>
      <p:regular r:id="rId41"/>
    </p:embeddedFont>
    <p:embeddedFont>
      <p:font typeface="方正仿宋_GBK" panose="03000509000000000000" pitchFamily="65" charset="-122"/>
      <p:regular r:id="rId42"/>
    </p:embeddedFont>
    <p:embeddedFont>
      <p:font typeface="方正小标宋_GBK" panose="03000509000000000000" pitchFamily="65" charset="-122"/>
      <p:regular r:id="rId43"/>
    </p:embeddedFont>
    <p:embeddedFont>
      <p:font typeface="方正大标宋_GBK" panose="03000509000000000000" pitchFamily="65" charset="-122"/>
      <p:regular r:id="rId44"/>
    </p:embeddedFont>
    <p:embeddedFont>
      <p:font typeface="NEU-HZ" panose="02010600010101010101" pitchFamily="2" charset="-122"/>
      <p:regular r:id="rId45"/>
      <p:italic r:id="rId46"/>
    </p:embeddedFont>
    <p:embeddedFont>
      <p:font typeface="微软雅黑" panose="020B0503020204020204" pitchFamily="34" charset="-122"/>
      <p:regular r:id="rId47"/>
      <p:bold r:id="rId48"/>
    </p:embeddedFont>
    <p:embeddedFont>
      <p:font typeface="NEU-XT" panose="02020503000000020003" pitchFamily="18" charset="-122"/>
      <p:regular r:id="rId49"/>
    </p:embeddedFont>
    <p:embeddedFont>
      <p:font typeface="方正楷体_GBK" panose="03000509000000000000" pitchFamily="65" charset="-122"/>
      <p:regular r:id="rId5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3">
          <p15:clr>
            <a:srgbClr val="A4A3A4"/>
          </p15:clr>
        </p15:guide>
        <p15:guide id="2" pos="386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2020" initials="2" lastIdx="1" clrIdx="0">
    <p:extLst>
      <p:ext uri="{19B8F6BF-5375-455C-9EA6-DF929625EA0E}">
        <p15:presenceInfo xmlns:p15="http://schemas.microsoft.com/office/powerpoint/2012/main" userId="2020"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2582"/>
    <a:srgbClr val="56BFBE"/>
    <a:srgbClr val="FFFFFF"/>
    <a:srgbClr val="D9F2F4"/>
    <a:srgbClr val="EEF9FA"/>
    <a:srgbClr val="88D2D0"/>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216" autoAdjust="0"/>
    <p:restoredTop sz="94660" autoAdjust="0"/>
  </p:normalViewPr>
  <p:slideViewPr>
    <p:cSldViewPr snapToGrid="0">
      <p:cViewPr varScale="1">
        <p:scale>
          <a:sx n="89" d="100"/>
          <a:sy n="89" d="100"/>
        </p:scale>
        <p:origin x="269" y="77"/>
      </p:cViewPr>
      <p:guideLst>
        <p:guide orient="horz" pos="2193"/>
        <p:guide pos="3868"/>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Lst>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0.fntdata"/><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font" Target="fonts/font18.fntdata"/><Relationship Id="rId50" Type="http://schemas.openxmlformats.org/officeDocument/2006/relationships/font" Target="fonts/font21.fntdata"/><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font" Target="fonts/font1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2.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font" Target="fonts/font16.fntdata"/><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49" Type="http://schemas.openxmlformats.org/officeDocument/2006/relationships/font" Target="fonts/font2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openxmlformats.org/officeDocument/2006/relationships/font" Target="fonts/font15.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font" Target="fonts/font19.fntdata"/><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8" Type="http://schemas.openxmlformats.org/officeDocument/2006/relationships/slide" Target="slides/slide8.xml"/><Relationship Id="rId13" Type="http://schemas.openxmlformats.org/officeDocument/2006/relationships/slide" Target="slides/slide13.xml"/><Relationship Id="rId18" Type="http://schemas.openxmlformats.org/officeDocument/2006/relationships/slide" Target="slides/slide18.xml"/><Relationship Id="rId26" Type="http://schemas.openxmlformats.org/officeDocument/2006/relationships/slide" Target="slides/slide26.xml"/><Relationship Id="rId3" Type="http://schemas.openxmlformats.org/officeDocument/2006/relationships/slide" Target="slides/slide3.xml"/><Relationship Id="rId21" Type="http://schemas.openxmlformats.org/officeDocument/2006/relationships/slide" Target="slides/slide21.xml"/><Relationship Id="rId7" Type="http://schemas.openxmlformats.org/officeDocument/2006/relationships/slide" Target="slides/slide7.xml"/><Relationship Id="rId12" Type="http://schemas.openxmlformats.org/officeDocument/2006/relationships/slide" Target="slides/slide12.xml"/><Relationship Id="rId17" Type="http://schemas.openxmlformats.org/officeDocument/2006/relationships/slide" Target="slides/slide17.xml"/><Relationship Id="rId25" Type="http://schemas.openxmlformats.org/officeDocument/2006/relationships/slide" Target="slides/slide25.xml"/><Relationship Id="rId2" Type="http://schemas.openxmlformats.org/officeDocument/2006/relationships/slide" Target="slides/slide2.xml"/><Relationship Id="rId16" Type="http://schemas.openxmlformats.org/officeDocument/2006/relationships/slide" Target="slides/slide16.xml"/><Relationship Id="rId20" Type="http://schemas.openxmlformats.org/officeDocument/2006/relationships/slide" Target="slides/slide20.xml"/><Relationship Id="rId1" Type="http://schemas.openxmlformats.org/officeDocument/2006/relationships/slide" Target="slides/slide1.xml"/><Relationship Id="rId6" Type="http://schemas.openxmlformats.org/officeDocument/2006/relationships/slide" Target="slides/slide6.xml"/><Relationship Id="rId11" Type="http://schemas.openxmlformats.org/officeDocument/2006/relationships/slide" Target="slides/slide11.xml"/><Relationship Id="rId24" Type="http://schemas.openxmlformats.org/officeDocument/2006/relationships/slide" Target="slides/slide24.xml"/><Relationship Id="rId5" Type="http://schemas.openxmlformats.org/officeDocument/2006/relationships/slide" Target="slides/slide5.xml"/><Relationship Id="rId15" Type="http://schemas.openxmlformats.org/officeDocument/2006/relationships/slide" Target="slides/slide15.xml"/><Relationship Id="rId23" Type="http://schemas.openxmlformats.org/officeDocument/2006/relationships/slide" Target="slides/slide23.xml"/><Relationship Id="rId28" Type="http://schemas.openxmlformats.org/officeDocument/2006/relationships/slide" Target="slides/slide28.xml"/><Relationship Id="rId10" Type="http://schemas.openxmlformats.org/officeDocument/2006/relationships/slide" Target="slides/slide10.xml"/><Relationship Id="rId19" Type="http://schemas.openxmlformats.org/officeDocument/2006/relationships/slide" Target="slides/slide19.xml"/><Relationship Id="rId4" Type="http://schemas.openxmlformats.org/officeDocument/2006/relationships/slide" Target="slides/slide4.xml"/><Relationship Id="rId9" Type="http://schemas.openxmlformats.org/officeDocument/2006/relationships/slide" Target="slides/slide9.xml"/><Relationship Id="rId14" Type="http://schemas.openxmlformats.org/officeDocument/2006/relationships/slide" Target="slides/slide14.xml"/><Relationship Id="rId22" Type="http://schemas.openxmlformats.org/officeDocument/2006/relationships/slide" Target="slides/slide22.xml"/><Relationship Id="rId27" Type="http://schemas.openxmlformats.org/officeDocument/2006/relationships/slide" Target="slides/slide27.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2026/3/10</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2026/3/10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2026/3/10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2026/3/10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2026/3/10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2026/3/10</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2026/3/10</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2026/3/10</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2026/3/10</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2026/3/10</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2026/3/10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2026/3/10</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3.xml"/><Relationship Id="rId4" Type="http://schemas.openxmlformats.org/officeDocument/2006/relationships/slide" Target="slide4.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4.xml"/><Relationship Id="rId4" Type="http://schemas.openxmlformats.org/officeDocument/2006/relationships/slide" Target="slide4.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5.xml"/><Relationship Id="rId4" Type="http://schemas.openxmlformats.org/officeDocument/2006/relationships/slide" Target="slide4.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6.xml"/><Relationship Id="rId4" Type="http://schemas.openxmlformats.org/officeDocument/2006/relationships/slide" Target="slide4.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7.xml"/><Relationship Id="rId5" Type="http://schemas.openxmlformats.org/officeDocument/2006/relationships/image" Target="../media/image4.png"/><Relationship Id="rId4" Type="http://schemas.openxmlformats.org/officeDocument/2006/relationships/slide" Target="slide4.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8.xml"/><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9.xml"/><Relationship Id="rId4" Type="http://schemas.openxmlformats.org/officeDocument/2006/relationships/slide" Target="slide4.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0.xml"/><Relationship Id="rId4" Type="http://schemas.openxmlformats.org/officeDocument/2006/relationships/slide" Target="slide4.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1.xml"/><Relationship Id="rId4" Type="http://schemas.openxmlformats.org/officeDocument/2006/relationships/slide" Target="slide4.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2.xml"/><Relationship Id="rId4" Type="http://schemas.openxmlformats.org/officeDocument/2006/relationships/slide" Target="slide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3.xml"/><Relationship Id="rId4" Type="http://schemas.openxmlformats.org/officeDocument/2006/relationships/slide" Target="slide4.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4.xml"/><Relationship Id="rId4" Type="http://schemas.openxmlformats.org/officeDocument/2006/relationships/slide" Target="slide4.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5.xml"/><Relationship Id="rId4" Type="http://schemas.openxmlformats.org/officeDocument/2006/relationships/slide" Target="slide4.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6.xml"/><Relationship Id="rId5" Type="http://schemas.openxmlformats.org/officeDocument/2006/relationships/image" Target="../media/image7.png"/><Relationship Id="rId4" Type="http://schemas.openxmlformats.org/officeDocument/2006/relationships/slide" Target="slide4.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7.xml"/><Relationship Id="rId4" Type="http://schemas.openxmlformats.org/officeDocument/2006/relationships/slide" Target="slide4.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8.xml"/><Relationship Id="rId4" Type="http://schemas.openxmlformats.org/officeDocument/2006/relationships/slide" Target="slide4.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9.xml"/><Relationship Id="rId4" Type="http://schemas.openxmlformats.org/officeDocument/2006/relationships/slide" Target="slide4.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90.xml"/><Relationship Id="rId4" Type="http://schemas.openxmlformats.org/officeDocument/2006/relationships/slide" Target="slide4.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2.xml"/><Relationship Id="rId1" Type="http://schemas.openxmlformats.org/officeDocument/2006/relationships/tags" Target="../tags/tag91.xml"/><Relationship Id="rId5" Type="http://schemas.openxmlformats.org/officeDocument/2006/relationships/slide" Target="slide4.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7.xml"/><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8.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9.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0.xml"/><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1.xml"/><Relationship Id="rId4" Type="http://schemas.openxmlformats.org/officeDocument/2006/relationships/slide" Target="slide4.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2.xml"/><Relationship Id="rId4"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7" name="副标题 146"/>
          <p:cNvSpPr>
            <a:spLocks noGrp="1"/>
          </p:cNvSpPr>
          <p:nvPr>
            <p:ph type="subTitle" idx="1"/>
            <p:custDataLst>
              <p:tags r:id="rId2"/>
            </p:custDataLst>
          </p:nvPr>
        </p:nvSpPr>
        <p:spPr>
          <a:xfrm>
            <a:off x="41592" y="2138045"/>
            <a:ext cx="12197715" cy="998855"/>
          </a:xfrm>
        </p:spPr>
        <p:txBody>
          <a:bodyPr>
            <a:noAutofit/>
          </a:bodyPr>
          <a:lstStyle/>
          <a:p>
            <a:pPr>
              <a:lnSpc>
                <a:spcPct val="100000"/>
              </a:lnSpc>
            </a:pPr>
            <a:r>
              <a:rPr lang="zh-CN" altLang="en-US" sz="6000" dirty="0" smtClean="0">
                <a:latin typeface="方正大标宋_GBK" pitchFamily="65" charset="-122"/>
                <a:ea typeface="方正大标宋_GBK" pitchFamily="65" charset="-122"/>
              </a:rPr>
              <a:t>第四单</a:t>
            </a:r>
            <a:r>
              <a:rPr lang="zh-CN" altLang="en-US" sz="6000" dirty="0">
                <a:latin typeface="方正大标宋_GBK" pitchFamily="65" charset="-122"/>
                <a:ea typeface="方正大标宋_GBK" pitchFamily="65" charset="-122"/>
              </a:rPr>
              <a:t>元综合训练</a:t>
            </a:r>
            <a:endParaRPr lang="zh-CN" altLang="en-US" sz="6000" dirty="0">
              <a:solidFill>
                <a:schemeClr val="tx1">
                  <a:lumMod val="65000"/>
                  <a:lumOff val="35000"/>
                </a:schemeClr>
              </a:solidFill>
              <a:latin typeface="方正大标宋_GBK" panose="03000509000000000000" pitchFamily="65" charset="-122"/>
              <a:ea typeface="方正大标宋_GBK" panose="03000509000000000000" pitchFamily="65" charset="-122"/>
              <a:cs typeface="汉仪雅酷黑 95W" panose="020B0A04020202020204" charset="-122"/>
            </a:endParaRPr>
          </a:p>
        </p:txBody>
      </p:sp>
      <p:cxnSp>
        <p:nvCxnSpPr>
          <p:cNvPr id="40" name="直接连接符 39"/>
          <p:cNvCxnSpPr/>
          <p:nvPr/>
        </p:nvCxnSpPr>
        <p:spPr>
          <a:xfrm>
            <a:off x="3435350" y="3136900"/>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435350" y="2032635"/>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35" name="图片 34" descr="商标"/>
          <p:cNvPicPr>
            <a:picLocks noChangeAspect="1"/>
          </p:cNvPicPr>
          <p:nvPr/>
        </p:nvPicPr>
        <p:blipFill>
          <a:blip r:embed="rId5" cstate="print"/>
          <a:stretch>
            <a:fillRect/>
          </a:stretch>
        </p:blipFill>
        <p:spPr>
          <a:xfrm>
            <a:off x="9332905" y="104793"/>
            <a:ext cx="725893" cy="725893"/>
          </a:xfrm>
          <a:prstGeom prst="rect">
            <a:avLst/>
          </a:prstGeom>
        </p:spPr>
      </p:pic>
      <p:sp>
        <p:nvSpPr>
          <p:cNvPr id="36" name="文本框 35"/>
          <p:cNvSpPr txBox="1"/>
          <p:nvPr/>
        </p:nvSpPr>
        <p:spPr>
          <a:xfrm>
            <a:off x="9991890" y="283590"/>
            <a:ext cx="2449195" cy="368300"/>
          </a:xfrm>
          <a:prstGeom prst="rect">
            <a:avLst/>
          </a:prstGeom>
          <a:noFill/>
        </p:spPr>
        <p:txBody>
          <a:bodyPr wrap="square" rtlCol="0">
            <a:spAutoFit/>
          </a:bodyPr>
          <a:lstStyle/>
          <a:p>
            <a:r>
              <a:rPr lang="zh-CN" altLang="en-US" b="1" dirty="0">
                <a:effectLst>
                  <a:outerShdw blurRad="38100" dist="38100" dir="2700000" algn="tl">
                    <a:srgbClr val="000000">
                      <a:alpha val="43137"/>
                    </a:srgbClr>
                  </a:outerShdw>
                </a:effectLst>
                <a:latin typeface="方正隶变_GBK" panose="03000509000000000000" pitchFamily="65" charset="-122"/>
                <a:ea typeface="方正隶变_GBK" panose="03000509000000000000" pitchFamily="65" charset="-122"/>
              </a:rPr>
              <a:t>创新作业系列丛书</a:t>
            </a:r>
          </a:p>
        </p:txBody>
      </p:sp>
      <p:sp>
        <p:nvSpPr>
          <p:cNvPr id="37" name="圆角矩形 188"/>
          <p:cNvSpPr/>
          <p:nvPr/>
        </p:nvSpPr>
        <p:spPr>
          <a:xfrm>
            <a:off x="4648116" y="3414531"/>
            <a:ext cx="2933868" cy="400110"/>
          </a:xfrm>
          <a:prstGeom prst="roundRect">
            <a:avLst>
              <a:gd name="adj" fmla="val 50000"/>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702644" y="3429920"/>
            <a:ext cx="2824811" cy="369332"/>
          </a:xfrm>
          <a:prstGeom prst="rect">
            <a:avLst/>
          </a:prstGeom>
          <a:noFill/>
        </p:spPr>
        <p:txBody>
          <a:bodyPr wrap="square" rtlCol="0">
            <a:spAutoFit/>
          </a:bodyPr>
          <a:lstStyle/>
          <a:p>
            <a:pPr algn="ctr"/>
            <a:r>
              <a:rPr lang="zh-CN" altLang="en-US" dirty="0">
                <a:solidFill>
                  <a:schemeClr val="bg1"/>
                </a:solidFill>
                <a:latin typeface="+mj-ea"/>
                <a:ea typeface="+mj-ea"/>
              </a:rPr>
              <a:t>部编版</a:t>
            </a:r>
            <a:r>
              <a:rPr lang="en-US" altLang="zh-CN" dirty="0">
                <a:solidFill>
                  <a:schemeClr val="bg1"/>
                </a:solidFill>
                <a:latin typeface="+mj-ea"/>
                <a:ea typeface="+mj-ea"/>
              </a:rPr>
              <a:t> </a:t>
            </a:r>
            <a:r>
              <a:rPr lang="zh-CN" altLang="en-US" dirty="0">
                <a:solidFill>
                  <a:schemeClr val="bg1"/>
                </a:solidFill>
                <a:latin typeface="+mj-ea"/>
                <a:ea typeface="+mj-ea"/>
              </a:rPr>
              <a:t>六</a:t>
            </a:r>
            <a:r>
              <a:rPr lang="zh-CN" altLang="en-US">
                <a:solidFill>
                  <a:schemeClr val="bg1"/>
                </a:solidFill>
                <a:latin typeface="+mj-ea"/>
                <a:ea typeface="+mj-ea"/>
              </a:rPr>
              <a:t>年级</a:t>
            </a:r>
            <a:r>
              <a:rPr lang="zh-CN" altLang="en-US" smtClean="0">
                <a:solidFill>
                  <a:schemeClr val="bg1"/>
                </a:solidFill>
                <a:latin typeface="+mj-ea"/>
                <a:ea typeface="+mj-ea"/>
              </a:rPr>
              <a:t>语文</a:t>
            </a:r>
            <a:r>
              <a:rPr lang="zh-CN" altLang="en-US">
                <a:solidFill>
                  <a:schemeClr val="bg1"/>
                </a:solidFill>
                <a:latin typeface="+mj-ea"/>
                <a:ea typeface="+mj-ea"/>
              </a:rPr>
              <a:t>下</a:t>
            </a:r>
            <a:r>
              <a:rPr lang="zh-CN" altLang="en-US" smtClean="0">
                <a:solidFill>
                  <a:schemeClr val="bg1"/>
                </a:solidFill>
                <a:latin typeface="+mj-ea"/>
                <a:ea typeface="+mj-ea"/>
              </a:rPr>
              <a:t>册</a:t>
            </a:r>
            <a:endParaRPr lang="zh-CN" altLang="en-US" dirty="0">
              <a:solidFill>
                <a:schemeClr val="bg1"/>
              </a:solidFill>
              <a:latin typeface="+mj-ea"/>
              <a:ea typeface="+mj-ea"/>
            </a:endParaRPr>
          </a:p>
        </p:txBody>
      </p:sp>
      <p:sp>
        <p:nvSpPr>
          <p:cNvPr id="2" name="文本框 1">
            <a:extLst>
              <a:ext uri="{FF2B5EF4-FFF2-40B4-BE49-F238E27FC236}">
                <a16:creationId xmlns="" xmlns:a16="http://schemas.microsoft.com/office/drawing/2014/main" id="{EEE00BEC-650C-E417-7AF4-589EFA1B45C0}"/>
              </a:ext>
            </a:extLst>
          </p:cNvPr>
          <p:cNvSpPr txBox="1"/>
          <p:nvPr/>
        </p:nvSpPr>
        <p:spPr>
          <a:xfrm>
            <a:off x="5150122" y="1507438"/>
            <a:ext cx="2720563" cy="523220"/>
          </a:xfrm>
          <a:prstGeom prst="rect">
            <a:avLst/>
          </a:prstGeom>
          <a:noFill/>
        </p:spPr>
        <p:txBody>
          <a:bodyPr wrap="square" rtlCol="0">
            <a:spAutoFit/>
          </a:bodyPr>
          <a:lstStyle/>
          <a:p>
            <a:r>
              <a:rPr lang="en-US" altLang="zh-CN" sz="2800">
                <a:solidFill>
                  <a:schemeClr val="tx1">
                    <a:lumMod val="75000"/>
                    <a:lumOff val="25000"/>
                  </a:schemeClr>
                </a:solidFill>
                <a:latin typeface="方正小标宋_GBK" panose="03000509000000000000" pitchFamily="65" charset="-122"/>
                <a:ea typeface="方正小标宋_GBK" panose="03000509000000000000" pitchFamily="65" charset="-122"/>
              </a:rPr>
              <a:t>-</a:t>
            </a:r>
            <a:r>
              <a:rPr lang="zh-CN" altLang="en-US" sz="2800">
                <a:solidFill>
                  <a:schemeClr val="tx1">
                    <a:lumMod val="75000"/>
                    <a:lumOff val="25000"/>
                  </a:schemeClr>
                </a:solidFill>
                <a:latin typeface="方正小标宋_GBK" panose="03000509000000000000" pitchFamily="65" charset="-122"/>
                <a:ea typeface="方正小标宋_GBK" panose="03000509000000000000" pitchFamily="65" charset="-122"/>
              </a:rPr>
              <a:t>同步练习</a:t>
            </a:r>
            <a:r>
              <a:rPr lang="en-US" altLang="zh-CN" sz="2800">
                <a:solidFill>
                  <a:schemeClr val="tx1">
                    <a:lumMod val="75000"/>
                    <a:lumOff val="25000"/>
                  </a:schemeClr>
                </a:solidFill>
                <a:latin typeface="方正小标宋_GBK" panose="03000509000000000000" pitchFamily="65" charset="-122"/>
                <a:ea typeface="方正小标宋_GBK" panose="03000509000000000000" pitchFamily="65" charset="-122"/>
              </a:rPr>
              <a:t>-</a:t>
            </a:r>
            <a:endParaRPr lang="zh-CN" altLang="en-US" sz="2800">
              <a:solidFill>
                <a:schemeClr val="tx1">
                  <a:lumMod val="75000"/>
                  <a:lumOff val="25000"/>
                </a:schemeClr>
              </a:solidFill>
              <a:latin typeface="方正小标宋_GBK" panose="03000509000000000000" pitchFamily="65" charset="-122"/>
              <a:ea typeface="方正小标宋_GBK" panose="03000509000000000000" pitchFamily="65" charset="-122"/>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60" y="861093"/>
            <a:ext cx="10493219" cy="3231654"/>
          </a:xfrm>
          <a:prstGeom prst="rect">
            <a:avLst/>
          </a:prstGeom>
        </p:spPr>
        <p:txBody>
          <a:bodyPr wrap="square">
            <a:spAutoFit/>
          </a:bodyPr>
          <a:lstStyle/>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1</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这两句话都描写了人物的</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和</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a:t>
            </a:r>
            <a:endParaRPr lang="en-US" altLang="zh-CN" sz="3400" dirty="0" smtClean="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A</a:t>
            </a:r>
            <a:r>
              <a:rPr lang="zh-CN" altLang="zh-CN" sz="3400" dirty="0">
                <a:latin typeface="Calibri" panose="020F0502020204030204" pitchFamily="34" charset="0"/>
                <a:ea typeface="宋体" panose="02010600030101010101" pitchFamily="2" charset="-122"/>
                <a:cs typeface="Times New Roman" panose="02020603050405020304" pitchFamily="18" charset="0"/>
              </a:rPr>
              <a:t>句中</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两眼放射着坚毅的光芒</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赞美了董存</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瑞</a:t>
            </a:r>
            <a:endParaRPr lang="en-US" altLang="zh-CN" sz="3400" dirty="0" smtClean="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的品质</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Calibri" panose="020F0502020204030204" pitchFamily="34" charset="0"/>
                <a:ea typeface="宋体" panose="02010600030101010101" pitchFamily="2" charset="-122"/>
                <a:cs typeface="Times New Roman" panose="02020603050405020304" pitchFamily="18" charset="0"/>
              </a:rPr>
              <a:t>B</a:t>
            </a:r>
            <a:r>
              <a:rPr lang="zh-CN" altLang="zh-CN" sz="3400" dirty="0">
                <a:latin typeface="Calibri" panose="020F0502020204030204" pitchFamily="34" charset="0"/>
                <a:ea typeface="宋体" panose="02010600030101010101" pitchFamily="2" charset="-122"/>
                <a:cs typeface="Times New Roman" panose="02020603050405020304" pitchFamily="18" charset="0"/>
              </a:rPr>
              <a:t>句则写出了嘎子从敌人手中夺得手枪后</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的心情。</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 </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6206005" y="946407"/>
            <a:ext cx="105670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动作</a:t>
            </a:r>
            <a:endParaRPr lang="zh-CN" altLang="en-US" b="1" dirty="0">
              <a:solidFill>
                <a:srgbClr val="E72582"/>
              </a:solidFill>
            </a:endParaRPr>
          </a:p>
        </p:txBody>
      </p:sp>
      <p:sp>
        <p:nvSpPr>
          <p:cNvPr id="8" name="矩形 7"/>
          <p:cNvSpPr/>
          <p:nvPr/>
        </p:nvSpPr>
        <p:spPr>
          <a:xfrm>
            <a:off x="8793929" y="946406"/>
            <a:ext cx="105670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神态</a:t>
            </a:r>
            <a:endParaRPr lang="zh-CN" altLang="en-US" b="1" dirty="0">
              <a:solidFill>
                <a:srgbClr val="E72582"/>
              </a:solidFill>
            </a:endParaRPr>
          </a:p>
        </p:txBody>
      </p:sp>
      <p:sp>
        <p:nvSpPr>
          <p:cNvPr id="9" name="矩形 8"/>
          <p:cNvSpPr/>
          <p:nvPr/>
        </p:nvSpPr>
        <p:spPr>
          <a:xfrm>
            <a:off x="1163482" y="2476920"/>
            <a:ext cx="1928733"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英勇无畏</a:t>
            </a:r>
            <a:endParaRPr lang="zh-CN" altLang="en-US" b="1" dirty="0">
              <a:solidFill>
                <a:srgbClr val="E72582"/>
              </a:solidFill>
            </a:endParaRPr>
          </a:p>
        </p:txBody>
      </p:sp>
      <p:sp>
        <p:nvSpPr>
          <p:cNvPr id="10" name="矩形 9"/>
          <p:cNvSpPr/>
          <p:nvPr/>
        </p:nvSpPr>
        <p:spPr>
          <a:xfrm>
            <a:off x="3265980" y="3259864"/>
            <a:ext cx="236475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得意、兴奋</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3892536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60" y="861093"/>
            <a:ext cx="10924540" cy="1583062"/>
          </a:xfrm>
          <a:prstGeom prst="rect">
            <a:avLst/>
          </a:prstGeom>
        </p:spPr>
        <p:txBody>
          <a:bodyPr wrap="square">
            <a:spAutoFit/>
          </a:bodyPr>
          <a:lstStyle/>
          <a:p>
            <a:pPr>
              <a:lnSpc>
                <a:spcPct val="150000"/>
              </a:lnSpc>
              <a:spcAft>
                <a:spcPts val="0"/>
              </a:spcAft>
            </a:pPr>
            <a:r>
              <a:rPr lang="en-US" altLang="zh-CN" sz="3400" dirty="0" smtClean="0">
                <a:latin typeface="NEU-HZ" panose="02010600010101010101" pitchFamily="2" charset="-122"/>
                <a:ea typeface="宋体" panose="02010600030101010101" pitchFamily="2" charset="-122"/>
                <a:cs typeface="Times New Roman" panose="02020603050405020304" pitchFamily="18" charset="0"/>
              </a:rPr>
              <a:t>2</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在学习交流时</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有的同学说这些人物细节的描写无关紧要</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可以删掉</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你同意吗</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为什么</a:t>
            </a:r>
            <a:r>
              <a:rPr lang="en-US" altLang="zh-CN" sz="3400" dirty="0" smtClean="0">
                <a:latin typeface="方正书宋_GBK" panose="03000509000000000000" pitchFamily="65" charset="-122"/>
                <a:ea typeface="宋体" panose="02010600030101010101" pitchFamily="2" charset="-122"/>
                <a:cs typeface="Times New Roman" panose="02020603050405020304" pitchFamily="18" charset="0"/>
              </a:rPr>
              <a:t>?</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776377" y="2648308"/>
            <a:ext cx="10735538" cy="2360454"/>
          </a:xfrm>
          <a:prstGeom prst="rect">
            <a:avLst/>
          </a:prstGeom>
        </p:spPr>
        <p:txBody>
          <a:bodyPr wrap="square">
            <a:spAutoFit/>
          </a:bodyPr>
          <a:lstStyle/>
          <a:p>
            <a:pPr lvl="0">
              <a:lnSpc>
                <a:spcPct val="150000"/>
              </a:lnSpc>
            </a:pP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示例</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不同意。动作、神态等细节描写能表现人物的性格特点</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让读者看到人物的内心世界</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对塑造人物形象起到烘托作用</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所以不能删。</a:t>
            </a:r>
            <a:r>
              <a:rPr lang="en-US" altLang="zh-CN" sz="3400" b="1" dirty="0">
                <a:solidFill>
                  <a:srgbClr val="E72582"/>
                </a:solidFill>
                <a:latin typeface="NEU-BZ" panose="02010600010101010101" pitchFamily="2" charset="-122"/>
                <a:ea typeface="宋体" panose="02010600030101010101" pitchFamily="2" charset="-122"/>
                <a:cs typeface="Times New Roman" panose="02020603050405020304" pitchFamily="18" charset="0"/>
              </a:rPr>
              <a:t> </a:t>
            </a:r>
            <a:endParaRPr lang="zh-CN" altLang="en-US" sz="3400" b="1" dirty="0">
              <a:solidFill>
                <a:srgbClr val="E72582"/>
              </a:solidFill>
            </a:endParaRPr>
          </a:p>
        </p:txBody>
      </p:sp>
    </p:spTree>
    <p:custDataLst>
      <p:tags r:id="rId1"/>
    </p:custDataLst>
    <p:extLst>
      <p:ext uri="{BB962C8B-B14F-4D97-AF65-F5344CB8AC3E}">
        <p14:creationId xmlns:p14="http://schemas.microsoft.com/office/powerpoint/2010/main" val="260942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59" y="841079"/>
            <a:ext cx="11006455" cy="2972737"/>
          </a:xfrm>
          <a:prstGeom prst="rect">
            <a:avLst/>
          </a:prstGeom>
        </p:spPr>
        <p:txBody>
          <a:bodyPr wrap="square">
            <a:spAutoFit/>
          </a:bodyPr>
          <a:lstStyle/>
          <a:p>
            <a:pPr>
              <a:lnSpc>
                <a:spcPct val="150000"/>
              </a:lnSpc>
              <a:spcAft>
                <a:spcPts val="0"/>
              </a:spcAft>
            </a:pPr>
            <a:r>
              <a:rPr lang="zh-CN" altLang="zh-CN" sz="3200" dirty="0">
                <a:latin typeface="Calibri" panose="020F0502020204030204" pitchFamily="34" charset="0"/>
                <a:ea typeface="方正黑体_GBK" panose="03000509000000000000" pitchFamily="65" charset="-122"/>
                <a:cs typeface="Times New Roman" panose="02020603050405020304" pitchFamily="18" charset="0"/>
              </a:rPr>
              <a:t>六、口语交际。</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zh-CN" altLang="zh-CN" sz="3200" dirty="0">
                <a:latin typeface="Calibri" panose="020F0502020204030204" pitchFamily="34" charset="0"/>
                <a:ea typeface="宋体" panose="02010600030101010101" pitchFamily="2" charset="-122"/>
                <a:cs typeface="Times New Roman" panose="02020603050405020304" pitchFamily="18" charset="0"/>
              </a:rPr>
              <a:t>　　我们围绕</a:t>
            </a:r>
            <a:r>
              <a:rPr lang="en-US" altLang="zh-CN" sz="3200" dirty="0">
                <a:latin typeface="NEU-BZ" panose="02010600010101010101" pitchFamily="2"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奋斗的历程</a:t>
            </a:r>
            <a:r>
              <a:rPr lang="en-US" altLang="zh-CN" sz="3200" dirty="0">
                <a:latin typeface="NEU-BZ" panose="02010600010101010101" pitchFamily="2"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这个主题开展了一次综合性学习活动。在这次活动中</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你运用什么阅读方法阅读了什么文章</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有什么收获或启迪</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请用一段话写下来。</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40047762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69343" y="946407"/>
            <a:ext cx="10877910" cy="4487382"/>
          </a:xfrm>
          <a:prstGeom prst="rect">
            <a:avLst/>
          </a:prstGeom>
        </p:spPr>
        <p:txBody>
          <a:bodyPr wrap="square">
            <a:spAutoFit/>
          </a:bodyPr>
          <a:lstStyle/>
          <a:p>
            <a:pPr>
              <a:lnSpc>
                <a:spcPct val="120000"/>
              </a:lnSpc>
            </a:pP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示例</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在</a:t>
            </a:r>
            <a:r>
              <a:rPr lang="en-US" altLang="zh-CN" sz="3400" b="1" dirty="0">
                <a:solidFill>
                  <a:srgbClr val="E72582"/>
                </a:solidFill>
                <a:latin typeface="NEU-BZ" panose="02010600010101010101" pitchFamily="2" charset="-122"/>
                <a:ea typeface="方正仿宋_GBK" panose="03000509000000000000" pitchFamily="65"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奋斗的历程</a:t>
            </a:r>
            <a:r>
              <a:rPr lang="en-US" altLang="zh-CN" sz="3400" b="1" dirty="0">
                <a:solidFill>
                  <a:srgbClr val="E72582"/>
                </a:solidFill>
                <a:latin typeface="NEU-BZ" panose="02010600010101010101" pitchFamily="2" charset="-122"/>
                <a:ea typeface="方正仿宋_GBK" panose="03000509000000000000" pitchFamily="65"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的综合性学习活动中</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我读了很多红色经典</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其中</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我用</a:t>
            </a:r>
            <a:r>
              <a:rPr lang="en-US" altLang="zh-CN" sz="3400" b="1" dirty="0">
                <a:solidFill>
                  <a:srgbClr val="E72582"/>
                </a:solidFill>
                <a:latin typeface="NEU-BZ" panose="02010600010101010101" pitchFamily="2" charset="-122"/>
                <a:ea typeface="方正仿宋_GBK" panose="03000509000000000000" pitchFamily="65"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关注外貌、神态、言行等描写</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体会人物的内心和品质</a:t>
            </a:r>
            <a:r>
              <a:rPr lang="en-US" altLang="zh-CN" sz="3400" b="1" dirty="0">
                <a:solidFill>
                  <a:srgbClr val="E72582"/>
                </a:solidFill>
                <a:latin typeface="NEU-BZ" panose="02010600010101010101" pitchFamily="2" charset="-122"/>
                <a:ea typeface="方正仿宋_GBK" panose="03000509000000000000" pitchFamily="65"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的读书方法</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读了《飞夺泸定桥》这篇文章</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红军战士们冒着枪林弹雨</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前赴后继地夺下泸定桥的情景深深地烙在了我的心中</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我知道了我们今天的幸福生活是千千万万革命战士用生命换来的</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我们要努力学习</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将来把祖国建设得更加强大。</a:t>
            </a:r>
            <a:r>
              <a:rPr lang="en-US" altLang="zh-CN" sz="3400" b="1" dirty="0">
                <a:solidFill>
                  <a:srgbClr val="E72582"/>
                </a:solidFill>
                <a:latin typeface="NEU-BZ" panose="02010600010101010101" pitchFamily="2" charset="-122"/>
                <a:ea typeface="宋体" panose="02010600030101010101" pitchFamily="2" charset="-122"/>
                <a:cs typeface="Times New Roman" panose="02020603050405020304" pitchFamily="18" charset="0"/>
              </a:rPr>
              <a:t> </a:t>
            </a:r>
            <a:endParaRPr lang="zh-CN" altLang="en-US" sz="3400" b="1" dirty="0">
              <a:solidFill>
                <a:srgbClr val="E72582"/>
              </a:solidFill>
            </a:endParaRPr>
          </a:p>
        </p:txBody>
      </p:sp>
    </p:spTree>
    <p:custDataLst>
      <p:tags r:id="rId1"/>
    </p:custDataLst>
    <p:extLst>
      <p:ext uri="{BB962C8B-B14F-4D97-AF65-F5344CB8AC3E}">
        <p14:creationId xmlns:p14="http://schemas.microsoft.com/office/powerpoint/2010/main" val="39015956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60" y="861094"/>
            <a:ext cx="6221482" cy="584775"/>
          </a:xfrm>
          <a:prstGeom prst="rect">
            <a:avLst/>
          </a:prstGeom>
        </p:spPr>
        <p:txBody>
          <a:bodyPr wrap="square">
            <a:spAutoFit/>
          </a:bodyPr>
          <a:lstStyle/>
          <a:p>
            <a:pPr>
              <a:spcAft>
                <a:spcPts val="0"/>
              </a:spcAft>
            </a:pPr>
            <a:r>
              <a:rPr lang="zh-CN" altLang="zh-CN" sz="3200" dirty="0">
                <a:latin typeface="Calibri" panose="020F0502020204030204" pitchFamily="34" charset="0"/>
                <a:ea typeface="方正黑体_GBK" panose="03000509000000000000" pitchFamily="65" charset="-122"/>
                <a:cs typeface="Times New Roman" panose="02020603050405020304" pitchFamily="18" charset="0"/>
              </a:rPr>
              <a:t>七、对比阅读。</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rotWithShape="1">
          <a:blip r:embed="rId5"/>
          <a:srcRect r="56037"/>
          <a:stretch/>
        </p:blipFill>
        <p:spPr>
          <a:xfrm>
            <a:off x="455269" y="1354205"/>
            <a:ext cx="6708401" cy="2865519"/>
          </a:xfrm>
          <a:prstGeom prst="rect">
            <a:avLst/>
          </a:prstGeom>
        </p:spPr>
      </p:pic>
      <p:pic>
        <p:nvPicPr>
          <p:cNvPr id="8" name="图片 7"/>
          <p:cNvPicPr>
            <a:picLocks noChangeAspect="1"/>
          </p:cNvPicPr>
          <p:nvPr/>
        </p:nvPicPr>
        <p:blipFill rotWithShape="1">
          <a:blip r:embed="rId5"/>
          <a:srcRect l="43370"/>
          <a:stretch/>
        </p:blipFill>
        <p:spPr>
          <a:xfrm>
            <a:off x="578524" y="4149386"/>
            <a:ext cx="7690892" cy="2550353"/>
          </a:xfrm>
          <a:prstGeom prst="rect">
            <a:avLst/>
          </a:prstGeom>
        </p:spPr>
      </p:pic>
    </p:spTree>
    <p:custDataLst>
      <p:tags r:id="rId1"/>
    </p:custDataLst>
    <p:extLst>
      <p:ext uri="{BB962C8B-B14F-4D97-AF65-F5344CB8AC3E}">
        <p14:creationId xmlns:p14="http://schemas.microsoft.com/office/powerpoint/2010/main" val="22354771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 action="ppaction://noaction"/>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pic>
        <p:nvPicPr>
          <p:cNvPr id="3" name="图片 2"/>
          <p:cNvPicPr>
            <a:picLocks noChangeAspect="1"/>
          </p:cNvPicPr>
          <p:nvPr/>
        </p:nvPicPr>
        <p:blipFill>
          <a:blip r:embed="rId4"/>
          <a:stretch>
            <a:fillRect/>
          </a:stretch>
        </p:blipFill>
        <p:spPr>
          <a:xfrm>
            <a:off x="505460" y="946407"/>
            <a:ext cx="6444423" cy="2608868"/>
          </a:xfrm>
          <a:prstGeom prst="rect">
            <a:avLst/>
          </a:prstGeom>
        </p:spPr>
      </p:pic>
      <p:pic>
        <p:nvPicPr>
          <p:cNvPr id="6" name="图片 5"/>
          <p:cNvPicPr>
            <a:picLocks noChangeAspect="1"/>
          </p:cNvPicPr>
          <p:nvPr/>
        </p:nvPicPr>
        <p:blipFill>
          <a:blip r:embed="rId5"/>
          <a:stretch>
            <a:fillRect/>
          </a:stretch>
        </p:blipFill>
        <p:spPr>
          <a:xfrm>
            <a:off x="505460" y="3660602"/>
            <a:ext cx="9091080" cy="2907252"/>
          </a:xfrm>
          <a:prstGeom prst="rect">
            <a:avLst/>
          </a:prstGeom>
        </p:spPr>
      </p:pic>
    </p:spTree>
    <p:custDataLst>
      <p:tags r:id="rId1"/>
    </p:custDataLst>
    <p:extLst>
      <p:ext uri="{BB962C8B-B14F-4D97-AF65-F5344CB8AC3E}">
        <p14:creationId xmlns:p14="http://schemas.microsoft.com/office/powerpoint/2010/main" val="24359082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86595" y="861094"/>
            <a:ext cx="10925319" cy="3231654"/>
          </a:xfrm>
          <a:prstGeom prst="rect">
            <a:avLst/>
          </a:prstGeom>
        </p:spPr>
        <p:txBody>
          <a:bodyPr wrap="square">
            <a:spAutoFit/>
          </a:bodyPr>
          <a:lstStyle/>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1</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材料一中的</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金络脑</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指的是</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latin typeface="方正书宋_GBK" panose="03000509000000000000" pitchFamily="65" charset="-122"/>
                <a:ea typeface="宋体" panose="02010600030101010101" pitchFamily="2" charset="-122"/>
                <a:cs typeface="Times New Roman" panose="02020603050405020304" pitchFamily="18" charset="0"/>
              </a:rPr>
              <a:t>,</a:t>
            </a:r>
          </a:p>
          <a:p>
            <a:pPr>
              <a:lnSpc>
                <a:spcPct val="150000"/>
              </a:lnSpc>
              <a:spcAft>
                <a:spcPts val="0"/>
              </a:spcAft>
            </a:pP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象</a:t>
            </a:r>
            <a:r>
              <a:rPr lang="zh-CN" altLang="zh-CN" sz="3400" dirty="0">
                <a:latin typeface="Calibri" panose="020F0502020204030204" pitchFamily="34" charset="0"/>
                <a:ea typeface="宋体" panose="02010600030101010101" pitchFamily="2" charset="-122"/>
                <a:cs typeface="Times New Roman" panose="02020603050405020304" pitchFamily="18" charset="0"/>
              </a:rPr>
              <a:t>征着马受到主人的重视。</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 </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2</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朗读</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向前敲瘦骨</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犹自带铜声</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你眼前浮现出一匹怎样的马</a:t>
            </a:r>
            <a:r>
              <a:rPr lang="en-US" altLang="zh-CN" sz="3400" dirty="0" smtClean="0">
                <a:latin typeface="方正书宋_GBK" panose="03000509000000000000" pitchFamily="65" charset="-122"/>
                <a:ea typeface="宋体" panose="02010600030101010101" pitchFamily="2" charset="-122"/>
                <a:cs typeface="Times New Roman" panose="02020603050405020304" pitchFamily="18" charset="0"/>
              </a:rPr>
              <a:t>?</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6577757" y="886023"/>
            <a:ext cx="4108817"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用黄金装饰的马笼头</a:t>
            </a:r>
            <a:endParaRPr lang="zh-CN" altLang="en-US" b="1" dirty="0">
              <a:solidFill>
                <a:srgbClr val="E72582"/>
              </a:solidFill>
            </a:endParaRPr>
          </a:p>
        </p:txBody>
      </p:sp>
      <p:sp>
        <p:nvSpPr>
          <p:cNvPr id="8" name="矩形 7"/>
          <p:cNvSpPr/>
          <p:nvPr/>
        </p:nvSpPr>
        <p:spPr>
          <a:xfrm>
            <a:off x="865517" y="4193890"/>
            <a:ext cx="10150415" cy="1661993"/>
          </a:xfrm>
          <a:prstGeom prst="rect">
            <a:avLst/>
          </a:prstGeom>
        </p:spPr>
        <p:txBody>
          <a:bodyPr wrap="square">
            <a:spAutoFit/>
          </a:bodyPr>
          <a:lstStyle/>
          <a:p>
            <a:pPr lvl="0">
              <a:lnSpc>
                <a:spcPct val="150000"/>
              </a:lnSpc>
            </a:pP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示例</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朗读这两句诗</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我的眼前浮现出一匹看似清瘦</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但骨力坚劲的马。</a:t>
            </a:r>
            <a:r>
              <a:rPr lang="en-US" altLang="zh-CN" sz="3400" b="1" dirty="0">
                <a:solidFill>
                  <a:srgbClr val="E72582"/>
                </a:solidFill>
                <a:latin typeface="NEU-BZ" panose="02010600010101010101" pitchFamily="2" charset="-122"/>
                <a:ea typeface="宋体" panose="02010600030101010101" pitchFamily="2" charset="-122"/>
                <a:cs typeface="Times New Roman" panose="02020603050405020304" pitchFamily="18" charset="0"/>
              </a:rPr>
              <a:t> </a:t>
            </a:r>
            <a:endParaRPr lang="zh-CN" altLang="en-US" sz="3400" b="1" dirty="0">
              <a:solidFill>
                <a:srgbClr val="E72582"/>
              </a:solidFill>
            </a:endParaRPr>
          </a:p>
        </p:txBody>
      </p:sp>
    </p:spTree>
    <p:custDataLst>
      <p:tags r:id="rId1"/>
    </p:custDataLst>
    <p:extLst>
      <p:ext uri="{BB962C8B-B14F-4D97-AF65-F5344CB8AC3E}">
        <p14:creationId xmlns:p14="http://schemas.microsoft.com/office/powerpoint/2010/main" val="3287473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69343" y="861094"/>
            <a:ext cx="11291978" cy="2308324"/>
          </a:xfrm>
          <a:prstGeom prst="rect">
            <a:avLst/>
          </a:prstGeom>
        </p:spPr>
        <p:txBody>
          <a:bodyPr wrap="square">
            <a:spAutoFit/>
          </a:bodyPr>
          <a:lstStyle/>
          <a:p>
            <a:pPr>
              <a:lnSpc>
                <a:spcPct val="150000"/>
              </a:lnSpc>
              <a:spcAft>
                <a:spcPts val="0"/>
              </a:spcAft>
            </a:pPr>
            <a:r>
              <a:rPr lang="en-US" altLang="zh-CN" sz="3200" dirty="0">
                <a:latin typeface="NEU-HZ" panose="02010600010101010101" pitchFamily="2" charset="-122"/>
                <a:ea typeface="宋体" panose="02010600030101010101" pitchFamily="2" charset="-122"/>
                <a:cs typeface="Times New Roman" panose="02020603050405020304" pitchFamily="18" charset="0"/>
              </a:rPr>
              <a:t>3</a:t>
            </a:r>
            <a:r>
              <a:rPr lang="en-US" altLang="zh-CN" sz="3200" dirty="0">
                <a:latin typeface="Calibri" panose="020F0502020204030204" pitchFamily="34" charset="0"/>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通过以上两首诗及资料链接</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我能体会到诗人表面是写</a:t>
            </a:r>
            <a:r>
              <a:rPr lang="zh-CN" altLang="zh-CN" sz="32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2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2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200" dirty="0" smtClean="0">
                <a:latin typeface="方正书宋_GBK" panose="03000509000000000000" pitchFamily="65" charset="-122"/>
                <a:ea typeface="宋体" panose="02010600030101010101" pitchFamily="2" charset="-122"/>
                <a:cs typeface="Times New Roman" panose="02020603050405020304" pitchFamily="18" charset="0"/>
              </a:rPr>
              <a:t>,</a:t>
            </a:r>
          </a:p>
          <a:p>
            <a:pPr>
              <a:lnSpc>
                <a:spcPct val="150000"/>
              </a:lnSpc>
              <a:spcAft>
                <a:spcPts val="0"/>
              </a:spcAft>
            </a:pPr>
            <a:r>
              <a:rPr lang="zh-CN" altLang="zh-CN" sz="3200" dirty="0" smtClean="0">
                <a:latin typeface="Calibri" panose="020F0502020204030204" pitchFamily="34" charset="0"/>
                <a:ea typeface="宋体" panose="02010600030101010101" pitchFamily="2" charset="-122"/>
                <a:cs typeface="Times New Roman" panose="02020603050405020304" pitchFamily="18" charset="0"/>
              </a:rPr>
              <a:t>实</a:t>
            </a:r>
            <a:r>
              <a:rPr lang="zh-CN" altLang="zh-CN" sz="3200" dirty="0">
                <a:latin typeface="Calibri" panose="020F0502020204030204" pitchFamily="34" charset="0"/>
                <a:ea typeface="宋体" panose="02010600030101010101" pitchFamily="2" charset="-122"/>
                <a:cs typeface="Times New Roman" panose="02020603050405020304" pitchFamily="18" charset="0"/>
              </a:rPr>
              <a:t>则托物言志</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表达自己</a:t>
            </a:r>
            <a:r>
              <a:rPr lang="zh-CN" altLang="zh-CN" sz="32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2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2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200" dirty="0">
                <a:latin typeface="Calibri" panose="020F0502020204030204" pitchFamily="34" charset="0"/>
                <a:ea typeface="宋体" panose="02010600030101010101" pitchFamily="2" charset="-122"/>
                <a:cs typeface="Times New Roman" panose="02020603050405020304" pitchFamily="18" charset="0"/>
              </a:rPr>
              <a:t>的情感。</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 </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10655153" y="946407"/>
            <a:ext cx="595035" cy="584775"/>
          </a:xfrm>
          <a:prstGeom prst="rect">
            <a:avLst/>
          </a:prstGeom>
        </p:spPr>
        <p:txBody>
          <a:bodyPr wrap="none">
            <a:spAutoFit/>
          </a:bodyPr>
          <a:lstStyle/>
          <a:p>
            <a:r>
              <a:rPr lang="zh-CN" altLang="zh-CN" sz="32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马</a:t>
            </a:r>
            <a:endParaRPr lang="zh-CN" altLang="en-US" b="1" dirty="0">
              <a:solidFill>
                <a:srgbClr val="E72582"/>
              </a:solidFill>
            </a:endParaRPr>
          </a:p>
        </p:txBody>
      </p:sp>
      <p:sp>
        <p:nvSpPr>
          <p:cNvPr id="8" name="矩形 7"/>
          <p:cNvSpPr/>
          <p:nvPr/>
        </p:nvSpPr>
        <p:spPr>
          <a:xfrm>
            <a:off x="5327122" y="1682159"/>
            <a:ext cx="5109091" cy="584775"/>
          </a:xfrm>
          <a:prstGeom prst="rect">
            <a:avLst/>
          </a:prstGeom>
        </p:spPr>
        <p:txBody>
          <a:bodyPr wrap="none">
            <a:spAutoFit/>
          </a:bodyPr>
          <a:lstStyle/>
          <a:p>
            <a:r>
              <a:rPr lang="zh-CN" altLang="zh-CN" sz="32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渴望建功立业而又不被赏识</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1805986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60" y="861093"/>
            <a:ext cx="11252344" cy="5632311"/>
          </a:xfrm>
          <a:prstGeom prst="rect">
            <a:avLst/>
          </a:prstGeom>
        </p:spPr>
        <p:txBody>
          <a:bodyPr wrap="square">
            <a:spAutoFit/>
          </a:bodyPr>
          <a:lstStyle/>
          <a:p>
            <a:pPr>
              <a:lnSpc>
                <a:spcPct val="150000"/>
              </a:lnSpc>
              <a:spcAft>
                <a:spcPts val="0"/>
              </a:spcAft>
            </a:pPr>
            <a:r>
              <a:rPr lang="en-US" altLang="zh-CN" sz="3000" dirty="0" smtClean="0">
                <a:latin typeface="NEU-HZ" panose="02010600010101010101" pitchFamily="2" charset="-122"/>
                <a:ea typeface="宋体" panose="02010600030101010101" pitchFamily="2" charset="-122"/>
                <a:cs typeface="Times New Roman" panose="02020603050405020304" pitchFamily="18" charset="0"/>
              </a:rPr>
              <a:t>4</a:t>
            </a:r>
            <a:r>
              <a:rPr lang="en-US" altLang="zh-CN" sz="3000" dirty="0" smtClean="0">
                <a:latin typeface="Calibri" panose="020F0502020204030204" pitchFamily="34" charset="0"/>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下列对这两首诗的理解不正确的一项是</a:t>
            </a:r>
            <a:r>
              <a:rPr lang="en-US" altLang="zh-CN" sz="3000" dirty="0" smtClean="0">
                <a:latin typeface="方正书宋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30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3000" dirty="0" smtClean="0">
                <a:latin typeface="方正书宋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a:t>
            </a:r>
          </a:p>
          <a:p>
            <a:pPr>
              <a:lnSpc>
                <a:spcPct val="150000"/>
              </a:lnSpc>
              <a:spcAft>
                <a:spcPts val="0"/>
              </a:spcAft>
            </a:pPr>
            <a:r>
              <a:rPr lang="en-US" altLang="zh-CN" sz="3000" dirty="0" smtClean="0">
                <a:latin typeface="Calibri" panose="020F0502020204030204" pitchFamily="34" charset="0"/>
                <a:ea typeface="宋体" panose="02010600030101010101" pitchFamily="2" charset="-122"/>
                <a:cs typeface="Times New Roman" panose="02020603050405020304" pitchFamily="18" charset="0"/>
              </a:rPr>
              <a:t>A.</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材料一中的</a:t>
            </a:r>
            <a:r>
              <a:rPr lang="en-US" altLang="zh-CN" sz="3000" dirty="0" smtClean="0">
                <a:latin typeface="NEU-BZ" panose="02010600010101010101" pitchFamily="2"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大漠</a:t>
            </a:r>
            <a:r>
              <a:rPr lang="en-US" altLang="zh-CN" sz="3000" dirty="0" smtClean="0">
                <a:latin typeface="NEU-BZ" panose="02010600010101010101" pitchFamily="2" charset="-122"/>
                <a:ea typeface="宋体" panose="02010600030101010101" pitchFamily="2" charset="-122"/>
                <a:cs typeface="Times New Roman" panose="02020603050405020304" pitchFamily="18" charset="0"/>
              </a:rPr>
              <a:t>”</a:t>
            </a:r>
            <a:r>
              <a:rPr lang="en-US" altLang="zh-CN" sz="30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3000" dirty="0" smtClean="0">
                <a:latin typeface="NEU-BZ" panose="02010600010101010101" pitchFamily="2"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燕山</a:t>
            </a:r>
            <a:r>
              <a:rPr lang="en-US" altLang="zh-CN" sz="3000" dirty="0" smtClean="0">
                <a:latin typeface="NEU-BZ" panose="02010600010101010101" pitchFamily="2"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之景</a:t>
            </a:r>
            <a:r>
              <a:rPr lang="en-US" altLang="zh-CN" sz="3000" dirty="0" smtClean="0">
                <a:latin typeface="方正书宋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一下就把人带到了广阔、迷人的沙漠美景中。</a:t>
            </a:r>
          </a:p>
          <a:p>
            <a:pPr>
              <a:lnSpc>
                <a:spcPct val="150000"/>
              </a:lnSpc>
              <a:spcAft>
                <a:spcPts val="0"/>
              </a:spcAft>
            </a:pPr>
            <a:r>
              <a:rPr lang="en-US" altLang="zh-CN" sz="3000" dirty="0" smtClean="0">
                <a:latin typeface="Calibri" panose="020F0502020204030204" pitchFamily="34" charset="0"/>
                <a:ea typeface="宋体" panose="02010600030101010101" pitchFamily="2" charset="-122"/>
                <a:cs typeface="Times New Roman" panose="02020603050405020304" pitchFamily="18" charset="0"/>
              </a:rPr>
              <a:t>B.</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材料一中的</a:t>
            </a:r>
            <a:r>
              <a:rPr lang="en-US" altLang="zh-CN" sz="3000" dirty="0" smtClean="0">
                <a:latin typeface="NEU-BZ" panose="02010600010101010101" pitchFamily="2"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沙如雪</a:t>
            </a:r>
            <a:r>
              <a:rPr lang="en-US" altLang="zh-CN" sz="3000" dirty="0" smtClean="0">
                <a:latin typeface="NEU-BZ" panose="02010600010101010101" pitchFamily="2"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从视觉上写出了沙漠在月下的颜色</a:t>
            </a:r>
            <a:r>
              <a:rPr lang="en-US" altLang="zh-CN" sz="3000" dirty="0" smtClean="0">
                <a:latin typeface="方正书宋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从触觉上写出了夜间的寒冷。</a:t>
            </a:r>
          </a:p>
          <a:p>
            <a:pPr>
              <a:lnSpc>
                <a:spcPct val="150000"/>
              </a:lnSpc>
              <a:spcAft>
                <a:spcPts val="0"/>
              </a:spcAft>
            </a:pPr>
            <a:r>
              <a:rPr lang="en-US" altLang="zh-CN" sz="3000" dirty="0" smtClean="0">
                <a:latin typeface="Calibri" panose="020F0502020204030204" pitchFamily="34" charset="0"/>
                <a:ea typeface="宋体" panose="02010600030101010101" pitchFamily="2" charset="-122"/>
                <a:cs typeface="Times New Roman" panose="02020603050405020304" pitchFamily="18" charset="0"/>
              </a:rPr>
              <a:t>C.</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材料二首句开门见山</a:t>
            </a:r>
            <a:r>
              <a:rPr lang="en-US" altLang="zh-CN" sz="3000" dirty="0" smtClean="0">
                <a:latin typeface="方正书宋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直言本意</a:t>
            </a:r>
            <a:r>
              <a:rPr lang="en-US" altLang="zh-CN" sz="3000" dirty="0" smtClean="0">
                <a:latin typeface="方正书宋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肯定并且强调诗歌所表现的是一匹非同寻常的好马。</a:t>
            </a:r>
          </a:p>
          <a:p>
            <a:pPr>
              <a:lnSpc>
                <a:spcPct val="150000"/>
              </a:lnSpc>
              <a:spcAft>
                <a:spcPts val="0"/>
              </a:spcAft>
            </a:pPr>
            <a:r>
              <a:rPr lang="en-US" altLang="zh-CN" sz="3000" dirty="0" smtClean="0">
                <a:latin typeface="Calibri" panose="020F0502020204030204" pitchFamily="34" charset="0"/>
                <a:ea typeface="宋体" panose="02010600030101010101" pitchFamily="2" charset="-122"/>
                <a:cs typeface="Times New Roman" panose="02020603050405020304" pitchFamily="18" charset="0"/>
              </a:rPr>
              <a:t>D.</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材料二中的</a:t>
            </a:r>
            <a:r>
              <a:rPr lang="en-US" altLang="zh-CN" sz="3000" dirty="0" smtClean="0">
                <a:latin typeface="NEU-BZ" panose="02010600010101010101" pitchFamily="2"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瘦骨</a:t>
            </a:r>
            <a:r>
              <a:rPr lang="en-US" altLang="zh-CN" sz="3000" dirty="0" smtClean="0">
                <a:latin typeface="NEU-BZ" panose="02010600010101010101" pitchFamily="2"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写形</a:t>
            </a:r>
            <a:r>
              <a:rPr lang="en-US" altLang="zh-CN" sz="3000" dirty="0" smtClean="0">
                <a:latin typeface="方正书宋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表现马的处境</a:t>
            </a:r>
            <a:r>
              <a:rPr lang="en-US" altLang="zh-CN" sz="3000" dirty="0" smtClean="0">
                <a:latin typeface="方正书宋_GBK" panose="03000509000000000000" pitchFamily="65" charset="-122"/>
                <a:ea typeface="宋体" panose="02010600030101010101" pitchFamily="2" charset="-122"/>
                <a:cs typeface="Times New Roman" panose="02020603050405020304" pitchFamily="18" charset="0"/>
              </a:rPr>
              <a:t>;</a:t>
            </a:r>
            <a:r>
              <a:rPr lang="en-US" altLang="zh-CN" sz="3000" dirty="0" smtClean="0">
                <a:latin typeface="NEU-BZ" panose="02010600010101010101" pitchFamily="2"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铜声</a:t>
            </a:r>
            <a:r>
              <a:rPr lang="en-US" altLang="zh-CN" sz="3000" dirty="0" smtClean="0">
                <a:latin typeface="NEU-BZ" panose="02010600010101010101" pitchFamily="2"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写质</a:t>
            </a:r>
            <a:r>
              <a:rPr lang="en-US" altLang="zh-CN" sz="3000" dirty="0" smtClean="0">
                <a:latin typeface="方正书宋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宋体" panose="02010600030101010101" pitchFamily="2" charset="-122"/>
                <a:cs typeface="Times New Roman" panose="02020603050405020304" pitchFamily="18" charset="0"/>
              </a:rPr>
              <a:t>反映马的素质。</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8245898" y="946407"/>
            <a:ext cx="498855" cy="615553"/>
          </a:xfrm>
          <a:prstGeom prst="rect">
            <a:avLst/>
          </a:prstGeom>
        </p:spPr>
        <p:txBody>
          <a:bodyPr wrap="none">
            <a:spAutoFit/>
          </a:bodyPr>
          <a:lstStyle/>
          <a:p>
            <a:r>
              <a:rPr lang="en-US" altLang="zh-CN" sz="3400" b="1" dirty="0">
                <a:solidFill>
                  <a:srgbClr val="E72582"/>
                </a:solidFill>
                <a:latin typeface="NEU-HZ" panose="02010600010101010101" pitchFamily="2" charset="-122"/>
                <a:ea typeface="宋体" panose="02010600030101010101" pitchFamily="2" charset="-122"/>
                <a:cs typeface="Times New Roman" panose="02020603050405020304" pitchFamily="18" charset="0"/>
              </a:rPr>
              <a:t>A</a:t>
            </a:r>
            <a:endParaRPr lang="zh-CN" altLang="en-US" sz="3400" b="1" dirty="0">
              <a:solidFill>
                <a:srgbClr val="E72582"/>
              </a:solidFill>
            </a:endParaRPr>
          </a:p>
        </p:txBody>
      </p:sp>
    </p:spTree>
    <p:custDataLst>
      <p:tags r:id="rId1"/>
    </p:custDataLst>
    <p:extLst>
      <p:ext uri="{BB962C8B-B14F-4D97-AF65-F5344CB8AC3E}">
        <p14:creationId xmlns:p14="http://schemas.microsoft.com/office/powerpoint/2010/main" val="3142846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86596" y="946407"/>
            <a:ext cx="10653624" cy="5632311"/>
          </a:xfrm>
          <a:prstGeom prst="rect">
            <a:avLst/>
          </a:prstGeom>
        </p:spPr>
        <p:txBody>
          <a:bodyPr wrap="square">
            <a:spAutoFit/>
          </a:bodyPr>
          <a:lstStyle/>
          <a:p>
            <a:pPr>
              <a:lnSpc>
                <a:spcPct val="150000"/>
              </a:lnSpc>
              <a:spcAft>
                <a:spcPts val="0"/>
              </a:spcAft>
            </a:pPr>
            <a:r>
              <a:rPr lang="zh-CN" altLang="zh-CN" sz="3000" dirty="0" smtClean="0">
                <a:latin typeface="Calibri" panose="020F0502020204030204" pitchFamily="34" charset="0"/>
                <a:ea typeface="方正黑体_GBK" panose="03000509000000000000" pitchFamily="65" charset="-122"/>
                <a:cs typeface="Times New Roman" panose="02020603050405020304" pitchFamily="18" charset="0"/>
              </a:rPr>
              <a:t>八、阅读短文</a:t>
            </a:r>
            <a:r>
              <a:rPr lang="en-US" altLang="zh-CN" sz="3000" dirty="0" smtClean="0">
                <a:latin typeface="方正黑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黑体_GBK" panose="03000509000000000000" pitchFamily="65" charset="-122"/>
                <a:cs typeface="Times New Roman" panose="02020603050405020304" pitchFamily="18" charset="0"/>
              </a:rPr>
              <a:t>完成练习。</a:t>
            </a:r>
            <a:endParaRPr lang="zh-CN" altLang="zh-CN" sz="3000" dirty="0" smtClean="0">
              <a:latin typeface="Calibri" panose="020F0502020204030204" pitchFamily="34" charset="0"/>
              <a:ea typeface="宋体" panose="02010600030101010101" pitchFamily="2" charset="-122"/>
              <a:cs typeface="Times New Roman" panose="02020603050405020304" pitchFamily="18" charset="0"/>
            </a:endParaRPr>
          </a:p>
          <a:p>
            <a:pPr indent="304800">
              <a:lnSpc>
                <a:spcPct val="150000"/>
              </a:lnSpc>
              <a:spcAft>
                <a:spcPts val="0"/>
              </a:spcAft>
            </a:pPr>
            <a:r>
              <a:rPr lang="en-US" altLang="zh-CN" sz="3000" dirty="0" smtClean="0">
                <a:latin typeface="Calibri" panose="020F0502020204030204" pitchFamily="34" charset="0"/>
                <a:ea typeface="方正楷体_GBK" panose="03000509000000000000" pitchFamily="65" charset="-122"/>
                <a:cs typeface="Times New Roman" panose="02020603050405020304" pitchFamily="18" charset="0"/>
              </a:rPr>
              <a:t>     </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一身粗布红衣。一把手枪</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骑着一匹白马冒着枪林弹雨冲锋在如火如荼的战场</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endParaRPr lang="zh-CN" altLang="zh-CN" sz="3000" dirty="0" smtClean="0">
              <a:latin typeface="Calibri" panose="020F0502020204030204" pitchFamily="34" charset="0"/>
              <a:ea typeface="宋体" panose="02010600030101010101" pitchFamily="2" charset="-122"/>
              <a:cs typeface="Times New Roman" panose="02020603050405020304" pitchFamily="18" charset="0"/>
            </a:endParaRPr>
          </a:p>
          <a:p>
            <a:pPr indent="304800">
              <a:lnSpc>
                <a:spcPct val="150000"/>
              </a:lnSpc>
              <a:spcAft>
                <a:spcPts val="0"/>
              </a:spcAft>
            </a:pPr>
            <a:r>
              <a:rPr lang="en-US" altLang="zh-CN" sz="3000" dirty="0" smtClean="0">
                <a:latin typeface="Calibri" panose="020F0502020204030204" pitchFamily="34" charset="0"/>
                <a:ea typeface="方正楷体_GBK" panose="03000509000000000000" pitchFamily="65" charset="-122"/>
                <a:cs typeface="Times New Roman" panose="02020603050405020304" pitchFamily="18" charset="0"/>
              </a:rPr>
              <a:t>      </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这是当年东北抗日联军中一位女战士真实的形象。她</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就是威震敌胆</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被誉为</a:t>
            </a:r>
            <a:r>
              <a:rPr lang="en-US" altLang="zh-CN" sz="3000" dirty="0" smtClean="0">
                <a:latin typeface="NEU-BZ" panose="02010600010101010101" pitchFamily="2" charset="-122"/>
                <a:ea typeface="方正楷体_GBK" panose="03000509000000000000" pitchFamily="65"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白山黑水</a:t>
            </a:r>
            <a:r>
              <a:rPr lang="en-US" altLang="zh-CN" sz="3000" dirty="0" smtClean="0">
                <a:latin typeface="NEU-BZ" panose="02010600010101010101" pitchFamily="2" charset="-122"/>
                <a:ea typeface="方正楷体_GBK" panose="03000509000000000000" pitchFamily="65"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民族魂的抗日女英雄</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赵一曼。</a:t>
            </a:r>
            <a:endParaRPr lang="zh-CN" altLang="zh-CN" sz="3000" dirty="0" smtClean="0">
              <a:latin typeface="Calibri" panose="020F0502020204030204" pitchFamily="34" charset="0"/>
              <a:ea typeface="宋体" panose="02010600030101010101" pitchFamily="2" charset="-122"/>
              <a:cs typeface="Times New Roman" panose="02020603050405020304" pitchFamily="18" charset="0"/>
            </a:endParaRPr>
          </a:p>
          <a:p>
            <a:pPr indent="304800">
              <a:lnSpc>
                <a:spcPct val="150000"/>
              </a:lnSpc>
              <a:spcAft>
                <a:spcPts val="0"/>
              </a:spcAft>
            </a:pPr>
            <a:r>
              <a:rPr lang="en-US" altLang="zh-CN" sz="3000" dirty="0" smtClean="0">
                <a:latin typeface="Calibri" panose="020F0502020204030204" pitchFamily="34" charset="0"/>
                <a:ea typeface="宋体" panose="02010600030101010101" pitchFamily="2" charset="-122"/>
                <a:cs typeface="Times New Roman" panose="02020603050405020304" pitchFamily="18" charset="0"/>
              </a:rPr>
              <a:t>      1935</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年</a:t>
            </a:r>
            <a:r>
              <a:rPr lang="en-US" altLang="zh-CN" sz="3000" dirty="0" smtClean="0">
                <a:latin typeface="Calibri" panose="020F0502020204030204" pitchFamily="34" charset="0"/>
                <a:ea typeface="宋体" panose="02010600030101010101" pitchFamily="2" charset="-122"/>
                <a:cs typeface="Times New Roman" panose="02020603050405020304" pitchFamily="18" charset="0"/>
              </a:rPr>
              <a:t>11</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月</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赵一曼率领的部队被日伪军包围</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她毅然决定把生的机会留给战友</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要团长带队突围</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自己率领几个人掩护。在枪林弹雨中</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她左手手腕中弹负伤。寒冷的冬夜里</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她和战士</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3987589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59" y="861094"/>
            <a:ext cx="11286849" cy="4278094"/>
          </a:xfrm>
          <a:prstGeom prst="rect">
            <a:avLst/>
          </a:prstGeom>
        </p:spPr>
        <p:txBody>
          <a:bodyPr wrap="square">
            <a:spAutoFit/>
          </a:bodyPr>
          <a:lstStyle/>
          <a:p>
            <a:pPr>
              <a:lnSpc>
                <a:spcPct val="200000"/>
              </a:lnSpc>
              <a:spcAft>
                <a:spcPts val="0"/>
              </a:spcAft>
            </a:pPr>
            <a:r>
              <a:rPr lang="zh-CN" altLang="zh-CN" sz="3400" dirty="0">
                <a:latin typeface="Calibri" panose="020F0502020204030204" pitchFamily="34" charset="0"/>
                <a:ea typeface="方正黑体_GBK" panose="03000509000000000000" pitchFamily="65" charset="-122"/>
                <a:cs typeface="Times New Roman" panose="02020603050405020304" pitchFamily="18" charset="0"/>
              </a:rPr>
              <a:t>一、用</a:t>
            </a:r>
            <a:r>
              <a:rPr lang="en-US" altLang="zh-CN" sz="3400" dirty="0">
                <a:latin typeface="NEU-BZ" panose="02010600010101010101" pitchFamily="2" charset="-122"/>
                <a:ea typeface="方正黑体_GBK" panose="03000509000000000000" pitchFamily="65" charset="-122"/>
                <a:cs typeface="Times New Roman" panose="02020603050405020304" pitchFamily="18" charset="0"/>
              </a:rPr>
              <a:t>“</a:t>
            </a:r>
            <a:r>
              <a:rPr lang="en-US" altLang="zh-CN" sz="3400" dirty="0">
                <a:latin typeface="方正黑体_GBK" panose="03000509000000000000" pitchFamily="65" charset="-122"/>
                <a:ea typeface="宋体" panose="02010600030101010101" pitchFamily="2" charset="-122"/>
                <a:cs typeface="Times New Roman" panose="02020603050405020304" pitchFamily="18" charset="0"/>
              </a:rPr>
              <a:t>——</a:t>
            </a:r>
            <a:r>
              <a:rPr lang="en-US" altLang="zh-CN" sz="3400" dirty="0">
                <a:latin typeface="NEU-BZ" panose="02010600010101010101" pitchFamily="2" charset="-122"/>
                <a:ea typeface="方正黑体_GBK" panose="03000509000000000000" pitchFamily="65" charset="-122"/>
                <a:cs typeface="Times New Roman" panose="02020603050405020304" pitchFamily="18" charset="0"/>
              </a:rPr>
              <a:t>”</a:t>
            </a:r>
            <a:r>
              <a:rPr lang="zh-CN" altLang="zh-CN" sz="3400" dirty="0">
                <a:latin typeface="Calibri" panose="020F0502020204030204" pitchFamily="34" charset="0"/>
                <a:ea typeface="方正黑体_GBK" panose="03000509000000000000" pitchFamily="65" charset="-122"/>
                <a:cs typeface="Times New Roman" panose="02020603050405020304" pitchFamily="18" charset="0"/>
              </a:rPr>
              <a:t>画出加点字正确的读音。</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200000"/>
              </a:lnSpc>
              <a:spcAft>
                <a:spcPts val="0"/>
              </a:spcAft>
            </a:pPr>
            <a:r>
              <a:rPr lang="zh-CN" altLang="zh-CN" sz="3400" dirty="0">
                <a:latin typeface="Calibri" panose="020F0502020204030204" pitchFamily="34" charset="0"/>
                <a:ea typeface="宋体" panose="02010600030101010101" pitchFamily="2" charset="-122"/>
                <a:cs typeface="Times New Roman" panose="02020603050405020304" pitchFamily="18" charset="0"/>
              </a:rPr>
              <a:t>坚劲</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XT" panose="02020503000000020003" pitchFamily="18" charset="-122"/>
                <a:ea typeface="宋体" panose="02010600030101010101" pitchFamily="2" charset="-122"/>
                <a:cs typeface="Times New Roman" panose="02020603050405020304" pitchFamily="18" charset="0"/>
              </a:rPr>
              <a:t>jìn</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a:latin typeface="NEU-XT" panose="02020503000000020003" pitchFamily="18" charset="-122"/>
                <a:ea typeface="宋体" panose="02010600030101010101" pitchFamily="2" charset="-122"/>
                <a:cs typeface="Times New Roman" panose="02020603050405020304" pitchFamily="18" charset="0"/>
              </a:rPr>
              <a:t>jìnɡ</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smtClean="0">
                <a:latin typeface="NEU-XT" panose="02020503000000020003" pitchFamily="18" charset="-122"/>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僻</a:t>
            </a:r>
            <a:r>
              <a:rPr lang="zh-CN" altLang="zh-CN" sz="3400" dirty="0">
                <a:latin typeface="Calibri" panose="020F0502020204030204" pitchFamily="34" charset="0"/>
                <a:ea typeface="宋体" panose="02010600030101010101" pitchFamily="2" charset="-122"/>
                <a:cs typeface="Times New Roman" panose="02020603050405020304" pitchFamily="18" charset="0"/>
              </a:rPr>
              <a:t>静</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XT" panose="02020503000000020003" pitchFamily="18" charset="-122"/>
                <a:ea typeface="宋体" panose="02010600030101010101" pitchFamily="2" charset="-122"/>
                <a:cs typeface="Times New Roman" panose="02020603050405020304" pitchFamily="18" charset="0"/>
              </a:rPr>
              <a:t>pì</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a:latin typeface="NEU-XT" panose="02020503000000020003" pitchFamily="18" charset="-122"/>
                <a:ea typeface="宋体" panose="02010600030101010101" pitchFamily="2" charset="-122"/>
                <a:cs typeface="Times New Roman" panose="02020603050405020304" pitchFamily="18" charset="0"/>
              </a:rPr>
              <a:t>bì</a:t>
            </a:r>
            <a:r>
              <a:rPr lang="en-US" altLang="zh-CN" sz="3400" dirty="0" smtClean="0">
                <a:latin typeface="方正书宋_GBK" panose="03000509000000000000" pitchFamily="65" charset="-122"/>
                <a:ea typeface="宋体" panose="02010600030101010101" pitchFamily="2" charset="-122"/>
                <a:cs typeface="Times New Roman" panose="02020603050405020304" pitchFamily="18" charset="0"/>
              </a:rPr>
              <a:t>)</a:t>
            </a:r>
            <a:endParaRPr lang="en-US" altLang="zh-CN" sz="3400" dirty="0" smtClean="0">
              <a:latin typeface="NEU-XT" panose="02020503000000020003" pitchFamily="18" charset="-122"/>
              <a:ea typeface="宋体" panose="02010600030101010101" pitchFamily="2" charset="-122"/>
              <a:cs typeface="Times New Roman" panose="02020603050405020304" pitchFamily="18" charset="0"/>
            </a:endParaRPr>
          </a:p>
          <a:p>
            <a:pPr>
              <a:lnSpc>
                <a:spcPct val="200000"/>
              </a:lnSpc>
              <a:spcAft>
                <a:spcPts val="0"/>
              </a:spcAft>
            </a:pP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剥</a:t>
            </a:r>
            <a:r>
              <a:rPr lang="zh-CN" altLang="zh-CN" sz="3400" dirty="0">
                <a:latin typeface="Calibri" panose="020F0502020204030204" pitchFamily="34" charset="0"/>
                <a:ea typeface="宋体" panose="02010600030101010101" pitchFamily="2" charset="-122"/>
                <a:cs typeface="Times New Roman" panose="02020603050405020304" pitchFamily="18" charset="0"/>
              </a:rPr>
              <a:t>削</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XT" panose="02020503000000020003" pitchFamily="18" charset="-122"/>
                <a:ea typeface="宋体" panose="02010600030101010101" pitchFamily="2" charset="-122"/>
                <a:cs typeface="Times New Roman" panose="02020603050405020304" pitchFamily="18" charset="0"/>
              </a:rPr>
              <a:t>xiāo</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a:latin typeface="NEU-XT" panose="02020503000000020003" pitchFamily="18" charset="-122"/>
                <a:ea typeface="宋体" panose="02010600030101010101" pitchFamily="2" charset="-122"/>
                <a:cs typeface="Times New Roman" panose="02020603050405020304" pitchFamily="18" charset="0"/>
              </a:rPr>
              <a:t>xuē</a:t>
            </a:r>
            <a:r>
              <a:rPr lang="en-US" altLang="zh-CN" sz="3400" dirty="0" smtClean="0">
                <a:latin typeface="方正书宋_GBK" panose="03000509000000000000" pitchFamily="65" charset="-122"/>
                <a:ea typeface="宋体" panose="02010600030101010101" pitchFamily="2" charset="-122"/>
                <a:cs typeface="Times New Roman" panose="02020603050405020304" pitchFamily="18" charset="0"/>
              </a:rPr>
              <a:t>)</a:t>
            </a:r>
            <a:r>
              <a:rPr lang="zh-CN" altLang="en-US"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暂</a:t>
            </a:r>
            <a:r>
              <a:rPr lang="zh-CN" altLang="zh-CN" sz="3400" dirty="0">
                <a:latin typeface="Calibri" panose="020F0502020204030204" pitchFamily="34" charset="0"/>
                <a:ea typeface="宋体" panose="02010600030101010101" pitchFamily="2" charset="-122"/>
                <a:cs typeface="Times New Roman" panose="02020603050405020304" pitchFamily="18" charset="0"/>
              </a:rPr>
              <a:t>时</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XT" panose="02020503000000020003" pitchFamily="18" charset="-122"/>
                <a:ea typeface="宋体" panose="02010600030101010101" pitchFamily="2" charset="-122"/>
                <a:cs typeface="Times New Roman" panose="02020603050405020304" pitchFamily="18" charset="0"/>
              </a:rPr>
              <a:t>zàn</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a:latin typeface="NEU-XT" panose="02020503000000020003" pitchFamily="18" charset="-122"/>
                <a:ea typeface="宋体" panose="02010600030101010101" pitchFamily="2" charset="-122"/>
                <a:cs typeface="Times New Roman" panose="02020603050405020304" pitchFamily="18" charset="0"/>
              </a:rPr>
              <a:t>zhàn</a:t>
            </a:r>
            <a:r>
              <a:rPr lang="en-US" altLang="zh-CN" sz="3400" dirty="0" smtClean="0">
                <a:latin typeface="方正书宋_GBK" panose="03000509000000000000" pitchFamily="65" charset="-122"/>
                <a:ea typeface="宋体" panose="02010600030101010101" pitchFamily="2" charset="-122"/>
                <a:cs typeface="Times New Roman" panose="02020603050405020304" pitchFamily="18" charset="0"/>
              </a:rPr>
              <a:t>)</a:t>
            </a:r>
            <a:endParaRPr lang="en-US" altLang="zh-CN" sz="3400" dirty="0" smtClean="0">
              <a:latin typeface="Calibri" panose="020F0502020204030204" pitchFamily="34" charset="0"/>
              <a:ea typeface="宋体" panose="02010600030101010101" pitchFamily="2" charset="-122"/>
              <a:cs typeface="Times New Roman" panose="02020603050405020304" pitchFamily="18" charset="0"/>
            </a:endParaRPr>
          </a:p>
          <a:p>
            <a:pPr>
              <a:lnSpc>
                <a:spcPct val="200000"/>
              </a:lnSpc>
              <a:spcAft>
                <a:spcPts val="0"/>
              </a:spcAft>
            </a:pP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兴</a:t>
            </a:r>
            <a:r>
              <a:rPr lang="zh-CN" altLang="zh-CN" sz="3400" dirty="0">
                <a:latin typeface="Calibri" panose="020F0502020204030204" pitchFamily="34" charset="0"/>
                <a:ea typeface="宋体" panose="02010600030101010101" pitchFamily="2" charset="-122"/>
                <a:cs typeface="Times New Roman" panose="02020603050405020304" pitchFamily="18" charset="0"/>
              </a:rPr>
              <a:t>旺</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XT" panose="02020503000000020003" pitchFamily="18" charset="-122"/>
                <a:ea typeface="宋体" panose="02010600030101010101" pitchFamily="2" charset="-122"/>
                <a:cs typeface="Times New Roman" panose="02020603050405020304" pitchFamily="18" charset="0"/>
              </a:rPr>
              <a:t>xīnɡ</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a:latin typeface="NEU-XT" panose="02020503000000020003" pitchFamily="18" charset="-122"/>
                <a:ea typeface="宋体" panose="02010600030101010101" pitchFamily="2" charset="-122"/>
                <a:cs typeface="Times New Roman" panose="02020603050405020304" pitchFamily="18" charset="0"/>
              </a:rPr>
              <a:t>xìnɡ</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勉</a:t>
            </a:r>
            <a:r>
              <a:rPr lang="zh-CN" altLang="zh-CN" sz="3400" dirty="0">
                <a:latin typeface="Calibri" panose="020F0502020204030204" pitchFamily="34" charset="0"/>
                <a:ea typeface="宋体" panose="02010600030101010101" pitchFamily="2" charset="-122"/>
                <a:cs typeface="Times New Roman" panose="02020603050405020304" pitchFamily="18" charset="0"/>
              </a:rPr>
              <a:t>强</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XT" panose="02020503000000020003" pitchFamily="18" charset="-122"/>
                <a:ea typeface="宋体" panose="02010600030101010101" pitchFamily="2" charset="-122"/>
                <a:cs typeface="Times New Roman" panose="02020603050405020304" pitchFamily="18" charset="0"/>
              </a:rPr>
              <a:t>qiánɡ</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a:latin typeface="NEU-XT" panose="02020503000000020003" pitchFamily="18" charset="-122"/>
                <a:ea typeface="宋体" panose="02010600030101010101" pitchFamily="2" charset="-122"/>
                <a:cs typeface="Times New Roman" panose="02020603050405020304" pitchFamily="18" charset="0"/>
              </a:rPr>
              <a:t>qiǎnɡ</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endParaRPr lang="zh-CN" altLang="zh-CN" sz="3400" dirty="0">
              <a:effectLst/>
              <a:latin typeface="Calibri" panose="020F0502020204030204" pitchFamily="34" charset="0"/>
              <a:ea typeface="宋体" panose="02010600030101010101" pitchFamily="2" charset="-122"/>
              <a:cs typeface="Times New Roman" panose="02020603050405020304" pitchFamily="18" charset="0"/>
            </a:endParaRPr>
          </a:p>
        </p:txBody>
      </p:sp>
      <p:cxnSp>
        <p:nvCxnSpPr>
          <p:cNvPr id="8" name="直接连接符 7">
            <a:extLst>
              <a:ext uri="{FF2B5EF4-FFF2-40B4-BE49-F238E27FC236}">
                <a16:creationId xmlns="" xmlns:a16="http://schemas.microsoft.com/office/drawing/2014/main" id="{DC00B431-AEA9-CF67-4DCE-3DA54EDAEDF1}"/>
              </a:ext>
            </a:extLst>
          </p:cNvPr>
          <p:cNvCxnSpPr/>
          <p:nvPr/>
        </p:nvCxnSpPr>
        <p:spPr>
          <a:xfrm flipV="1">
            <a:off x="2384661" y="2810084"/>
            <a:ext cx="832991" cy="1"/>
          </a:xfrm>
          <a:prstGeom prst="line">
            <a:avLst/>
          </a:prstGeom>
          <a:ln w="28575">
            <a:solidFill>
              <a:srgbClr val="E72582"/>
            </a:solidFill>
          </a:ln>
        </p:spPr>
        <p:style>
          <a:lnRef idx="3">
            <a:schemeClr val="accent6"/>
          </a:lnRef>
          <a:fillRef idx="0">
            <a:schemeClr val="accent6"/>
          </a:fillRef>
          <a:effectRef idx="2">
            <a:schemeClr val="accent6"/>
          </a:effectRef>
          <a:fontRef idx="minor">
            <a:schemeClr val="tx1"/>
          </a:fontRef>
        </p:style>
      </p:cxnSp>
      <p:cxnSp>
        <p:nvCxnSpPr>
          <p:cNvPr id="9" name="直接连接符 8">
            <a:extLst>
              <a:ext uri="{FF2B5EF4-FFF2-40B4-BE49-F238E27FC236}">
                <a16:creationId xmlns="" xmlns:a16="http://schemas.microsoft.com/office/drawing/2014/main" id="{DC00B431-AEA9-CF67-4DCE-3DA54EDAEDF1}"/>
              </a:ext>
            </a:extLst>
          </p:cNvPr>
          <p:cNvCxnSpPr/>
          <p:nvPr/>
        </p:nvCxnSpPr>
        <p:spPr>
          <a:xfrm flipV="1">
            <a:off x="6220987" y="2810084"/>
            <a:ext cx="447232" cy="1"/>
          </a:xfrm>
          <a:prstGeom prst="line">
            <a:avLst/>
          </a:prstGeom>
          <a:ln w="28575">
            <a:solidFill>
              <a:srgbClr val="E72582"/>
            </a:solidFill>
          </a:ln>
        </p:spPr>
        <p:style>
          <a:lnRef idx="3">
            <a:schemeClr val="accent6"/>
          </a:lnRef>
          <a:fillRef idx="0">
            <a:schemeClr val="accent6"/>
          </a:fillRef>
          <a:effectRef idx="2">
            <a:schemeClr val="accent6"/>
          </a:effectRef>
          <a:fontRef idx="minor">
            <a:schemeClr val="tx1"/>
          </a:fontRef>
        </p:style>
      </p:cxnSp>
      <p:cxnSp>
        <p:nvCxnSpPr>
          <p:cNvPr id="11" name="直接连接符 10">
            <a:extLst>
              <a:ext uri="{FF2B5EF4-FFF2-40B4-BE49-F238E27FC236}">
                <a16:creationId xmlns="" xmlns:a16="http://schemas.microsoft.com/office/drawing/2014/main" id="{DC00B431-AEA9-CF67-4DCE-3DA54EDAEDF1}"/>
              </a:ext>
            </a:extLst>
          </p:cNvPr>
          <p:cNvCxnSpPr/>
          <p:nvPr/>
        </p:nvCxnSpPr>
        <p:spPr>
          <a:xfrm flipV="1">
            <a:off x="2735468" y="3807873"/>
            <a:ext cx="832991" cy="1"/>
          </a:xfrm>
          <a:prstGeom prst="line">
            <a:avLst/>
          </a:prstGeom>
          <a:ln w="28575">
            <a:solidFill>
              <a:srgbClr val="E72582"/>
            </a:solidFill>
          </a:ln>
        </p:spPr>
        <p:style>
          <a:lnRef idx="3">
            <a:schemeClr val="accent6"/>
          </a:lnRef>
          <a:fillRef idx="0">
            <a:schemeClr val="accent6"/>
          </a:fillRef>
          <a:effectRef idx="2">
            <a:schemeClr val="accent6"/>
          </a:effectRef>
          <a:fontRef idx="minor">
            <a:schemeClr val="tx1"/>
          </a:fontRef>
        </p:style>
      </p:cxnSp>
      <p:cxnSp>
        <p:nvCxnSpPr>
          <p:cNvPr id="12" name="直接连接符 11">
            <a:extLst>
              <a:ext uri="{FF2B5EF4-FFF2-40B4-BE49-F238E27FC236}">
                <a16:creationId xmlns="" xmlns:a16="http://schemas.microsoft.com/office/drawing/2014/main" id="{DC00B431-AEA9-CF67-4DCE-3DA54EDAEDF1}"/>
              </a:ext>
            </a:extLst>
          </p:cNvPr>
          <p:cNvCxnSpPr/>
          <p:nvPr/>
        </p:nvCxnSpPr>
        <p:spPr>
          <a:xfrm flipV="1">
            <a:off x="6140257" y="3825125"/>
            <a:ext cx="832991" cy="1"/>
          </a:xfrm>
          <a:prstGeom prst="line">
            <a:avLst/>
          </a:prstGeom>
          <a:ln w="28575">
            <a:solidFill>
              <a:srgbClr val="E72582"/>
            </a:solidFill>
          </a:ln>
        </p:spPr>
        <p:style>
          <a:lnRef idx="3">
            <a:schemeClr val="accent6"/>
          </a:lnRef>
          <a:fillRef idx="0">
            <a:schemeClr val="accent6"/>
          </a:fillRef>
          <a:effectRef idx="2">
            <a:schemeClr val="accent6"/>
          </a:effectRef>
          <a:fontRef idx="minor">
            <a:schemeClr val="tx1"/>
          </a:fontRef>
        </p:style>
      </p:cxnSp>
      <p:cxnSp>
        <p:nvCxnSpPr>
          <p:cNvPr id="13" name="直接连接符 12">
            <a:extLst>
              <a:ext uri="{FF2B5EF4-FFF2-40B4-BE49-F238E27FC236}">
                <a16:creationId xmlns="" xmlns:a16="http://schemas.microsoft.com/office/drawing/2014/main" id="{DC00B431-AEA9-CF67-4DCE-3DA54EDAEDF1}"/>
              </a:ext>
            </a:extLst>
          </p:cNvPr>
          <p:cNvCxnSpPr/>
          <p:nvPr/>
        </p:nvCxnSpPr>
        <p:spPr>
          <a:xfrm flipV="1">
            <a:off x="1551670" y="4860295"/>
            <a:ext cx="832991" cy="1"/>
          </a:xfrm>
          <a:prstGeom prst="line">
            <a:avLst/>
          </a:prstGeom>
          <a:ln w="28575">
            <a:solidFill>
              <a:srgbClr val="E72582"/>
            </a:solidFill>
          </a:ln>
        </p:spPr>
        <p:style>
          <a:lnRef idx="3">
            <a:schemeClr val="accent6"/>
          </a:lnRef>
          <a:fillRef idx="0">
            <a:schemeClr val="accent6"/>
          </a:fillRef>
          <a:effectRef idx="2">
            <a:schemeClr val="accent6"/>
          </a:effectRef>
          <a:fontRef idx="minor">
            <a:schemeClr val="tx1"/>
          </a:fontRef>
        </p:style>
      </p:cxnSp>
      <p:cxnSp>
        <p:nvCxnSpPr>
          <p:cNvPr id="14" name="直接连接符 13">
            <a:extLst>
              <a:ext uri="{FF2B5EF4-FFF2-40B4-BE49-F238E27FC236}">
                <a16:creationId xmlns="" xmlns:a16="http://schemas.microsoft.com/office/drawing/2014/main" id="{DC00B431-AEA9-CF67-4DCE-3DA54EDAEDF1}"/>
              </a:ext>
            </a:extLst>
          </p:cNvPr>
          <p:cNvCxnSpPr/>
          <p:nvPr/>
        </p:nvCxnSpPr>
        <p:spPr>
          <a:xfrm flipV="1">
            <a:off x="7773295" y="4860296"/>
            <a:ext cx="1086033" cy="1"/>
          </a:xfrm>
          <a:prstGeom prst="line">
            <a:avLst/>
          </a:prstGeom>
          <a:ln w="28575">
            <a:solidFill>
              <a:srgbClr val="E72582"/>
            </a:solidFill>
          </a:ln>
        </p:spPr>
        <p:style>
          <a:lnRef idx="3">
            <a:schemeClr val="accent6"/>
          </a:lnRef>
          <a:fillRef idx="0">
            <a:schemeClr val="accent6"/>
          </a:fillRef>
          <a:effectRef idx="2">
            <a:schemeClr val="accent6"/>
          </a:effectRef>
          <a:fontRef idx="minor">
            <a:schemeClr val="tx1"/>
          </a:fontRef>
        </p:style>
      </p:cxnSp>
      <p:sp>
        <p:nvSpPr>
          <p:cNvPr id="16" name="文本框 15">
            <a:extLst>
              <a:ext uri="{FF2B5EF4-FFF2-40B4-BE49-F238E27FC236}">
                <a16:creationId xmlns="" xmlns:a16="http://schemas.microsoft.com/office/drawing/2014/main" id="{94A31E79-ABE2-45F0-B5C9-5CDCC84B0C1C}"/>
              </a:ext>
            </a:extLst>
          </p:cNvPr>
          <p:cNvSpPr txBox="1"/>
          <p:nvPr/>
        </p:nvSpPr>
        <p:spPr>
          <a:xfrm>
            <a:off x="1100150" y="2488674"/>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17" name="文本框 16">
            <a:extLst>
              <a:ext uri="{FF2B5EF4-FFF2-40B4-BE49-F238E27FC236}">
                <a16:creationId xmlns="" xmlns:a16="http://schemas.microsoft.com/office/drawing/2014/main" id="{94A31E79-ABE2-45F0-B5C9-5CDCC84B0C1C}"/>
              </a:ext>
            </a:extLst>
          </p:cNvPr>
          <p:cNvSpPr txBox="1"/>
          <p:nvPr/>
        </p:nvSpPr>
        <p:spPr>
          <a:xfrm>
            <a:off x="5384905" y="2488674"/>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18" name="文本框 17">
            <a:extLst>
              <a:ext uri="{FF2B5EF4-FFF2-40B4-BE49-F238E27FC236}">
                <a16:creationId xmlns="" xmlns:a16="http://schemas.microsoft.com/office/drawing/2014/main" id="{94A31E79-ABE2-45F0-B5C9-5CDCC84B0C1C}"/>
              </a:ext>
            </a:extLst>
          </p:cNvPr>
          <p:cNvSpPr txBox="1"/>
          <p:nvPr/>
        </p:nvSpPr>
        <p:spPr>
          <a:xfrm>
            <a:off x="1100149" y="3512025"/>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19" name="文本框 18">
            <a:extLst>
              <a:ext uri="{FF2B5EF4-FFF2-40B4-BE49-F238E27FC236}">
                <a16:creationId xmlns="" xmlns:a16="http://schemas.microsoft.com/office/drawing/2014/main" id="{94A31E79-ABE2-45F0-B5C9-5CDCC84B0C1C}"/>
              </a:ext>
            </a:extLst>
          </p:cNvPr>
          <p:cNvSpPr txBox="1"/>
          <p:nvPr/>
        </p:nvSpPr>
        <p:spPr>
          <a:xfrm>
            <a:off x="5333670" y="3528853"/>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20" name="文本框 19">
            <a:extLst>
              <a:ext uri="{FF2B5EF4-FFF2-40B4-BE49-F238E27FC236}">
                <a16:creationId xmlns="" xmlns:a16="http://schemas.microsoft.com/office/drawing/2014/main" id="{94A31E79-ABE2-45F0-B5C9-5CDCC84B0C1C}"/>
              </a:ext>
            </a:extLst>
          </p:cNvPr>
          <p:cNvSpPr txBox="1"/>
          <p:nvPr/>
        </p:nvSpPr>
        <p:spPr>
          <a:xfrm>
            <a:off x="668704" y="4571633"/>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21" name="文本框 20">
            <a:extLst>
              <a:ext uri="{FF2B5EF4-FFF2-40B4-BE49-F238E27FC236}">
                <a16:creationId xmlns="" xmlns:a16="http://schemas.microsoft.com/office/drawing/2014/main" id="{94A31E79-ABE2-45F0-B5C9-5CDCC84B0C1C}"/>
              </a:ext>
            </a:extLst>
          </p:cNvPr>
          <p:cNvSpPr txBox="1"/>
          <p:nvPr/>
        </p:nvSpPr>
        <p:spPr>
          <a:xfrm>
            <a:off x="5854283" y="4598592"/>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Tree>
    <p:custDataLst>
      <p:tags r:id="rId1"/>
    </p:custDataLst>
    <p:extLst>
      <p:ext uri="{BB962C8B-B14F-4D97-AF65-F5344CB8AC3E}">
        <p14:creationId xmlns:p14="http://schemas.microsoft.com/office/powerpoint/2010/main" val="185098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randombar(horizontal)">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86596" y="946407"/>
            <a:ext cx="10653624" cy="5443863"/>
          </a:xfrm>
          <a:prstGeom prst="rect">
            <a:avLst/>
          </a:prstGeom>
        </p:spPr>
        <p:txBody>
          <a:bodyPr wrap="square">
            <a:spAutoFit/>
          </a:bodyPr>
          <a:lstStyle/>
          <a:p>
            <a:pPr>
              <a:lnSpc>
                <a:spcPct val="130000"/>
              </a:lnSpc>
              <a:spcAft>
                <a:spcPts val="0"/>
              </a:spcAft>
            </a:pP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相互搀扶着</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跌跌撞撞地转移到一个隐蔽处养伤。但是</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没过几天就被敌人发现</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还被包围了。面对虎狼般凶狠的敌人的围困和喊话</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赵一曼丝毫不为所动</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而是不顾受伤的手腕</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举枪回击敌人。看到身边的战士一个个倒下</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赵一曼心痛万分。而她自己的左大腿骨也被子弹打穿</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洁白的雪地上殷红的血越流越多</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红得刺目</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她昏倒在了雪地里。</a:t>
            </a:r>
            <a:endParaRPr lang="zh-CN" altLang="zh-CN" sz="3000" dirty="0" smtClean="0">
              <a:latin typeface="Calibri" panose="020F0502020204030204" pitchFamily="34" charset="0"/>
              <a:ea typeface="宋体" panose="02010600030101010101" pitchFamily="2" charset="-122"/>
              <a:cs typeface="Times New Roman" panose="02020603050405020304" pitchFamily="18" charset="0"/>
            </a:endParaRPr>
          </a:p>
          <a:p>
            <a:pPr indent="304800">
              <a:lnSpc>
                <a:spcPct val="130000"/>
              </a:lnSpc>
              <a:spcAft>
                <a:spcPts val="0"/>
              </a:spcAft>
            </a:pPr>
            <a:r>
              <a:rPr lang="en-US" altLang="zh-CN" sz="3000" dirty="0" smtClean="0">
                <a:latin typeface="Calibri" panose="020F0502020204030204" pitchFamily="34" charset="0"/>
                <a:ea typeface="方正楷体_GBK" panose="03000509000000000000" pitchFamily="65" charset="-122"/>
                <a:cs typeface="Times New Roman" panose="02020603050405020304" pitchFamily="18" charset="0"/>
              </a:rPr>
              <a:t>      </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日军为从赵一曼口中得到有价值的情报</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连夜对她进行审讯。日军用鞭子抽打赵一曼的伤口</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施以非人的酷刑</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她几度昏迷</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仍坚贞不屈</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只字不吐</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39602403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86596" y="946407"/>
            <a:ext cx="10653624" cy="5593904"/>
          </a:xfrm>
          <a:prstGeom prst="rect">
            <a:avLst/>
          </a:prstGeom>
        </p:spPr>
        <p:txBody>
          <a:bodyPr wrap="square">
            <a:spAutoFit/>
          </a:bodyPr>
          <a:lstStyle/>
          <a:p>
            <a:pPr indent="304800">
              <a:lnSpc>
                <a:spcPct val="120000"/>
              </a:lnSpc>
              <a:spcAft>
                <a:spcPts val="0"/>
              </a:spcAft>
            </a:pPr>
            <a:r>
              <a:rPr lang="en-US" altLang="zh-CN" sz="3000" dirty="0" smtClean="0">
                <a:latin typeface="Calibri" panose="020F0502020204030204" pitchFamily="34" charset="0"/>
                <a:ea typeface="方正楷体_GBK" panose="03000509000000000000" pitchFamily="65" charset="-122"/>
                <a:cs typeface="Times New Roman" panose="02020603050405020304" pitchFamily="18" charset="0"/>
              </a:rPr>
              <a:t>      </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押送赵一曼的马车从最热闹的街市穿过。</a:t>
            </a:r>
            <a:r>
              <a:rPr lang="en-US" altLang="zh-CN" sz="3000" dirty="0" smtClean="0">
                <a:latin typeface="NEU-BZ" panose="02010600010101010101" pitchFamily="2" charset="-122"/>
                <a:ea typeface="宋体" panose="02010600030101010101" pitchFamily="2" charset="-122"/>
                <a:cs typeface="Times New Roman" panose="02020603050405020304" pitchFamily="18" charset="0"/>
              </a:rPr>
              <a:t>①</a:t>
            </a:r>
            <a:r>
              <a:rPr lang="zh-CN" altLang="zh-CN" sz="3000" u="sng" dirty="0" smtClean="0">
                <a:latin typeface="Calibri" panose="020F0502020204030204" pitchFamily="34" charset="0"/>
                <a:ea typeface="方正楷体_GBK" panose="03000509000000000000" pitchFamily="65" charset="-122"/>
                <a:cs typeface="Times New Roman" panose="02020603050405020304" pitchFamily="18" charset="0"/>
              </a:rPr>
              <a:t>戴着手铐、锁着脚镣、被紧紧捆绑着的赵一曼</a:t>
            </a:r>
            <a:r>
              <a:rPr lang="en-US" altLang="zh-CN" sz="3000" u="sng"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u="sng" dirty="0" smtClean="0">
                <a:latin typeface="Calibri" panose="020F0502020204030204" pitchFamily="34" charset="0"/>
                <a:ea typeface="方正楷体_GBK" panose="03000509000000000000" pitchFamily="65" charset="-122"/>
                <a:cs typeface="Times New Roman" panose="02020603050405020304" pitchFamily="18" charset="0"/>
              </a:rPr>
              <a:t>在车上坐直了身子</a:t>
            </a:r>
            <a:r>
              <a:rPr lang="en-US" altLang="zh-CN" sz="3000" u="sng"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u="sng" dirty="0" smtClean="0">
                <a:latin typeface="Calibri" panose="020F0502020204030204" pitchFamily="34" charset="0"/>
                <a:ea typeface="方正楷体_GBK" panose="03000509000000000000" pitchFamily="65" charset="-122"/>
                <a:cs typeface="Times New Roman" panose="02020603050405020304" pitchFamily="18" charset="0"/>
              </a:rPr>
              <a:t>有些微凉的晨风吹拂着她那许多天没有梳理的头发和她那染着血迹的破烂的衣襟。</a:t>
            </a:r>
            <a:endParaRPr lang="zh-CN" altLang="zh-CN" sz="3000" dirty="0" smtClean="0">
              <a:latin typeface="Calibri" panose="020F0502020204030204" pitchFamily="34" charset="0"/>
              <a:ea typeface="宋体" panose="02010600030101010101" pitchFamily="2" charset="-122"/>
              <a:cs typeface="Times New Roman" panose="02020603050405020304" pitchFamily="18" charset="0"/>
            </a:endParaRPr>
          </a:p>
          <a:p>
            <a:pPr indent="304800">
              <a:lnSpc>
                <a:spcPct val="120000"/>
              </a:lnSpc>
              <a:spcAft>
                <a:spcPts val="0"/>
              </a:spcAft>
            </a:pPr>
            <a:r>
              <a:rPr lang="en-US" altLang="zh-CN" sz="3000" dirty="0" smtClean="0">
                <a:latin typeface="Calibri" panose="020F0502020204030204" pitchFamily="34" charset="0"/>
                <a:ea typeface="方正楷体_GBK" panose="03000509000000000000" pitchFamily="65" charset="-122"/>
                <a:cs typeface="Times New Roman" panose="02020603050405020304" pitchFamily="18" charset="0"/>
              </a:rPr>
              <a:t>      </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敌人拿出纸笔</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对她说</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en-US" altLang="zh-CN" sz="3000" dirty="0" smtClean="0">
                <a:latin typeface="NEU-BZ" panose="02010600010101010101" pitchFamily="2" charset="-122"/>
                <a:ea typeface="方正楷体_GBK" panose="03000509000000000000" pitchFamily="65"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只要你把第三军活动的地方画一张图</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很简单的几笔</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就可以马上释放你</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en-US" altLang="zh-CN" sz="3000" dirty="0" smtClean="0">
                <a:latin typeface="NEU-BZ" panose="02010600010101010101" pitchFamily="2" charset="-122"/>
                <a:ea typeface="方正楷体_GBK" panose="03000509000000000000" pitchFamily="65"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赵一曼不看敌人一眼。</a:t>
            </a:r>
            <a:r>
              <a:rPr lang="en-US" altLang="zh-CN" sz="3000" dirty="0" smtClean="0">
                <a:latin typeface="NEU-BZ" panose="02010600010101010101" pitchFamily="2" charset="-122"/>
                <a:ea typeface="方正楷体_GBK" panose="03000509000000000000" pitchFamily="65"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那么</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你写上</a:t>
            </a:r>
            <a:r>
              <a:rPr lang="en-US" altLang="zh-CN" sz="3000" dirty="0" smtClean="0">
                <a:latin typeface="NEU-BZ" panose="02010600010101010101" pitchFamily="2" charset="-122"/>
                <a:ea typeface="方正楷体_GBK" panose="03000509000000000000" pitchFamily="65"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从此不再反满抗日</a:t>
            </a:r>
            <a:r>
              <a:rPr lang="en-US" altLang="zh-CN" sz="3000" dirty="0" smtClean="0">
                <a:latin typeface="NEU-BZ" panose="02010600010101010101" pitchFamily="2" charset="-122"/>
                <a:ea typeface="方正楷体_GBK" panose="03000509000000000000" pitchFamily="65"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这几个字</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总可以吧</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几个字就可以把你的生命换回去的</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en-US" altLang="zh-CN" sz="3000" dirty="0" smtClean="0">
                <a:latin typeface="NEU-BZ" panose="02010600010101010101" pitchFamily="2" charset="-122"/>
                <a:ea typeface="方正楷体_GBK" panose="03000509000000000000" pitchFamily="65" charset="-122"/>
                <a:cs typeface="Times New Roman" panose="02020603050405020304" pitchFamily="18" charset="0"/>
              </a:rPr>
              <a:t>”</a:t>
            </a:r>
            <a:r>
              <a:rPr lang="en-US" altLang="zh-CN" sz="3000" dirty="0" smtClean="0">
                <a:latin typeface="Calibri" panose="020F0502020204030204" pitchFamily="34" charset="0"/>
                <a:ea typeface="方正楷体_GBK" panose="03000509000000000000" pitchFamily="65" charset="-122"/>
                <a:cs typeface="Times New Roman" panose="02020603050405020304" pitchFamily="18" charset="0"/>
              </a:rPr>
              <a:t> </a:t>
            </a:r>
            <a:r>
              <a:rPr lang="en-US" altLang="zh-CN" sz="3000" dirty="0" smtClean="0">
                <a:latin typeface="NEU-BZ" panose="02010600010101010101" pitchFamily="2" charset="-122"/>
                <a:ea typeface="宋体" panose="02010600030101010101" pitchFamily="2" charset="-122"/>
                <a:cs typeface="Times New Roman" panose="02020603050405020304" pitchFamily="18" charset="0"/>
              </a:rPr>
              <a:t>②</a:t>
            </a:r>
            <a:r>
              <a:rPr lang="zh-CN" altLang="zh-CN" sz="3000" u="sng" dirty="0" smtClean="0">
                <a:latin typeface="Calibri" panose="020F0502020204030204" pitchFamily="34" charset="0"/>
                <a:ea typeface="方正楷体_GBK" panose="03000509000000000000" pitchFamily="65" charset="-122"/>
                <a:cs typeface="Times New Roman" panose="02020603050405020304" pitchFamily="18" charset="0"/>
              </a:rPr>
              <a:t>赵一曼仍毫不动摇</a:t>
            </a:r>
            <a:r>
              <a:rPr lang="en-US" altLang="zh-CN" sz="3000" u="sng"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u="sng" dirty="0" smtClean="0">
                <a:latin typeface="Calibri" panose="020F0502020204030204" pitchFamily="34" charset="0"/>
                <a:ea typeface="方正楷体_GBK" panose="03000509000000000000" pitchFamily="65" charset="-122"/>
                <a:cs typeface="Times New Roman" panose="02020603050405020304" pitchFamily="18" charset="0"/>
              </a:rPr>
              <a:t>她的嘴角浮现出了胜利者的微笑。</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敌人熬尽心血同她软斗硬斗</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最后什么也没从她这儿得到。</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1686297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86596" y="946407"/>
            <a:ext cx="10653624" cy="4939814"/>
          </a:xfrm>
          <a:prstGeom prst="rect">
            <a:avLst/>
          </a:prstGeom>
        </p:spPr>
        <p:txBody>
          <a:bodyPr wrap="square">
            <a:spAutoFit/>
          </a:bodyPr>
          <a:lstStyle/>
          <a:p>
            <a:pPr indent="304800">
              <a:lnSpc>
                <a:spcPct val="150000"/>
              </a:lnSpc>
              <a:spcAft>
                <a:spcPts val="0"/>
              </a:spcAft>
            </a:pPr>
            <a:r>
              <a:rPr lang="en-US" altLang="zh-CN" sz="3000" dirty="0" smtClean="0">
                <a:latin typeface="Calibri" panose="020F0502020204030204" pitchFamily="34" charset="0"/>
                <a:ea typeface="方正楷体_GBK" panose="03000509000000000000" pitchFamily="65" charset="-122"/>
                <a:cs typeface="Times New Roman" panose="02020603050405020304" pitchFamily="18" charset="0"/>
              </a:rPr>
              <a:t>      </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马车驶向小北门方向</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那儿聚集着密密麻麻的群众。</a:t>
            </a:r>
            <a:r>
              <a:rPr lang="en-US" altLang="zh-CN" sz="3000" dirty="0" smtClean="0">
                <a:latin typeface="NEU-BZ" panose="02010600010101010101" pitchFamily="2" charset="-122"/>
                <a:ea typeface="宋体" panose="02010600030101010101" pitchFamily="2" charset="-122"/>
                <a:cs typeface="Times New Roman" panose="02020603050405020304" pitchFamily="18" charset="0"/>
              </a:rPr>
              <a:t>③</a:t>
            </a:r>
            <a:r>
              <a:rPr lang="zh-CN" altLang="zh-CN" sz="3000" u="sng" dirty="0" smtClean="0">
                <a:latin typeface="Calibri" panose="020F0502020204030204" pitchFamily="34" charset="0"/>
                <a:ea typeface="方正楷体_GBK" panose="03000509000000000000" pitchFamily="65" charset="-122"/>
                <a:cs typeface="Times New Roman" panose="02020603050405020304" pitchFamily="18" charset="0"/>
              </a:rPr>
              <a:t>刑场到了</a:t>
            </a:r>
            <a:r>
              <a:rPr lang="en-US" altLang="zh-CN" sz="3000" u="sng"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u="sng" dirty="0" smtClean="0">
                <a:latin typeface="Calibri" panose="020F0502020204030204" pitchFamily="34" charset="0"/>
                <a:ea typeface="方正楷体_GBK" panose="03000509000000000000" pitchFamily="65" charset="-122"/>
                <a:cs typeface="Times New Roman" panose="02020603050405020304" pitchFamily="18" charset="0"/>
              </a:rPr>
              <a:t>赵一曼纵身跳下马车</a:t>
            </a:r>
            <a:r>
              <a:rPr lang="en-US" altLang="zh-CN" sz="3000" u="sng"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u="sng" dirty="0" smtClean="0">
                <a:latin typeface="Calibri" panose="020F0502020204030204" pitchFamily="34" charset="0"/>
                <a:ea typeface="方正楷体_GBK" panose="03000509000000000000" pitchFamily="65" charset="-122"/>
                <a:cs typeface="Times New Roman" panose="02020603050405020304" pitchFamily="18" charset="0"/>
              </a:rPr>
              <a:t>从容地走上前去</a:t>
            </a:r>
            <a:r>
              <a:rPr lang="en-US" altLang="zh-CN" sz="3000" u="sng"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u="sng" dirty="0" smtClean="0">
                <a:latin typeface="Calibri" panose="020F0502020204030204" pitchFamily="34" charset="0"/>
                <a:ea typeface="方正楷体_GBK" panose="03000509000000000000" pitchFamily="65" charset="-122"/>
                <a:cs typeface="Times New Roman" panose="02020603050405020304" pitchFamily="18" charset="0"/>
              </a:rPr>
              <a:t>面对一排黑色的枪口</a:t>
            </a:r>
            <a:r>
              <a:rPr lang="en-US" altLang="zh-CN" sz="3000" u="sng"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u="sng" dirty="0" smtClean="0">
                <a:latin typeface="Calibri" panose="020F0502020204030204" pitchFamily="34" charset="0"/>
                <a:ea typeface="方正楷体_GBK" panose="03000509000000000000" pitchFamily="65" charset="-122"/>
                <a:cs typeface="Times New Roman" panose="02020603050405020304" pitchFamily="18" charset="0"/>
              </a:rPr>
              <a:t>站住</a:t>
            </a:r>
            <a:r>
              <a:rPr lang="en-US" altLang="zh-CN" sz="3000" u="sng"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u="sng" dirty="0" smtClean="0">
                <a:latin typeface="Calibri" panose="020F0502020204030204" pitchFamily="34" charset="0"/>
                <a:ea typeface="方正楷体_GBK" panose="03000509000000000000" pitchFamily="65" charset="-122"/>
                <a:cs typeface="Times New Roman" panose="02020603050405020304" pitchFamily="18" charset="0"/>
              </a:rPr>
              <a:t>站得稳稳的、牢牢的。然后她高举起手臂</a:t>
            </a:r>
            <a:r>
              <a:rPr lang="en-US" altLang="zh-CN" sz="3000" u="sng"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u="sng" dirty="0" smtClean="0">
                <a:latin typeface="Calibri" panose="020F0502020204030204" pitchFamily="34" charset="0"/>
                <a:ea typeface="方正楷体_GBK" panose="03000509000000000000" pitchFamily="65" charset="-122"/>
                <a:cs typeface="Times New Roman" panose="02020603050405020304" pitchFamily="18" charset="0"/>
              </a:rPr>
              <a:t>用力地高喊</a:t>
            </a:r>
            <a:r>
              <a:rPr lang="en-US" altLang="zh-CN" sz="3000" u="sng" dirty="0" smtClean="0">
                <a:latin typeface="方正楷体_GBK" panose="03000509000000000000" pitchFamily="65" charset="-122"/>
                <a:ea typeface="宋体" panose="02010600030101010101" pitchFamily="2" charset="-122"/>
                <a:cs typeface="Times New Roman" panose="02020603050405020304" pitchFamily="18" charset="0"/>
              </a:rPr>
              <a:t>:</a:t>
            </a:r>
            <a:r>
              <a:rPr lang="en-US" altLang="zh-CN" sz="3000" u="sng" dirty="0" smtClean="0">
                <a:latin typeface="NEU-BZ" panose="02010600010101010101" pitchFamily="2" charset="-122"/>
                <a:ea typeface="方正楷体_GBK" panose="03000509000000000000" pitchFamily="65" charset="-122"/>
                <a:cs typeface="Times New Roman" panose="02020603050405020304" pitchFamily="18" charset="0"/>
              </a:rPr>
              <a:t>“</a:t>
            </a:r>
            <a:r>
              <a:rPr lang="zh-CN" altLang="zh-CN" sz="3000" u="sng" dirty="0" smtClean="0">
                <a:latin typeface="Calibri" panose="020F0502020204030204" pitchFamily="34" charset="0"/>
                <a:ea typeface="方正楷体_GBK" panose="03000509000000000000" pitchFamily="65" charset="-122"/>
                <a:cs typeface="Times New Roman" panose="02020603050405020304" pitchFamily="18" charset="0"/>
              </a:rPr>
              <a:t>打倒日本帝国主义</a:t>
            </a:r>
            <a:r>
              <a:rPr lang="en-US" altLang="zh-CN" sz="3000" u="sng"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u="sng" dirty="0" smtClean="0">
                <a:latin typeface="Calibri" panose="020F0502020204030204" pitchFamily="34" charset="0"/>
                <a:ea typeface="方正楷体_GBK" panose="03000509000000000000" pitchFamily="65" charset="-122"/>
                <a:cs typeface="Times New Roman" panose="02020603050405020304" pitchFamily="18" charset="0"/>
              </a:rPr>
              <a:t>中国共产党万岁</a:t>
            </a:r>
            <a:r>
              <a:rPr lang="en-US" altLang="zh-CN" sz="3000" u="sng" dirty="0" smtClean="0">
                <a:latin typeface="方正楷体_GBK" panose="03000509000000000000" pitchFamily="65" charset="-122"/>
                <a:ea typeface="宋体" panose="02010600030101010101" pitchFamily="2" charset="-122"/>
                <a:cs typeface="Times New Roman" panose="02020603050405020304" pitchFamily="18" charset="0"/>
              </a:rPr>
              <a:t>!</a:t>
            </a:r>
            <a:r>
              <a:rPr lang="en-US" altLang="zh-CN" sz="3000" u="sng" dirty="0" smtClean="0">
                <a:latin typeface="NEU-BZ" panose="02010600010101010101" pitchFamily="2" charset="-122"/>
                <a:ea typeface="方正楷体_GBK" panose="03000509000000000000" pitchFamily="65" charset="-122"/>
                <a:cs typeface="Times New Roman" panose="02020603050405020304" pitchFamily="18" charset="0"/>
              </a:rPr>
              <a:t>”</a:t>
            </a:r>
            <a:endParaRPr lang="zh-CN" altLang="zh-CN" sz="3000" dirty="0" smtClean="0">
              <a:latin typeface="Calibri" panose="020F0502020204030204" pitchFamily="34" charset="0"/>
              <a:ea typeface="宋体" panose="02010600030101010101" pitchFamily="2" charset="-122"/>
              <a:cs typeface="Times New Roman" panose="02020603050405020304" pitchFamily="18" charset="0"/>
            </a:endParaRPr>
          </a:p>
          <a:p>
            <a:pPr indent="304800">
              <a:lnSpc>
                <a:spcPct val="150000"/>
              </a:lnSpc>
              <a:spcAft>
                <a:spcPts val="0"/>
              </a:spcAft>
            </a:pPr>
            <a:r>
              <a:rPr lang="en-US" altLang="zh-CN" sz="3000" dirty="0" smtClean="0">
                <a:latin typeface="Calibri" panose="020F0502020204030204" pitchFamily="34" charset="0"/>
                <a:ea typeface="宋体" panose="02010600030101010101" pitchFamily="2" charset="-122"/>
                <a:cs typeface="Times New Roman" panose="02020603050405020304" pitchFamily="18" charset="0"/>
              </a:rPr>
              <a:t>      1936</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年</a:t>
            </a:r>
            <a:r>
              <a:rPr lang="en-US" altLang="zh-CN" sz="3000" dirty="0" smtClean="0">
                <a:latin typeface="Calibri" panose="020F0502020204030204" pitchFamily="34" charset="0"/>
                <a:ea typeface="宋体" panose="02010600030101010101" pitchFamily="2" charset="-122"/>
                <a:cs typeface="Times New Roman" panose="02020603050405020304" pitchFamily="18" charset="0"/>
              </a:rPr>
              <a:t>8</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月</a:t>
            </a:r>
            <a:r>
              <a:rPr lang="en-US" altLang="zh-CN" sz="3000" dirty="0" smtClean="0">
                <a:latin typeface="Calibri" panose="020F0502020204030204" pitchFamily="34" charset="0"/>
                <a:ea typeface="宋体" panose="02010600030101010101" pitchFamily="2" charset="-122"/>
                <a:cs typeface="Times New Roman" panose="02020603050405020304" pitchFamily="18" charset="0"/>
              </a:rPr>
              <a:t>2</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日</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赵一曼永远地倒在了刑场上。泪眼中</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人们仿佛还能看到她一身粗布红衣</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持一把手枪</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在白马上奋勇战斗的样子</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0529272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60" y="861094"/>
            <a:ext cx="11088442" cy="1661993"/>
          </a:xfrm>
          <a:prstGeom prst="rect">
            <a:avLst/>
          </a:prstGeom>
        </p:spPr>
        <p:txBody>
          <a:bodyPr wrap="square">
            <a:spAutoFit/>
          </a:bodyPr>
          <a:lstStyle/>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1</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认真阅读短文</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用简洁的语言概括事情的经过</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体会人物内心的变化。</a:t>
            </a:r>
            <a:endParaRPr lang="zh-CN" altLang="zh-CN" sz="34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rotWithShape="1">
          <a:blip r:embed="rId5"/>
          <a:srcRect r="1949"/>
          <a:stretch/>
        </p:blipFill>
        <p:spPr>
          <a:xfrm>
            <a:off x="505460" y="2637094"/>
            <a:ext cx="11062563" cy="2091498"/>
          </a:xfrm>
          <a:prstGeom prst="rect">
            <a:avLst/>
          </a:prstGeom>
        </p:spPr>
      </p:pic>
      <p:sp>
        <p:nvSpPr>
          <p:cNvPr id="9" name="矩形 8"/>
          <p:cNvSpPr/>
          <p:nvPr/>
        </p:nvSpPr>
        <p:spPr>
          <a:xfrm>
            <a:off x="3678698" y="2773528"/>
            <a:ext cx="1832553" cy="584775"/>
          </a:xfrm>
          <a:prstGeom prst="rect">
            <a:avLst/>
          </a:prstGeom>
        </p:spPr>
        <p:txBody>
          <a:bodyPr wrap="none">
            <a:spAutoFit/>
          </a:bodyPr>
          <a:lstStyle/>
          <a:p>
            <a:r>
              <a:rPr lang="zh-CN" altLang="en-US" sz="32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严刑拷打</a:t>
            </a:r>
          </a:p>
        </p:txBody>
      </p:sp>
      <p:sp>
        <p:nvSpPr>
          <p:cNvPr id="10" name="矩形 9"/>
          <p:cNvSpPr/>
          <p:nvPr/>
        </p:nvSpPr>
        <p:spPr>
          <a:xfrm>
            <a:off x="3406557" y="3979837"/>
            <a:ext cx="1832553" cy="584775"/>
          </a:xfrm>
          <a:prstGeom prst="rect">
            <a:avLst/>
          </a:prstGeom>
        </p:spPr>
        <p:txBody>
          <a:bodyPr wrap="none">
            <a:spAutoFit/>
          </a:bodyPr>
          <a:lstStyle/>
          <a:p>
            <a:r>
              <a:rPr lang="zh-CN" altLang="en-US" sz="32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坚贞不屈</a:t>
            </a:r>
          </a:p>
        </p:txBody>
      </p:sp>
      <p:sp>
        <p:nvSpPr>
          <p:cNvPr id="11" name="矩形 10"/>
          <p:cNvSpPr/>
          <p:nvPr/>
        </p:nvSpPr>
        <p:spPr>
          <a:xfrm>
            <a:off x="5863087" y="3989897"/>
            <a:ext cx="1832553" cy="584775"/>
          </a:xfrm>
          <a:prstGeom prst="rect">
            <a:avLst/>
          </a:prstGeom>
        </p:spPr>
        <p:txBody>
          <a:bodyPr wrap="none">
            <a:spAutoFit/>
          </a:bodyPr>
          <a:lstStyle/>
          <a:p>
            <a:r>
              <a:rPr lang="zh-CN" altLang="en-US" sz="32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毫不动摇</a:t>
            </a:r>
          </a:p>
        </p:txBody>
      </p:sp>
      <p:sp>
        <p:nvSpPr>
          <p:cNvPr id="12" name="矩形 11"/>
          <p:cNvSpPr/>
          <p:nvPr/>
        </p:nvSpPr>
        <p:spPr>
          <a:xfrm>
            <a:off x="7768212" y="2809721"/>
            <a:ext cx="1832553" cy="584775"/>
          </a:xfrm>
          <a:prstGeom prst="rect">
            <a:avLst/>
          </a:prstGeom>
        </p:spPr>
        <p:txBody>
          <a:bodyPr wrap="none">
            <a:spAutoFit/>
          </a:bodyPr>
          <a:lstStyle/>
          <a:p>
            <a:r>
              <a:rPr lang="zh-CN" altLang="en-US" sz="32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面对死亡</a:t>
            </a:r>
          </a:p>
        </p:txBody>
      </p:sp>
    </p:spTree>
    <p:custDataLst>
      <p:tags r:id="rId1"/>
    </p:custDataLst>
    <p:extLst>
      <p:ext uri="{BB962C8B-B14F-4D97-AF65-F5344CB8AC3E}">
        <p14:creationId xmlns:p14="http://schemas.microsoft.com/office/powerpoint/2010/main" val="3583210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60" y="861094"/>
            <a:ext cx="10838276" cy="5262979"/>
          </a:xfrm>
          <a:prstGeom prst="rect">
            <a:avLst/>
          </a:prstGeom>
        </p:spPr>
        <p:txBody>
          <a:bodyPr wrap="square">
            <a:spAutoFit/>
          </a:bodyPr>
          <a:lstStyle/>
          <a:p>
            <a:pPr>
              <a:lnSpc>
                <a:spcPct val="150000"/>
              </a:lnSpc>
              <a:spcAft>
                <a:spcPts val="0"/>
              </a:spcAft>
            </a:pPr>
            <a:r>
              <a:rPr lang="en-US" altLang="zh-CN" sz="3200" dirty="0">
                <a:latin typeface="NEU-HZ" panose="02010600010101010101" pitchFamily="2" charset="-122"/>
                <a:ea typeface="宋体" panose="02010600030101010101" pitchFamily="2" charset="-122"/>
                <a:cs typeface="Times New Roman" panose="02020603050405020304" pitchFamily="18" charset="0"/>
              </a:rPr>
              <a:t>2</a:t>
            </a:r>
            <a:r>
              <a:rPr lang="en-US" altLang="zh-CN" sz="3200" dirty="0">
                <a:latin typeface="Calibri" panose="020F0502020204030204" pitchFamily="34" charset="0"/>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下列对文中画线句子的理解不正确的一项是</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　</a:t>
            </a:r>
            <a:r>
              <a:rPr lang="en-US" altLang="zh-CN" sz="32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200" dirty="0">
                <a:latin typeface="Calibri" panose="020F0502020204030204" pitchFamily="34" charset="0"/>
                <a:ea typeface="宋体" panose="02010600030101010101" pitchFamily="2" charset="-122"/>
                <a:cs typeface="Times New Roman" panose="02020603050405020304" pitchFamily="18" charset="0"/>
              </a:rPr>
              <a:t>　</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a:t>
            </a:r>
          </a:p>
          <a:p>
            <a:pPr>
              <a:lnSpc>
                <a:spcPct val="150000"/>
              </a:lnSpc>
              <a:spcAft>
                <a:spcPts val="0"/>
              </a:spcAft>
            </a:pPr>
            <a:r>
              <a:rPr lang="en-US" altLang="zh-CN" sz="3200" dirty="0">
                <a:latin typeface="Calibri" panose="020F0502020204030204" pitchFamily="34" charset="0"/>
                <a:ea typeface="宋体" panose="02010600030101010101" pitchFamily="2" charset="-122"/>
                <a:cs typeface="Times New Roman" panose="02020603050405020304" pitchFamily="18" charset="0"/>
              </a:rPr>
              <a:t>A.</a:t>
            </a:r>
            <a:r>
              <a:rPr lang="zh-CN" altLang="zh-CN" sz="3200" dirty="0">
                <a:latin typeface="Calibri" panose="020F0502020204030204" pitchFamily="34" charset="0"/>
                <a:ea typeface="宋体" panose="02010600030101010101" pitchFamily="2" charset="-122"/>
                <a:cs typeface="Times New Roman" panose="02020603050405020304" pitchFamily="18" charset="0"/>
              </a:rPr>
              <a:t>句</a:t>
            </a:r>
            <a:r>
              <a:rPr lang="en-US" altLang="zh-CN" sz="3200" dirty="0">
                <a:latin typeface="NEU-BZ" panose="02010600010101010101" pitchFamily="2" charset="-122"/>
                <a:ea typeface="宋体" panose="02010600030101010101" pitchFamily="2" charset="-122"/>
                <a:cs typeface="Times New Roman" panose="02020603050405020304" pitchFamily="18" charset="0"/>
              </a:rPr>
              <a:t>①</a:t>
            </a:r>
            <a:r>
              <a:rPr lang="zh-CN" altLang="zh-CN" sz="3200" dirty="0">
                <a:latin typeface="Calibri" panose="020F0502020204030204" pitchFamily="34" charset="0"/>
                <a:ea typeface="宋体" panose="02010600030101010101" pitchFamily="2" charset="-122"/>
                <a:cs typeface="Times New Roman" panose="02020603050405020304" pitchFamily="18" charset="0"/>
              </a:rPr>
              <a:t>描写了赵一曼的外貌</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200" dirty="0">
                <a:latin typeface="NEU-BZ" panose="02010600010101010101" pitchFamily="2"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染着血迹的破烂的衣襟</a:t>
            </a:r>
            <a:r>
              <a:rPr lang="en-US" altLang="zh-CN" sz="3200" dirty="0">
                <a:latin typeface="NEU-BZ" panose="02010600010101010101" pitchFamily="2"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说明她遭受了酷刑。</a:t>
            </a:r>
          </a:p>
          <a:p>
            <a:pPr>
              <a:lnSpc>
                <a:spcPct val="150000"/>
              </a:lnSpc>
              <a:spcAft>
                <a:spcPts val="0"/>
              </a:spcAft>
            </a:pPr>
            <a:r>
              <a:rPr lang="en-US" altLang="zh-CN" sz="3200" dirty="0">
                <a:latin typeface="Calibri" panose="020F0502020204030204" pitchFamily="34" charset="0"/>
                <a:ea typeface="宋体" panose="02010600030101010101" pitchFamily="2" charset="-122"/>
                <a:cs typeface="Times New Roman" panose="02020603050405020304" pitchFamily="18" charset="0"/>
              </a:rPr>
              <a:t>B.</a:t>
            </a:r>
            <a:r>
              <a:rPr lang="zh-CN" altLang="zh-CN" sz="3200" dirty="0">
                <a:latin typeface="Calibri" panose="020F0502020204030204" pitchFamily="34" charset="0"/>
                <a:ea typeface="宋体" panose="02010600030101010101" pitchFamily="2" charset="-122"/>
                <a:cs typeface="Times New Roman" panose="02020603050405020304" pitchFamily="18" charset="0"/>
              </a:rPr>
              <a:t>句</a:t>
            </a:r>
            <a:r>
              <a:rPr lang="en-US" altLang="zh-CN" sz="3200" dirty="0">
                <a:latin typeface="NEU-BZ" panose="02010600010101010101" pitchFamily="2" charset="-122"/>
                <a:ea typeface="宋体" panose="02010600030101010101" pitchFamily="2" charset="-122"/>
                <a:cs typeface="Times New Roman" panose="02020603050405020304" pitchFamily="18" charset="0"/>
              </a:rPr>
              <a:t>②</a:t>
            </a:r>
            <a:r>
              <a:rPr lang="zh-CN" altLang="zh-CN" sz="3200" dirty="0">
                <a:latin typeface="Calibri" panose="020F0502020204030204" pitchFamily="34" charset="0"/>
                <a:ea typeface="宋体" panose="02010600030101010101" pitchFamily="2" charset="-122"/>
                <a:cs typeface="Times New Roman" panose="02020603050405020304" pitchFamily="18" charset="0"/>
              </a:rPr>
              <a:t>是对赵一曼的神态描写</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200" dirty="0">
                <a:latin typeface="NEU-BZ" panose="02010600010101010101" pitchFamily="2"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浮现出了胜利者的微笑</a:t>
            </a:r>
            <a:r>
              <a:rPr lang="en-US" altLang="zh-CN" sz="3200" dirty="0">
                <a:latin typeface="NEU-BZ" panose="02010600010101010101" pitchFamily="2"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是因为她没有泄露任何情报</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也表明她坚信抗日战争一定会胜利。</a:t>
            </a:r>
          </a:p>
          <a:p>
            <a:pPr>
              <a:lnSpc>
                <a:spcPct val="150000"/>
              </a:lnSpc>
              <a:spcAft>
                <a:spcPts val="0"/>
              </a:spcAft>
            </a:pPr>
            <a:r>
              <a:rPr lang="en-US" altLang="zh-CN" sz="3200" dirty="0">
                <a:latin typeface="Calibri" panose="020F0502020204030204" pitchFamily="34" charset="0"/>
                <a:ea typeface="宋体" panose="02010600030101010101" pitchFamily="2" charset="-122"/>
                <a:cs typeface="Times New Roman" panose="02020603050405020304" pitchFamily="18" charset="0"/>
              </a:rPr>
              <a:t>C.</a:t>
            </a:r>
            <a:r>
              <a:rPr lang="zh-CN" altLang="zh-CN" sz="3200" dirty="0">
                <a:latin typeface="Calibri" panose="020F0502020204030204" pitchFamily="34" charset="0"/>
                <a:ea typeface="宋体" panose="02010600030101010101" pitchFamily="2" charset="-122"/>
                <a:cs typeface="Times New Roman" panose="02020603050405020304" pitchFamily="18" charset="0"/>
              </a:rPr>
              <a:t>句</a:t>
            </a:r>
            <a:r>
              <a:rPr lang="en-US" altLang="zh-CN" sz="3200" dirty="0">
                <a:latin typeface="NEU-BZ" panose="02010600010101010101" pitchFamily="2" charset="-122"/>
                <a:ea typeface="宋体" panose="02010600030101010101" pitchFamily="2" charset="-122"/>
                <a:cs typeface="Times New Roman" panose="02020603050405020304" pitchFamily="18" charset="0"/>
              </a:rPr>
              <a:t>③</a:t>
            </a:r>
            <a:r>
              <a:rPr lang="zh-CN" altLang="zh-CN" sz="3200" dirty="0">
                <a:latin typeface="Calibri" panose="020F0502020204030204" pitchFamily="34" charset="0"/>
                <a:ea typeface="宋体" panose="02010600030101010101" pitchFamily="2" charset="-122"/>
                <a:cs typeface="Times New Roman" panose="02020603050405020304" pitchFamily="18" charset="0"/>
              </a:rPr>
              <a:t>通过对赵一曼的语言、心理和动作进行描写</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突出了赵一曼的爱国情怀。</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9340461" y="1051897"/>
            <a:ext cx="481222" cy="584775"/>
          </a:xfrm>
          <a:prstGeom prst="rect">
            <a:avLst/>
          </a:prstGeom>
        </p:spPr>
        <p:txBody>
          <a:bodyPr wrap="none">
            <a:spAutoFit/>
          </a:bodyPr>
          <a:lstStyle/>
          <a:p>
            <a:r>
              <a:rPr lang="en-US" altLang="zh-CN" sz="3200" b="1" dirty="0">
                <a:solidFill>
                  <a:srgbClr val="E72582"/>
                </a:solidFill>
                <a:latin typeface="NEU-HZ" panose="02010600010101010101" pitchFamily="2" charset="-122"/>
                <a:ea typeface="宋体" panose="02010600030101010101" pitchFamily="2" charset="-122"/>
                <a:cs typeface="Times New Roman" panose="02020603050405020304" pitchFamily="18" charset="0"/>
              </a:rPr>
              <a:t>C</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68666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95223" y="861094"/>
            <a:ext cx="10852030" cy="787588"/>
          </a:xfrm>
          <a:prstGeom prst="rect">
            <a:avLst/>
          </a:prstGeom>
        </p:spPr>
        <p:txBody>
          <a:bodyPr wrap="square">
            <a:spAutoFit/>
          </a:bodyPr>
          <a:lstStyle/>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3</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请结合短文内容分析赵一曼的品质</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828135" y="1702172"/>
            <a:ext cx="10619117" cy="3951082"/>
          </a:xfrm>
          <a:prstGeom prst="rect">
            <a:avLst/>
          </a:prstGeom>
        </p:spPr>
        <p:txBody>
          <a:bodyPr wrap="square">
            <a:spAutoFit/>
          </a:bodyPr>
          <a:lstStyle/>
          <a:p>
            <a:pPr lvl="0">
              <a:lnSpc>
                <a:spcPct val="150000"/>
              </a:lnSpc>
            </a:pP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示例</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en-US" altLang="zh-CN" sz="3400" b="1" dirty="0">
                <a:solidFill>
                  <a:srgbClr val="E72582"/>
                </a:solidFill>
                <a:latin typeface="NEU-BZ" panose="02010600010101010101" pitchFamily="2" charset="-122"/>
                <a:ea typeface="宋体" panose="02010600030101010101" pitchFamily="2" charset="-122"/>
                <a:cs typeface="Times New Roman" panose="02020603050405020304" pitchFamily="18" charset="0"/>
              </a:rPr>
              <a:t>①</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赵一曼把生的机会留给战友</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可见她具有舍己为人的品质</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en-US" altLang="zh-CN" sz="3400" b="1" dirty="0">
                <a:solidFill>
                  <a:srgbClr val="E72582"/>
                </a:solidFill>
                <a:latin typeface="NEU-BZ" panose="02010600010101010101" pitchFamily="2" charset="-122"/>
                <a:ea typeface="宋体" panose="02010600030101010101" pitchFamily="2" charset="-122"/>
                <a:cs typeface="Times New Roman" panose="02020603050405020304" pitchFamily="18" charset="0"/>
              </a:rPr>
              <a:t>②</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赵一曼受伤后仍坚持战斗</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可见她具有坚忍顽强的精神</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en-US" altLang="zh-CN" sz="3400" b="1" dirty="0">
                <a:solidFill>
                  <a:srgbClr val="E72582"/>
                </a:solidFill>
                <a:latin typeface="NEU-BZ" panose="02010600010101010101" pitchFamily="2" charset="-122"/>
                <a:ea typeface="宋体" panose="02010600030101010101" pitchFamily="2" charset="-122"/>
                <a:cs typeface="Times New Roman" panose="02020603050405020304" pitchFamily="18" charset="0"/>
              </a:rPr>
              <a:t>③</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赵一曼被捕后</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在敌人的威逼利诱下仍坚贞不屈</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不泄露任何情报</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可见她忠于革命</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有崇高的共产主义信仰。</a:t>
            </a:r>
            <a:r>
              <a:rPr lang="en-US" altLang="zh-CN" sz="3400" b="1" dirty="0">
                <a:solidFill>
                  <a:srgbClr val="E72582"/>
                </a:solidFill>
                <a:latin typeface="NEU-BZ" panose="02010600010101010101" pitchFamily="2" charset="-122"/>
                <a:ea typeface="宋体" panose="02010600030101010101" pitchFamily="2" charset="-122"/>
                <a:cs typeface="Times New Roman" panose="02020603050405020304" pitchFamily="18" charset="0"/>
              </a:rPr>
              <a:t> </a:t>
            </a:r>
            <a:endParaRPr lang="zh-CN" altLang="en-US" sz="3400" b="1" dirty="0">
              <a:solidFill>
                <a:srgbClr val="E72582"/>
              </a:solidFill>
            </a:endParaRPr>
          </a:p>
        </p:txBody>
      </p:sp>
    </p:spTree>
    <p:custDataLst>
      <p:tags r:id="rId1"/>
    </p:custDataLst>
    <p:extLst>
      <p:ext uri="{BB962C8B-B14F-4D97-AF65-F5344CB8AC3E}">
        <p14:creationId xmlns:p14="http://schemas.microsoft.com/office/powerpoint/2010/main" val="1456755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59" y="841079"/>
            <a:ext cx="11006455" cy="2357248"/>
          </a:xfrm>
          <a:prstGeom prst="rect">
            <a:avLst/>
          </a:prstGeom>
        </p:spPr>
        <p:txBody>
          <a:bodyPr wrap="square">
            <a:spAutoFit/>
          </a:bodyPr>
          <a:lstStyle/>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4</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短文的开头和结尾</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作者在表达上所运用的手法和课文《十六年前的回忆》一样。试着结合《十六年前的回忆》</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说说这篇短文这样写的好处</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724619" y="3351493"/>
            <a:ext cx="10860656" cy="2381421"/>
          </a:xfrm>
          <a:prstGeom prst="rect">
            <a:avLst/>
          </a:prstGeom>
        </p:spPr>
        <p:txBody>
          <a:bodyPr wrap="square">
            <a:spAutoFit/>
          </a:bodyPr>
          <a:lstStyle/>
          <a:p>
            <a:pPr lvl="0">
              <a:lnSpc>
                <a:spcPct val="150000"/>
              </a:lnSpc>
            </a:pP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短文开头和结尾都描写了赵一曼身着红衣、持枪骑马战斗的形象</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首尾呼应</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结构严谨</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使人物形象更加突出</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给读者留下深刻的印象。</a:t>
            </a:r>
            <a:r>
              <a:rPr lang="en-US" altLang="zh-CN" sz="3400" b="1" dirty="0">
                <a:solidFill>
                  <a:srgbClr val="E72582"/>
                </a:solidFill>
                <a:latin typeface="NEU-BZ" panose="02010600010101010101" pitchFamily="2" charset="-122"/>
                <a:ea typeface="宋体" panose="02010600030101010101" pitchFamily="2" charset="-122"/>
                <a:cs typeface="Times New Roman" panose="02020603050405020304" pitchFamily="18" charset="0"/>
              </a:rPr>
              <a:t> </a:t>
            </a:r>
            <a:endParaRPr lang="zh-CN" altLang="en-US" sz="3400" b="1" dirty="0">
              <a:solidFill>
                <a:srgbClr val="E72582"/>
              </a:solidFill>
            </a:endParaRPr>
          </a:p>
        </p:txBody>
      </p:sp>
    </p:spTree>
    <p:custDataLst>
      <p:tags r:id="rId1"/>
    </p:custDataLst>
    <p:extLst>
      <p:ext uri="{BB962C8B-B14F-4D97-AF65-F5344CB8AC3E}">
        <p14:creationId xmlns:p14="http://schemas.microsoft.com/office/powerpoint/2010/main" val="2446034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59" y="946407"/>
            <a:ext cx="11079815" cy="3951082"/>
          </a:xfrm>
          <a:prstGeom prst="rect">
            <a:avLst/>
          </a:prstGeom>
        </p:spPr>
        <p:txBody>
          <a:bodyPr wrap="square">
            <a:spAutoFit/>
          </a:bodyPr>
          <a:lstStyle/>
          <a:p>
            <a:pPr>
              <a:lnSpc>
                <a:spcPct val="150000"/>
              </a:lnSpc>
              <a:spcAft>
                <a:spcPts val="0"/>
              </a:spcAft>
            </a:pPr>
            <a:r>
              <a:rPr lang="zh-CN" altLang="zh-CN" sz="3400" dirty="0">
                <a:latin typeface="Calibri" panose="020F0502020204030204" pitchFamily="34" charset="0"/>
                <a:ea typeface="方正黑体_GBK" panose="03000509000000000000" pitchFamily="65" charset="-122"/>
                <a:cs typeface="Times New Roman" panose="02020603050405020304" pitchFamily="18" charset="0"/>
              </a:rPr>
              <a:t>九、习作。</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indent="304800">
              <a:lnSpc>
                <a:spcPct val="150000"/>
              </a:lnSpc>
              <a:spcAft>
                <a:spcPts val="0"/>
              </a:spcAft>
            </a:pP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马</a:t>
            </a:r>
            <a:r>
              <a:rPr lang="zh-CN" altLang="zh-CN" sz="3400" dirty="0">
                <a:latin typeface="Calibri" panose="020F0502020204030204" pitchFamily="34" charset="0"/>
                <a:ea typeface="宋体" panose="02010600030101010101" pitchFamily="2" charset="-122"/>
                <a:cs typeface="Times New Roman" panose="02020603050405020304" pitchFamily="18" charset="0"/>
              </a:rPr>
              <a:t>上就要升入初中了</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你对自己的初中生活有什么样的心愿呢</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你准备怎样实现自己的心愿呢</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想一想</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把自己的心愿写出来吧。</a:t>
            </a:r>
            <a:r>
              <a:rPr lang="en-US" altLang="zh-CN" sz="34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楷体_GBK" panose="03000509000000000000" pitchFamily="65" charset="-122"/>
                <a:cs typeface="Times New Roman" panose="02020603050405020304" pitchFamily="18" charset="0"/>
              </a:rPr>
              <a:t>另纸写</a:t>
            </a:r>
            <a:r>
              <a:rPr lang="en-US" altLang="zh-CN" sz="3400" dirty="0">
                <a:latin typeface="方正楷体_GBK" panose="03000509000000000000" pitchFamily="65" charset="-122"/>
                <a:ea typeface="宋体" panose="02010600030101010101" pitchFamily="2" charset="-122"/>
                <a:cs typeface="Times New Roman" panose="02020603050405020304" pitchFamily="18" charset="0"/>
              </a:rPr>
              <a:t>)</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zh-CN" altLang="zh-CN" sz="3400" dirty="0">
                <a:latin typeface="Calibri" panose="020F0502020204030204" pitchFamily="34" charset="0"/>
                <a:ea typeface="宋体" panose="02010600030101010101" pitchFamily="2" charset="-122"/>
                <a:cs typeface="Times New Roman" panose="02020603050405020304" pitchFamily="18" charset="0"/>
              </a:rPr>
              <a:t>　　要求</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题目自拟</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语言丰富生动</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要突出</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心愿</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的主题。</a:t>
            </a:r>
            <a:endParaRPr lang="zh-CN" altLang="en-US" sz="3400" dirty="0"/>
          </a:p>
        </p:txBody>
      </p:sp>
    </p:spTree>
    <p:custDataLst>
      <p:tags r:id="rId1"/>
    </p:custDataLst>
    <p:extLst>
      <p:ext uri="{BB962C8B-B14F-4D97-AF65-F5344CB8AC3E}">
        <p14:creationId xmlns:p14="http://schemas.microsoft.com/office/powerpoint/2010/main" val="2817108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0" name="副标题 146"/>
          <p:cNvSpPr txBox="1"/>
          <p:nvPr>
            <p:custDataLst>
              <p:tags r:id="rId2"/>
            </p:custDataLst>
          </p:nvPr>
        </p:nvSpPr>
        <p:spPr>
          <a:xfrm>
            <a:off x="635" y="2189480"/>
            <a:ext cx="12197715" cy="998855"/>
          </a:xfrm>
          <a:prstGeom prst="rect">
            <a:avLst/>
          </a:prstGeom>
        </p:spPr>
        <p:txBody>
          <a:bodyPr vert="horz" lIns="90000" tIns="46800" rIns="90000" bIns="46800" rtlCol="0">
            <a:noAutofit/>
          </a:bodyPr>
          <a:lstStyle>
            <a:lvl1pPr marL="0" indent="0" algn="ctr" defTabSz="914400" rtl="0" eaLnBrk="1" fontAlgn="auto" latinLnBrk="0" hangingPunct="1">
              <a:lnSpc>
                <a:spcPct val="110000"/>
              </a:lnSpc>
              <a:spcBef>
                <a:spcPts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457200" indent="0" algn="ctr" defTabSz="914400" rtl="0" eaLnBrk="1" fontAlgn="auto" latinLnBrk="0" hangingPunct="1">
              <a:lnSpc>
                <a:spcPct val="120000"/>
              </a:lnSpc>
              <a:spcBef>
                <a:spcPts val="0"/>
              </a:spcBef>
              <a:spcAft>
                <a:spcPts val="600"/>
              </a:spcAft>
              <a:buFont typeface="Arial" panose="020B0604020202020204" pitchFamily="34" charset="0"/>
              <a:buNone/>
              <a:tabLst>
                <a:tab pos="1609725" algn="l"/>
                <a:tab pos="1609725" algn="l"/>
                <a:tab pos="1609725" algn="l"/>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ts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ts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ts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zh-CN" altLang="en-US" sz="5000" b="1" dirty="0">
                <a:latin typeface="方正大标宋简体" panose="02000000000000000000" pitchFamily="2" charset="-122"/>
                <a:ea typeface="方正大标宋简体" panose="02000000000000000000" pitchFamily="2" charset="-122"/>
                <a:cs typeface="汉仪雅酷黑 95W" panose="020B0A04020202020204" charset="-122"/>
              </a:rPr>
              <a:t>谢谢观看</a:t>
            </a:r>
          </a:p>
        </p:txBody>
      </p:sp>
      <p:cxnSp>
        <p:nvCxnSpPr>
          <p:cNvPr id="53" name="直接连接符 52"/>
          <p:cNvCxnSpPr/>
          <p:nvPr/>
        </p:nvCxnSpPr>
        <p:spPr>
          <a:xfrm>
            <a:off x="3435350" y="3136900"/>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435350" y="2032635"/>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2" name="圆角矩形 188"/>
          <p:cNvSpPr/>
          <p:nvPr/>
        </p:nvSpPr>
        <p:spPr>
          <a:xfrm>
            <a:off x="4648116" y="4135755"/>
            <a:ext cx="2933868" cy="400110"/>
          </a:xfrm>
          <a:prstGeom prst="roundRect">
            <a:avLst>
              <a:gd name="adj" fmla="val 50000"/>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4702644" y="4152516"/>
            <a:ext cx="2824811" cy="369332"/>
          </a:xfrm>
          <a:prstGeom prst="rect">
            <a:avLst/>
          </a:prstGeom>
          <a:noFill/>
        </p:spPr>
        <p:txBody>
          <a:bodyPr wrap="square" rtlCol="0">
            <a:spAutoFit/>
          </a:bodyPr>
          <a:lstStyle/>
          <a:p>
            <a:pPr algn="ctr"/>
            <a:r>
              <a:rPr lang="zh-CN" altLang="en-US" dirty="0">
                <a:solidFill>
                  <a:schemeClr val="bg1"/>
                </a:solidFill>
                <a:latin typeface="+mj-ea"/>
                <a:ea typeface="+mj-ea"/>
              </a:rPr>
              <a:t>部编版   六</a:t>
            </a:r>
            <a:r>
              <a:rPr lang="zh-CN" altLang="en-US">
                <a:solidFill>
                  <a:schemeClr val="bg1"/>
                </a:solidFill>
                <a:latin typeface="+mj-ea"/>
                <a:ea typeface="+mj-ea"/>
              </a:rPr>
              <a:t>年级</a:t>
            </a:r>
            <a:r>
              <a:rPr lang="zh-CN" altLang="en-US" smtClean="0">
                <a:solidFill>
                  <a:schemeClr val="bg1"/>
                </a:solidFill>
                <a:latin typeface="+mj-ea"/>
                <a:ea typeface="+mj-ea"/>
              </a:rPr>
              <a:t>语文下册</a:t>
            </a:r>
            <a:endParaRPr lang="zh-CN" altLang="en-US" dirty="0">
              <a:solidFill>
                <a:schemeClr val="bg1"/>
              </a:solidFill>
              <a:latin typeface="+mj-ea"/>
              <a:ea typeface="+mj-ea"/>
            </a:endParaRPr>
          </a:p>
        </p:txBody>
      </p:sp>
      <p:sp>
        <p:nvSpPr>
          <p:cNvPr id="64" name="文本框 63"/>
          <p:cNvSpPr txBox="1"/>
          <p:nvPr/>
        </p:nvSpPr>
        <p:spPr>
          <a:xfrm>
            <a:off x="3015297" y="3188335"/>
            <a:ext cx="6161405" cy="613694"/>
          </a:xfrm>
          <a:prstGeom prst="rect">
            <a:avLst/>
          </a:prstGeom>
          <a:noFill/>
        </p:spPr>
        <p:txBody>
          <a:bodyPr wrap="square" rtlCol="0">
            <a:spAutoFit/>
          </a:bodyPr>
          <a:lstStyle/>
          <a:p>
            <a:pPr algn="ctr" fontAlgn="auto">
              <a:lnSpc>
                <a:spcPct val="150000"/>
              </a:lnSpc>
            </a:pPr>
            <a:r>
              <a:rPr lang="en-US" altLang="zh-CN" sz="1200" dirty="0">
                <a:solidFill>
                  <a:schemeClr val="tx1">
                    <a:lumMod val="50000"/>
                    <a:lumOff val="50000"/>
                  </a:schemeClr>
                </a:solidFill>
                <a:latin typeface="+mj-ea"/>
                <a:ea typeface="+mj-ea"/>
                <a:cs typeface="+mj-lt"/>
              </a:rPr>
              <a:t>This is the last of the postings.</a:t>
            </a:r>
          </a:p>
          <a:p>
            <a:pPr algn="ctr" fontAlgn="auto">
              <a:lnSpc>
                <a:spcPct val="150000"/>
              </a:lnSpc>
            </a:pPr>
            <a:r>
              <a:rPr lang="en-US" altLang="zh-CN" sz="1200" dirty="0">
                <a:solidFill>
                  <a:schemeClr val="tx1">
                    <a:lumMod val="50000"/>
                    <a:lumOff val="50000"/>
                  </a:schemeClr>
                </a:solidFill>
                <a:latin typeface="+mj-ea"/>
                <a:ea typeface="+mj-ea"/>
                <a:cs typeface="+mj-lt"/>
              </a:rPr>
              <a:t>Thank you for watching.</a:t>
            </a:r>
            <a:endParaRPr lang="zh-CN" altLang="en-US" sz="1200" dirty="0">
              <a:solidFill>
                <a:schemeClr val="tx1">
                  <a:lumMod val="50000"/>
                  <a:lumOff val="50000"/>
                </a:schemeClr>
              </a:solidFill>
              <a:latin typeface="+mj-ea"/>
              <a:ea typeface="+mj-ea"/>
              <a:cs typeface="+mj-lt"/>
            </a:endParaRPr>
          </a:p>
        </p:txBody>
      </p:sp>
      <p:sp>
        <p:nvSpPr>
          <p:cNvPr id="65" name="矩形: 圆角 64">
            <a:hlinkClick r:id="rId5" action="ppaction://hlinksldjump"/>
          </p:cNvPr>
          <p:cNvSpPr/>
          <p:nvPr/>
        </p:nvSpPr>
        <p:spPr>
          <a:xfrm>
            <a:off x="3435350" y="1619528"/>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60" y="841079"/>
            <a:ext cx="11140200" cy="4781300"/>
          </a:xfrm>
          <a:prstGeom prst="rect">
            <a:avLst/>
          </a:prstGeom>
        </p:spPr>
        <p:txBody>
          <a:bodyPr wrap="square">
            <a:spAutoFit/>
          </a:bodyPr>
          <a:lstStyle/>
          <a:p>
            <a:pPr>
              <a:lnSpc>
                <a:spcPct val="150000"/>
              </a:lnSpc>
              <a:spcAft>
                <a:spcPts val="0"/>
              </a:spcAft>
            </a:pPr>
            <a:r>
              <a:rPr lang="zh-CN" altLang="zh-CN" sz="3400" dirty="0">
                <a:latin typeface="Calibri" panose="020F0502020204030204" pitchFamily="34" charset="0"/>
                <a:ea typeface="方正黑体_GBK" panose="03000509000000000000" pitchFamily="65" charset="-122"/>
                <a:cs typeface="Times New Roman" panose="02020603050405020304" pitchFamily="18" charset="0"/>
              </a:rPr>
              <a:t>二、读句子</a:t>
            </a:r>
            <a:r>
              <a:rPr lang="en-US" altLang="zh-CN" sz="3400" dirty="0">
                <a:latin typeface="方正黑体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黑体_GBK" panose="03000509000000000000" pitchFamily="65" charset="-122"/>
                <a:cs typeface="Times New Roman" panose="02020603050405020304" pitchFamily="18" charset="0"/>
              </a:rPr>
              <a:t>根据拼音写词语。</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站在革命烈士纪念碑前</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以鲜花寄托</a:t>
            </a:r>
            <a:r>
              <a:rPr lang="en-US" altLang="zh-CN" sz="3400" dirty="0">
                <a:latin typeface="NEU-XT" panose="02020503000000020003" pitchFamily="18" charset="-122"/>
                <a:ea typeface="宋体" panose="02010600030101010101" pitchFamily="2" charset="-122"/>
                <a:cs typeface="Times New Roman" panose="02020603050405020304" pitchFamily="18" charset="0"/>
              </a:rPr>
              <a:t>āi</a:t>
            </a:r>
            <a:r>
              <a:rPr lang="en-US"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NEU-XT" panose="02020503000000020003" pitchFamily="18" charset="-122"/>
                <a:ea typeface="宋体" panose="02010600030101010101" pitchFamily="2" charset="-122"/>
                <a:cs typeface="Times New Roman" panose="02020603050405020304" pitchFamily="18" charset="0"/>
              </a:rPr>
              <a:t>sī</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smtClean="0">
                <a:latin typeface="NEU-XT" panose="02020503000000020003" pitchFamily="18" charset="-122"/>
                <a:ea typeface="宋体" panose="02010600030101010101" pitchFamily="2" charset="-122"/>
                <a:cs typeface="Times New Roman" panose="02020603050405020304" pitchFamily="18" charset="0"/>
              </a:rPr>
              <a:t>       </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。我想到了为了将人民从</a:t>
            </a:r>
            <a:r>
              <a:rPr lang="en-US" altLang="zh-CN" sz="3400" dirty="0">
                <a:latin typeface="NEU-XT" panose="02020503000000020003" pitchFamily="18" charset="-122"/>
                <a:ea typeface="宋体" panose="02010600030101010101" pitchFamily="2" charset="-122"/>
                <a:cs typeface="Times New Roman" panose="02020603050405020304" pitchFamily="18" charset="0"/>
              </a:rPr>
              <a:t>bō</a:t>
            </a:r>
            <a:r>
              <a:rPr lang="en-US"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NEU-XT" panose="02020503000000020003" pitchFamily="18" charset="-122"/>
                <a:ea typeface="宋体" panose="02010600030101010101" pitchFamily="2" charset="-122"/>
                <a:cs typeface="Times New Roman" panose="02020603050405020304" pitchFamily="18" charset="0"/>
              </a:rPr>
              <a:t>xuē</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smtClean="0">
                <a:latin typeface="NEU-XT" panose="02020503000000020003" pitchFamily="18" charset="-122"/>
                <a:ea typeface="宋体" panose="02010600030101010101" pitchFamily="2" charset="-122"/>
                <a:cs typeface="Times New Roman" panose="02020603050405020304" pitchFamily="18" charset="0"/>
              </a:rPr>
              <a:t>     </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和</a:t>
            </a:r>
            <a:r>
              <a:rPr lang="en-US" altLang="zh-CN" sz="3400" dirty="0">
                <a:latin typeface="NEU-XT" panose="02020503000000020003" pitchFamily="18" charset="-122"/>
                <a:ea typeface="宋体" panose="02010600030101010101" pitchFamily="2" charset="-122"/>
                <a:cs typeface="Times New Roman" panose="02020603050405020304" pitchFamily="18" charset="0"/>
              </a:rPr>
              <a:t>yā</a:t>
            </a:r>
            <a:r>
              <a:rPr lang="en-US"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NEU-XT" panose="02020503000000020003" pitchFamily="18" charset="-122"/>
                <a:ea typeface="宋体" panose="02010600030101010101" pitchFamily="2" charset="-122"/>
                <a:cs typeface="Times New Roman" panose="02020603050405020304" pitchFamily="18" charset="0"/>
              </a:rPr>
              <a:t>pò</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smtClean="0">
                <a:latin typeface="NEU-XT" panose="02020503000000020003" pitchFamily="18" charset="-122"/>
                <a:ea typeface="宋体" panose="02010600030101010101" pitchFamily="2" charset="-122"/>
                <a:cs typeface="Times New Roman" panose="02020603050405020304" pitchFamily="18" charset="0"/>
              </a:rPr>
              <a:t>        </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中解放出来的先辈们</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他们面对</a:t>
            </a:r>
            <a:r>
              <a:rPr lang="en-US" altLang="zh-CN" sz="3400" dirty="0">
                <a:latin typeface="NEU-XT" panose="02020503000000020003" pitchFamily="18" charset="-122"/>
                <a:ea typeface="宋体" panose="02010600030101010101" pitchFamily="2" charset="-122"/>
                <a:cs typeface="Times New Roman" panose="02020603050405020304" pitchFamily="18" charset="0"/>
              </a:rPr>
              <a:t>mó</a:t>
            </a:r>
            <a:r>
              <a:rPr lang="en-US"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NEU-XT" panose="02020503000000020003" pitchFamily="18" charset="-122"/>
                <a:ea typeface="宋体" panose="02010600030101010101" pitchFamily="2" charset="-122"/>
                <a:cs typeface="Times New Roman" panose="02020603050405020304" pitchFamily="18" charset="0"/>
              </a:rPr>
              <a:t>ɡuǐ</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smtClean="0">
                <a:latin typeface="NEU-XT" panose="02020503000000020003" pitchFamily="18" charset="-122"/>
                <a:ea typeface="宋体" panose="02010600030101010101" pitchFamily="2" charset="-122"/>
                <a:cs typeface="Times New Roman" panose="02020603050405020304" pitchFamily="18" charset="0"/>
              </a:rPr>
              <a:t>           </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般的</a:t>
            </a:r>
            <a:r>
              <a:rPr lang="en-US" altLang="zh-CN" sz="3400" dirty="0">
                <a:latin typeface="NEU-XT" panose="02020503000000020003" pitchFamily="18" charset="-122"/>
                <a:ea typeface="宋体" panose="02010600030101010101" pitchFamily="2" charset="-122"/>
                <a:cs typeface="Times New Roman" panose="02020603050405020304" pitchFamily="18" charset="0"/>
              </a:rPr>
              <a:t>fěi</a:t>
            </a:r>
            <a:r>
              <a:rPr lang="en-US"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NEU-XT" panose="02020503000000020003" pitchFamily="18" charset="-122"/>
                <a:ea typeface="宋体" panose="02010600030101010101" pitchFamily="2" charset="-122"/>
                <a:cs typeface="Times New Roman" panose="02020603050405020304" pitchFamily="18" charset="0"/>
              </a:rPr>
              <a:t>tú</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smtClean="0">
                <a:latin typeface="NEU-XT" panose="02020503000000020003" pitchFamily="18" charset="-122"/>
                <a:ea typeface="宋体" panose="02010600030101010101" pitchFamily="2" charset="-122"/>
                <a:cs typeface="Times New Roman" panose="02020603050405020304" pitchFamily="18" charset="0"/>
              </a:rPr>
              <a:t>        </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毫不畏惧</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面对</a:t>
            </a:r>
            <a:r>
              <a:rPr lang="en-US" altLang="zh-CN" sz="3400" dirty="0">
                <a:latin typeface="NEU-XT" panose="02020503000000020003" pitchFamily="18" charset="-122"/>
                <a:ea typeface="宋体" panose="02010600030101010101" pitchFamily="2" charset="-122"/>
                <a:cs typeface="Times New Roman" panose="02020603050405020304" pitchFamily="18" charset="0"/>
              </a:rPr>
              <a:t>kù</a:t>
            </a:r>
            <a:r>
              <a:rPr lang="en-US"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NEU-XT" panose="02020503000000020003" pitchFamily="18" charset="-122"/>
                <a:ea typeface="宋体" panose="02010600030101010101" pitchFamily="2" charset="-122"/>
                <a:cs typeface="Times New Roman" panose="02020603050405020304" pitchFamily="18" charset="0"/>
              </a:rPr>
              <a:t>xínɡ</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smtClean="0">
                <a:latin typeface="NEU-XT" panose="02020503000000020003" pitchFamily="18" charset="-122"/>
                <a:ea typeface="宋体" panose="02010600030101010101" pitchFamily="2" charset="-122"/>
                <a:cs typeface="Times New Roman" panose="02020603050405020304" pitchFamily="18" charset="0"/>
              </a:rPr>
              <a:t>          </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也不低头</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展现了大无畏的</a:t>
            </a:r>
            <a:r>
              <a:rPr lang="en-US" altLang="zh-CN" sz="3400" dirty="0">
                <a:latin typeface="NEU-XT" panose="02020503000000020003" pitchFamily="18" charset="-122"/>
                <a:ea typeface="宋体" panose="02010600030101010101" pitchFamily="2" charset="-122"/>
                <a:cs typeface="Times New Roman" panose="02020603050405020304" pitchFamily="18" charset="0"/>
              </a:rPr>
              <a:t>xī</a:t>
            </a:r>
            <a:r>
              <a:rPr lang="en-US"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NEU-XT" panose="02020503000000020003" pitchFamily="18" charset="-122"/>
                <a:ea typeface="宋体" panose="02010600030101010101" pitchFamily="2" charset="-122"/>
                <a:cs typeface="Times New Roman" panose="02020603050405020304" pitchFamily="18" charset="0"/>
              </a:rPr>
              <a:t>shēnɡ</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smtClean="0">
                <a:latin typeface="NEU-XT" panose="02020503000000020003" pitchFamily="18" charset="-122"/>
                <a:ea typeface="宋体" panose="02010600030101010101" pitchFamily="2" charset="-122"/>
                <a:cs typeface="Times New Roman" panose="02020603050405020304" pitchFamily="18" charset="0"/>
              </a:rPr>
              <a:t>              </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精神。</a:t>
            </a:r>
            <a:endParaRPr lang="zh-CN" altLang="zh-CN" sz="34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9182117" y="1810009"/>
            <a:ext cx="105670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哀思</a:t>
            </a:r>
            <a:endParaRPr lang="zh-CN" altLang="en-US" b="1" dirty="0">
              <a:solidFill>
                <a:srgbClr val="E72582"/>
              </a:solidFill>
            </a:endParaRPr>
          </a:p>
        </p:txBody>
      </p:sp>
      <p:sp>
        <p:nvSpPr>
          <p:cNvPr id="8" name="矩形 7"/>
          <p:cNvSpPr/>
          <p:nvPr/>
        </p:nvSpPr>
        <p:spPr>
          <a:xfrm>
            <a:off x="6525183" y="2606169"/>
            <a:ext cx="105670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剥削</a:t>
            </a:r>
            <a:endParaRPr lang="zh-CN" altLang="en-US" b="1" dirty="0">
              <a:solidFill>
                <a:srgbClr val="E72582"/>
              </a:solidFill>
            </a:endParaRPr>
          </a:p>
        </p:txBody>
      </p:sp>
      <p:sp>
        <p:nvSpPr>
          <p:cNvPr id="9" name="矩形 8"/>
          <p:cNvSpPr/>
          <p:nvPr/>
        </p:nvSpPr>
        <p:spPr>
          <a:xfrm>
            <a:off x="9880858" y="2600976"/>
            <a:ext cx="105670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压迫</a:t>
            </a:r>
            <a:endParaRPr lang="zh-CN" altLang="en-US" b="1" dirty="0">
              <a:solidFill>
                <a:srgbClr val="E72582"/>
              </a:solidFill>
            </a:endParaRPr>
          </a:p>
        </p:txBody>
      </p:sp>
      <p:sp>
        <p:nvSpPr>
          <p:cNvPr id="10" name="矩形 9"/>
          <p:cNvSpPr/>
          <p:nvPr/>
        </p:nvSpPr>
        <p:spPr>
          <a:xfrm>
            <a:off x="8310850" y="3394491"/>
            <a:ext cx="105670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魔鬼</a:t>
            </a:r>
            <a:endParaRPr lang="zh-CN" altLang="en-US" b="1" dirty="0">
              <a:solidFill>
                <a:srgbClr val="E72582"/>
              </a:solidFill>
            </a:endParaRPr>
          </a:p>
        </p:txBody>
      </p:sp>
      <p:sp>
        <p:nvSpPr>
          <p:cNvPr id="11" name="矩形 10"/>
          <p:cNvSpPr/>
          <p:nvPr/>
        </p:nvSpPr>
        <p:spPr>
          <a:xfrm>
            <a:off x="1408271" y="4121888"/>
            <a:ext cx="105670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匪徒</a:t>
            </a:r>
            <a:endParaRPr lang="zh-CN" altLang="en-US" b="1" dirty="0">
              <a:solidFill>
                <a:srgbClr val="E72582"/>
              </a:solidFill>
            </a:endParaRPr>
          </a:p>
        </p:txBody>
      </p:sp>
      <p:sp>
        <p:nvSpPr>
          <p:cNvPr id="12" name="矩形 11"/>
          <p:cNvSpPr/>
          <p:nvPr/>
        </p:nvSpPr>
        <p:spPr>
          <a:xfrm>
            <a:off x="7698374" y="4121887"/>
            <a:ext cx="105670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酷刑</a:t>
            </a:r>
            <a:endParaRPr lang="zh-CN" altLang="en-US" b="1" dirty="0">
              <a:solidFill>
                <a:srgbClr val="E72582"/>
              </a:solidFill>
            </a:endParaRPr>
          </a:p>
        </p:txBody>
      </p:sp>
      <p:sp>
        <p:nvSpPr>
          <p:cNvPr id="13" name="矩形 12"/>
          <p:cNvSpPr/>
          <p:nvPr/>
        </p:nvSpPr>
        <p:spPr>
          <a:xfrm>
            <a:off x="5996833" y="4924145"/>
            <a:ext cx="105670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牺牲</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4039759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60" y="861094"/>
            <a:ext cx="11183332" cy="5586145"/>
          </a:xfrm>
          <a:prstGeom prst="rect">
            <a:avLst/>
          </a:prstGeom>
        </p:spPr>
        <p:txBody>
          <a:bodyPr wrap="square">
            <a:spAutoFit/>
          </a:bodyPr>
          <a:lstStyle/>
          <a:p>
            <a:pPr>
              <a:lnSpc>
                <a:spcPct val="150000"/>
              </a:lnSpc>
              <a:spcAft>
                <a:spcPts val="0"/>
              </a:spcAft>
            </a:pPr>
            <a:r>
              <a:rPr lang="zh-CN" altLang="zh-CN" sz="3400" dirty="0">
                <a:latin typeface="Calibri" panose="020F0502020204030204" pitchFamily="34" charset="0"/>
                <a:ea typeface="方正黑体_GBK" panose="03000509000000000000" pitchFamily="65" charset="-122"/>
                <a:cs typeface="Times New Roman" panose="02020603050405020304" pitchFamily="18" charset="0"/>
              </a:rPr>
              <a:t>三、请写出下列诗句赞美的事物的名称</a:t>
            </a:r>
            <a:r>
              <a:rPr lang="en-US" altLang="zh-CN" sz="3400" dirty="0">
                <a:latin typeface="方正黑体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黑体_GBK" panose="03000509000000000000" pitchFamily="65" charset="-122"/>
                <a:cs typeface="Times New Roman" panose="02020603050405020304" pitchFamily="18" charset="0"/>
              </a:rPr>
              <a:t>并为其选择恰当的象征意义</a:t>
            </a:r>
            <a:r>
              <a:rPr lang="en-US" altLang="zh-CN" sz="3400" dirty="0">
                <a:latin typeface="方正黑体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黑体_GBK" panose="03000509000000000000" pitchFamily="65" charset="-122"/>
                <a:cs typeface="Times New Roman" panose="02020603050405020304" pitchFamily="18" charset="0"/>
              </a:rPr>
              <a:t>再选填诗句</a:t>
            </a:r>
            <a:r>
              <a:rPr lang="en-US" altLang="zh-CN" sz="3400" dirty="0">
                <a:latin typeface="方正黑体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黑体_GBK" panose="03000509000000000000" pitchFamily="65" charset="-122"/>
                <a:cs typeface="Times New Roman" panose="02020603050405020304" pitchFamily="18" charset="0"/>
              </a:rPr>
              <a:t>填序号</a:t>
            </a:r>
            <a:r>
              <a:rPr lang="en-US" altLang="zh-CN" sz="3400" dirty="0">
                <a:latin typeface="方正黑体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a:t>
            </a:r>
          </a:p>
          <a:p>
            <a:pPr>
              <a:lnSpc>
                <a:spcPct val="150000"/>
              </a:lnSpc>
              <a:spcAft>
                <a:spcPts val="0"/>
              </a:spcAft>
            </a:pPr>
            <a:r>
              <a:rPr lang="en-US" altLang="zh-CN" sz="3400" dirty="0">
                <a:latin typeface="Calibri" panose="020F0502020204030204" pitchFamily="34" charset="0"/>
                <a:ea typeface="宋体" panose="02010600030101010101" pitchFamily="2" charset="-122"/>
                <a:cs typeface="Times New Roman" panose="02020603050405020304" pitchFamily="18" charset="0"/>
              </a:rPr>
              <a:t>A.</a:t>
            </a:r>
            <a:r>
              <a:rPr lang="zh-CN" altLang="zh-CN" sz="3400" dirty="0">
                <a:latin typeface="Calibri" panose="020F0502020204030204" pitchFamily="34" charset="0"/>
                <a:ea typeface="方正楷体_GBK" panose="03000509000000000000" pitchFamily="65" charset="-122"/>
                <a:cs typeface="Times New Roman" panose="02020603050405020304" pitchFamily="18" charset="0"/>
              </a:rPr>
              <a:t>无私奉献</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Calibri" panose="020F0502020204030204" pitchFamily="34" charset="0"/>
                <a:ea typeface="宋体" panose="02010600030101010101" pitchFamily="2" charset="-122"/>
                <a:cs typeface="Times New Roman" panose="02020603050405020304" pitchFamily="18" charset="0"/>
              </a:rPr>
              <a:t>B.</a:t>
            </a:r>
            <a:r>
              <a:rPr lang="zh-CN" altLang="zh-CN" sz="3400" dirty="0">
                <a:latin typeface="Calibri" panose="020F0502020204030204" pitchFamily="34" charset="0"/>
                <a:ea typeface="方正楷体_GBK" panose="03000509000000000000" pitchFamily="65" charset="-122"/>
                <a:cs typeface="Times New Roman" panose="02020603050405020304" pitchFamily="18" charset="0"/>
              </a:rPr>
              <a:t>孤傲坚贞</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Calibri" panose="020F0502020204030204" pitchFamily="34" charset="0"/>
                <a:ea typeface="宋体" panose="02010600030101010101" pitchFamily="2" charset="-122"/>
                <a:cs typeface="Times New Roman" panose="02020603050405020304" pitchFamily="18" charset="0"/>
              </a:rPr>
              <a:t>C.</a:t>
            </a:r>
            <a:r>
              <a:rPr lang="zh-CN" altLang="zh-CN" sz="3400" dirty="0">
                <a:latin typeface="Calibri" panose="020F0502020204030204" pitchFamily="34" charset="0"/>
                <a:ea typeface="方正楷体_GBK" panose="03000509000000000000" pitchFamily="65" charset="-122"/>
                <a:cs typeface="Times New Roman" panose="02020603050405020304" pitchFamily="18" charset="0"/>
              </a:rPr>
              <a:t>英勇无畏、坚守本心</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1</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仿宋_GBK" panose="03000509000000000000" pitchFamily="65" charset="-122"/>
                <a:cs typeface="Times New Roman" panose="02020603050405020304" pitchFamily="18" charset="0"/>
              </a:rPr>
              <a:t>荷尽已无擎雨盖</a:t>
            </a:r>
            <a:r>
              <a:rPr lang="en-US" altLang="zh-CN" sz="3400" dirty="0">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仿宋_GBK" panose="03000509000000000000" pitchFamily="65" charset="-122"/>
                <a:cs typeface="Times New Roman" panose="02020603050405020304" pitchFamily="18" charset="0"/>
              </a:rPr>
              <a:t>菊残犹有傲霜枝</a:t>
            </a:r>
            <a:r>
              <a:rPr lang="zh-CN" altLang="zh-CN" sz="3400" dirty="0" smtClean="0">
                <a:latin typeface="Calibri" panose="020F0502020204030204" pitchFamily="34" charset="0"/>
                <a:ea typeface="方正仿宋_GBK" panose="03000509000000000000" pitchFamily="65" charset="-122"/>
                <a:cs typeface="Times New Roman" panose="02020603050405020304" pitchFamily="18" charset="0"/>
              </a:rPr>
              <a:t>。</a:t>
            </a:r>
            <a:endParaRPr lang="en-US" altLang="zh-CN" sz="3400" dirty="0" smtClean="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事</a:t>
            </a:r>
            <a:r>
              <a:rPr lang="zh-CN" altLang="zh-CN" sz="3400" dirty="0">
                <a:latin typeface="Calibri" panose="020F0502020204030204" pitchFamily="34" charset="0"/>
                <a:ea typeface="宋体" panose="02010600030101010101" pitchFamily="2" charset="-122"/>
                <a:cs typeface="Times New Roman" panose="02020603050405020304" pitchFamily="18" charset="0"/>
              </a:rPr>
              <a:t>物</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象</a:t>
            </a:r>
            <a:r>
              <a:rPr lang="zh-CN" altLang="zh-CN" sz="3400" dirty="0">
                <a:latin typeface="Calibri" panose="020F0502020204030204" pitchFamily="34" charset="0"/>
                <a:ea typeface="宋体" panose="02010600030101010101" pitchFamily="2" charset="-122"/>
                <a:cs typeface="Times New Roman" panose="02020603050405020304" pitchFamily="18" charset="0"/>
              </a:rPr>
              <a:t>征</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 </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2</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仿宋_GBK" panose="03000509000000000000" pitchFamily="65" charset="-122"/>
                <a:cs typeface="Times New Roman" panose="02020603050405020304" pitchFamily="18" charset="0"/>
              </a:rPr>
              <a:t>粉骨碎身浑不怕</a:t>
            </a:r>
            <a:r>
              <a:rPr lang="en-US" altLang="zh-CN" sz="3400" dirty="0">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仿宋_GBK" panose="03000509000000000000" pitchFamily="65" charset="-122"/>
                <a:cs typeface="Times New Roman" panose="02020603050405020304" pitchFamily="18" charset="0"/>
              </a:rPr>
              <a:t>要留清白在人间</a:t>
            </a:r>
            <a:r>
              <a:rPr lang="zh-CN" altLang="zh-CN" sz="3400" dirty="0" smtClean="0">
                <a:latin typeface="Calibri" panose="020F0502020204030204" pitchFamily="34" charset="0"/>
                <a:ea typeface="方正仿宋_GBK" panose="03000509000000000000" pitchFamily="65" charset="-122"/>
                <a:cs typeface="Times New Roman" panose="02020603050405020304" pitchFamily="18" charset="0"/>
              </a:rPr>
              <a:t>。</a:t>
            </a:r>
            <a:endParaRPr lang="en-US" altLang="zh-CN" sz="3400" dirty="0" smtClean="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事</a:t>
            </a:r>
            <a:r>
              <a:rPr lang="zh-CN" altLang="zh-CN" sz="3400" dirty="0">
                <a:latin typeface="Calibri" panose="020F0502020204030204" pitchFamily="34" charset="0"/>
                <a:ea typeface="宋体" panose="02010600030101010101" pitchFamily="2" charset="-122"/>
                <a:cs typeface="Times New Roman" panose="02020603050405020304" pitchFamily="18" charset="0"/>
              </a:rPr>
              <a:t>物</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象</a:t>
            </a:r>
            <a:r>
              <a:rPr lang="zh-CN" altLang="zh-CN" sz="3400" dirty="0">
                <a:latin typeface="Calibri" panose="020F0502020204030204" pitchFamily="34" charset="0"/>
                <a:ea typeface="宋体" panose="02010600030101010101" pitchFamily="2" charset="-122"/>
                <a:cs typeface="Times New Roman" panose="02020603050405020304" pitchFamily="18" charset="0"/>
              </a:rPr>
              <a:t>征</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 </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2073952" y="4052876"/>
            <a:ext cx="105670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菊花</a:t>
            </a:r>
            <a:endParaRPr lang="zh-CN" altLang="en-US" b="1" dirty="0">
              <a:solidFill>
                <a:srgbClr val="E72582"/>
              </a:solidFill>
            </a:endParaRPr>
          </a:p>
        </p:txBody>
      </p:sp>
      <p:sp>
        <p:nvSpPr>
          <p:cNvPr id="8" name="矩形 7"/>
          <p:cNvSpPr/>
          <p:nvPr/>
        </p:nvSpPr>
        <p:spPr>
          <a:xfrm>
            <a:off x="6600467" y="4165020"/>
            <a:ext cx="474810" cy="615553"/>
          </a:xfrm>
          <a:prstGeom prst="rect">
            <a:avLst/>
          </a:prstGeom>
        </p:spPr>
        <p:txBody>
          <a:bodyPr wrap="none">
            <a:spAutoFit/>
          </a:bodyPr>
          <a:lstStyle/>
          <a:p>
            <a:r>
              <a:rPr lang="en-US" altLang="zh-CN" sz="3400" b="1" dirty="0">
                <a:solidFill>
                  <a:srgbClr val="E72582"/>
                </a:solidFill>
                <a:latin typeface="NEU-HZ" panose="02010600010101010101" pitchFamily="2" charset="-122"/>
                <a:ea typeface="宋体" panose="02010600030101010101" pitchFamily="2" charset="-122"/>
                <a:cs typeface="Times New Roman" panose="02020603050405020304" pitchFamily="18" charset="0"/>
              </a:rPr>
              <a:t>B</a:t>
            </a:r>
            <a:endParaRPr lang="zh-CN" altLang="en-US" b="1" dirty="0">
              <a:solidFill>
                <a:srgbClr val="E72582"/>
              </a:solidFill>
            </a:endParaRPr>
          </a:p>
        </p:txBody>
      </p:sp>
      <p:sp>
        <p:nvSpPr>
          <p:cNvPr id="9" name="矩形 8"/>
          <p:cNvSpPr/>
          <p:nvPr/>
        </p:nvSpPr>
        <p:spPr>
          <a:xfrm>
            <a:off x="1855944" y="5622884"/>
            <a:ext cx="1492716"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石灰石</a:t>
            </a:r>
            <a:endParaRPr lang="zh-CN" altLang="en-US" b="1" dirty="0">
              <a:solidFill>
                <a:srgbClr val="E72582"/>
              </a:solidFill>
            </a:endParaRPr>
          </a:p>
        </p:txBody>
      </p:sp>
      <p:sp>
        <p:nvSpPr>
          <p:cNvPr id="10" name="矩形 9"/>
          <p:cNvSpPr/>
          <p:nvPr/>
        </p:nvSpPr>
        <p:spPr>
          <a:xfrm>
            <a:off x="6600467" y="5729290"/>
            <a:ext cx="498855" cy="615553"/>
          </a:xfrm>
          <a:prstGeom prst="rect">
            <a:avLst/>
          </a:prstGeom>
        </p:spPr>
        <p:txBody>
          <a:bodyPr wrap="none">
            <a:spAutoFit/>
          </a:bodyPr>
          <a:lstStyle/>
          <a:p>
            <a:r>
              <a:rPr lang="en-US" altLang="zh-CN" sz="3400" b="1" dirty="0">
                <a:solidFill>
                  <a:srgbClr val="E72582"/>
                </a:solidFill>
                <a:latin typeface="NEU-HZ" panose="02010600010101010101" pitchFamily="2" charset="-122"/>
                <a:ea typeface="宋体" panose="02010600030101010101" pitchFamily="2" charset="-122"/>
                <a:cs typeface="Times New Roman" panose="02020603050405020304" pitchFamily="18" charset="0"/>
              </a:rPr>
              <a:t>C</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2850018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dirty="0">
                <a:latin typeface="方正隶变_GBK" panose="03000509000000000000" pitchFamily="65" charset="-122"/>
                <a:ea typeface="方正隶变_GBK" panose="03000509000000000000" pitchFamily="65" charset="-122"/>
              </a:rPr>
              <a:t>语文</a:t>
            </a: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417021" y="2637469"/>
            <a:ext cx="11183332" cy="1583062"/>
          </a:xfrm>
          <a:prstGeom prst="rect">
            <a:avLst/>
          </a:prstGeom>
        </p:spPr>
        <p:txBody>
          <a:bodyPr wrap="square">
            <a:spAutoFit/>
          </a:bodyPr>
          <a:lstStyle/>
          <a:p>
            <a:pPr>
              <a:lnSpc>
                <a:spcPct val="150000"/>
              </a:lnSpc>
              <a:spcAft>
                <a:spcPts val="0"/>
              </a:spcAft>
            </a:pPr>
            <a:r>
              <a:rPr lang="en-US" altLang="zh-CN" sz="3400" dirty="0" smtClean="0">
                <a:latin typeface="NEU-HZ" panose="02010600010101010101" pitchFamily="2" charset="-122"/>
                <a:ea typeface="宋体" panose="02010600030101010101" pitchFamily="2" charset="-122"/>
                <a:cs typeface="Times New Roman" panose="02020603050405020304" pitchFamily="18" charset="0"/>
              </a:rPr>
              <a:t>3</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仿宋_GBK" panose="03000509000000000000" pitchFamily="65" charset="-122"/>
                <a:cs typeface="Times New Roman" panose="02020603050405020304" pitchFamily="18" charset="0"/>
              </a:rPr>
              <a:t>春蚕到死丝方尽</a:t>
            </a:r>
            <a:r>
              <a:rPr lang="en-US" altLang="zh-CN" sz="3400" dirty="0">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仿宋_GBK" panose="03000509000000000000" pitchFamily="65" charset="-122"/>
                <a:cs typeface="Times New Roman" panose="02020603050405020304" pitchFamily="18" charset="0"/>
              </a:rPr>
              <a:t>蜡炬成灰泪始干</a:t>
            </a:r>
            <a:r>
              <a:rPr lang="zh-CN" altLang="zh-CN" sz="3400" dirty="0" smtClean="0">
                <a:latin typeface="Calibri" panose="020F0502020204030204" pitchFamily="34" charset="0"/>
                <a:ea typeface="方正仿宋_GBK" panose="03000509000000000000" pitchFamily="65" charset="-122"/>
                <a:cs typeface="Times New Roman" panose="02020603050405020304" pitchFamily="18" charset="0"/>
              </a:rPr>
              <a:t>。</a:t>
            </a:r>
            <a:endParaRPr lang="en-US" altLang="zh-CN" sz="3400" dirty="0" smtClean="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事</a:t>
            </a:r>
            <a:r>
              <a:rPr lang="zh-CN" altLang="zh-CN" sz="3400" dirty="0">
                <a:latin typeface="Calibri" panose="020F0502020204030204" pitchFamily="34" charset="0"/>
                <a:ea typeface="宋体" panose="02010600030101010101" pitchFamily="2" charset="-122"/>
                <a:cs typeface="Times New Roman" panose="02020603050405020304" pitchFamily="18" charset="0"/>
              </a:rPr>
              <a:t>物</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象</a:t>
            </a:r>
            <a:r>
              <a:rPr lang="zh-CN" altLang="zh-CN" sz="3400" dirty="0">
                <a:latin typeface="Calibri" panose="020F0502020204030204" pitchFamily="34" charset="0"/>
                <a:ea typeface="宋体" panose="02010600030101010101" pitchFamily="2" charset="-122"/>
                <a:cs typeface="Times New Roman" panose="02020603050405020304" pitchFamily="18" charset="0"/>
              </a:rPr>
              <a:t>征</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 </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7"/>
          <p:cNvSpPr/>
          <p:nvPr/>
        </p:nvSpPr>
        <p:spPr>
          <a:xfrm>
            <a:off x="505460" y="1138249"/>
            <a:ext cx="11263223" cy="877163"/>
          </a:xfrm>
          <a:prstGeom prst="rect">
            <a:avLst/>
          </a:prstGeom>
        </p:spPr>
        <p:txBody>
          <a:bodyPr wrap="square">
            <a:spAutoFit/>
          </a:bodyPr>
          <a:lstStyle/>
          <a:p>
            <a:pPr lvl="0">
              <a:lnSpc>
                <a:spcPct val="150000"/>
              </a:lnSpc>
            </a:pPr>
            <a:r>
              <a:rPr lang="en-US" altLang="zh-CN" sz="3400" dirty="0">
                <a:solidFill>
                  <a:srgbClr val="000000"/>
                </a:solidFill>
                <a:latin typeface="Calibri" panose="020F0502020204030204" pitchFamily="34" charset="0"/>
                <a:ea typeface="宋体" panose="02010600030101010101" pitchFamily="2" charset="-122"/>
                <a:cs typeface="Times New Roman" panose="02020603050405020304" pitchFamily="18" charset="0"/>
              </a:rPr>
              <a:t>A.</a:t>
            </a:r>
            <a:r>
              <a:rPr lang="zh-CN" altLang="zh-CN" sz="3400" dirty="0">
                <a:solidFill>
                  <a:srgbClr val="000000"/>
                </a:solidFill>
                <a:latin typeface="Calibri" panose="020F0502020204030204" pitchFamily="34" charset="0"/>
                <a:ea typeface="方正楷体_GBK" panose="03000509000000000000" pitchFamily="65" charset="-122"/>
                <a:cs typeface="Times New Roman" panose="02020603050405020304" pitchFamily="18" charset="0"/>
              </a:rPr>
              <a:t>无私奉献</a:t>
            </a:r>
            <a:r>
              <a:rPr lang="zh-CN" altLang="zh-CN" sz="3400" dirty="0">
                <a:solidFill>
                  <a:srgbClr val="000000"/>
                </a:solidFill>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solidFill>
                  <a:srgbClr val="000000"/>
                </a:solidFill>
                <a:latin typeface="Calibri" panose="020F0502020204030204" pitchFamily="34" charset="0"/>
                <a:ea typeface="宋体" panose="02010600030101010101" pitchFamily="2" charset="-122"/>
                <a:cs typeface="Times New Roman" panose="02020603050405020304" pitchFamily="18" charset="0"/>
              </a:rPr>
              <a:t>B.</a:t>
            </a:r>
            <a:r>
              <a:rPr lang="zh-CN" altLang="zh-CN" sz="3400" dirty="0">
                <a:solidFill>
                  <a:srgbClr val="000000"/>
                </a:solidFill>
                <a:latin typeface="Calibri" panose="020F0502020204030204" pitchFamily="34" charset="0"/>
                <a:ea typeface="方正楷体_GBK" panose="03000509000000000000" pitchFamily="65" charset="-122"/>
                <a:cs typeface="Times New Roman" panose="02020603050405020304" pitchFamily="18" charset="0"/>
              </a:rPr>
              <a:t>孤傲坚贞</a:t>
            </a:r>
            <a:r>
              <a:rPr lang="zh-CN" altLang="zh-CN" sz="3400" dirty="0">
                <a:solidFill>
                  <a:srgbClr val="000000"/>
                </a:solidFill>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solidFill>
                  <a:srgbClr val="000000"/>
                </a:solidFill>
                <a:latin typeface="Calibri" panose="020F0502020204030204" pitchFamily="34" charset="0"/>
                <a:ea typeface="宋体" panose="02010600030101010101" pitchFamily="2" charset="-122"/>
                <a:cs typeface="Times New Roman" panose="02020603050405020304" pitchFamily="18" charset="0"/>
              </a:rPr>
              <a:t>C.</a:t>
            </a:r>
            <a:r>
              <a:rPr lang="zh-CN" altLang="zh-CN" sz="3400" dirty="0">
                <a:solidFill>
                  <a:srgbClr val="000000"/>
                </a:solidFill>
                <a:latin typeface="Calibri" panose="020F0502020204030204" pitchFamily="34" charset="0"/>
                <a:ea typeface="方正楷体_GBK" panose="03000509000000000000" pitchFamily="65" charset="-122"/>
                <a:cs typeface="Times New Roman" panose="02020603050405020304" pitchFamily="18" charset="0"/>
              </a:rPr>
              <a:t>英勇无畏、坚守本心</a:t>
            </a:r>
            <a:endParaRPr lang="zh-CN" altLang="zh-CN" sz="34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9" name="矩形 8"/>
          <p:cNvSpPr/>
          <p:nvPr/>
        </p:nvSpPr>
        <p:spPr>
          <a:xfrm>
            <a:off x="1896727" y="3513376"/>
            <a:ext cx="1928733"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蚕、蜡烛</a:t>
            </a:r>
            <a:endParaRPr lang="zh-CN" altLang="en-US" b="1" dirty="0">
              <a:solidFill>
                <a:srgbClr val="E72582"/>
              </a:solidFill>
            </a:endParaRPr>
          </a:p>
        </p:txBody>
      </p:sp>
      <p:sp>
        <p:nvSpPr>
          <p:cNvPr id="10" name="矩形 9"/>
          <p:cNvSpPr/>
          <p:nvPr/>
        </p:nvSpPr>
        <p:spPr>
          <a:xfrm>
            <a:off x="7037017" y="3604978"/>
            <a:ext cx="498855" cy="615553"/>
          </a:xfrm>
          <a:prstGeom prst="rect">
            <a:avLst/>
          </a:prstGeom>
        </p:spPr>
        <p:txBody>
          <a:bodyPr wrap="none">
            <a:spAutoFit/>
          </a:bodyPr>
          <a:lstStyle/>
          <a:p>
            <a:r>
              <a:rPr lang="en-US" altLang="zh-CN" sz="3400" b="1" dirty="0">
                <a:solidFill>
                  <a:srgbClr val="E72582"/>
                </a:solidFill>
                <a:latin typeface="NEU-HZ" panose="02010600010101010101" pitchFamily="2" charset="-122"/>
                <a:ea typeface="宋体" panose="02010600030101010101" pitchFamily="2" charset="-122"/>
                <a:cs typeface="Times New Roman" panose="02020603050405020304" pitchFamily="18" charset="0"/>
              </a:rPr>
              <a:t>A</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3269993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60" y="861094"/>
            <a:ext cx="11183332" cy="4016484"/>
          </a:xfrm>
          <a:prstGeom prst="rect">
            <a:avLst/>
          </a:prstGeom>
        </p:spPr>
        <p:txBody>
          <a:bodyPr wrap="square">
            <a:spAutoFit/>
          </a:bodyPr>
          <a:lstStyle/>
          <a:p>
            <a:pPr>
              <a:lnSpc>
                <a:spcPct val="150000"/>
              </a:lnSpc>
              <a:spcAft>
                <a:spcPts val="0"/>
              </a:spcAft>
            </a:pPr>
            <a:r>
              <a:rPr lang="zh-CN" altLang="zh-CN" sz="3400" dirty="0">
                <a:latin typeface="Calibri" panose="020F0502020204030204" pitchFamily="34" charset="0"/>
                <a:ea typeface="宋体" panose="02010600030101010101" pitchFamily="2" charset="-122"/>
                <a:cs typeface="Times New Roman" panose="02020603050405020304" pitchFamily="18" charset="0"/>
              </a:rPr>
              <a:t>　　学习了本单元的课文</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我认识了伟大的中国共产党创始人之一</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李大钊</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我想用诗句</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来赞美他</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读完毛主席的《为人民服务》</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我知道无数个像张思德这样的革命先烈</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为了人民的利益牺牲了自己</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他们是无私的</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我想用诗句</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来赞美他们。</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 </a:t>
            </a:r>
            <a:endParaRPr lang="zh-CN" altLang="zh-CN" sz="34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6954109" y="1801382"/>
            <a:ext cx="405880" cy="615553"/>
          </a:xfrm>
          <a:prstGeom prst="rect">
            <a:avLst/>
          </a:prstGeom>
        </p:spPr>
        <p:txBody>
          <a:bodyPr wrap="none">
            <a:spAutoFit/>
          </a:bodyPr>
          <a:lstStyle/>
          <a:p>
            <a:r>
              <a:rPr lang="en-US" altLang="zh-CN" sz="3400"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2</a:t>
            </a:r>
            <a:endParaRPr lang="zh-CN" altLang="en-US" dirty="0">
              <a:solidFill>
                <a:srgbClr val="E72582"/>
              </a:solidFill>
              <a:latin typeface="Times New Roman" panose="02020603050405020304" pitchFamily="18" charset="0"/>
              <a:cs typeface="Times New Roman" panose="02020603050405020304" pitchFamily="18" charset="0"/>
            </a:endParaRPr>
          </a:p>
        </p:txBody>
      </p:sp>
      <p:sp>
        <p:nvSpPr>
          <p:cNvPr id="8" name="矩形 7"/>
          <p:cNvSpPr/>
          <p:nvPr/>
        </p:nvSpPr>
        <p:spPr>
          <a:xfrm>
            <a:off x="1735128" y="4087383"/>
            <a:ext cx="405880" cy="615553"/>
          </a:xfrm>
          <a:prstGeom prst="rect">
            <a:avLst/>
          </a:prstGeom>
        </p:spPr>
        <p:txBody>
          <a:bodyPr wrap="none">
            <a:spAutoFit/>
          </a:bodyPr>
          <a:lstStyle/>
          <a:p>
            <a:r>
              <a:rPr lang="en-US" altLang="zh-CN" sz="3400" dirty="0">
                <a:solidFill>
                  <a:srgbClr val="E72582"/>
                </a:solidFill>
                <a:latin typeface="Times New Roman" panose="02020603050405020304" pitchFamily="18" charset="0"/>
                <a:ea typeface="宋体" panose="02010600030101010101" pitchFamily="2" charset="-122"/>
                <a:cs typeface="Times New Roman" panose="02020603050405020304" pitchFamily="18" charset="0"/>
              </a:rPr>
              <a:t>3</a:t>
            </a:r>
            <a:endParaRPr lang="zh-CN" altLang="en-US" dirty="0">
              <a:solidFill>
                <a:srgbClr val="E72582"/>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701805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12475" y="861094"/>
            <a:ext cx="11412748" cy="5447260"/>
          </a:xfrm>
          <a:prstGeom prst="rect">
            <a:avLst/>
          </a:prstGeom>
        </p:spPr>
        <p:txBody>
          <a:bodyPr wrap="square">
            <a:spAutoFit/>
          </a:bodyPr>
          <a:lstStyle/>
          <a:p>
            <a:pPr>
              <a:lnSpc>
                <a:spcPct val="130000"/>
              </a:lnSpc>
              <a:spcAft>
                <a:spcPts val="0"/>
              </a:spcAft>
            </a:pPr>
            <a:r>
              <a:rPr lang="zh-CN" altLang="zh-CN" sz="3000" dirty="0">
                <a:latin typeface="Calibri" panose="020F0502020204030204" pitchFamily="34" charset="0"/>
                <a:ea typeface="方正黑体_GBK" panose="03000509000000000000" pitchFamily="65" charset="-122"/>
                <a:cs typeface="Times New Roman" panose="02020603050405020304" pitchFamily="18" charset="0"/>
              </a:rPr>
              <a:t>四、先将俗语补充完整</a:t>
            </a:r>
            <a:r>
              <a:rPr lang="en-US" altLang="zh-CN" sz="3000" dirty="0">
                <a:latin typeface="方正黑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黑体_GBK" panose="03000509000000000000" pitchFamily="65" charset="-122"/>
                <a:cs typeface="Times New Roman" panose="02020603050405020304" pitchFamily="18" charset="0"/>
              </a:rPr>
              <a:t>再完成练习。</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dirty="0" smtClean="0">
                <a:latin typeface="Calibri" panose="020F0502020204030204" pitchFamily="34" charset="0"/>
                <a:ea typeface="宋体" panose="02010600030101010101" pitchFamily="2" charset="-122"/>
                <a:cs typeface="Times New Roman" panose="02020603050405020304" pitchFamily="18" charset="0"/>
              </a:rPr>
              <a:t>A.</a:t>
            </a:r>
            <a:r>
              <a:rPr lang="zh-CN" altLang="zh-CN" sz="3000" u="sng"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30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0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莫把无时当有时</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a:t>
            </a:r>
            <a:endParaRPr lang="en-US" altLang="zh-CN" sz="3000" dirty="0" smtClean="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dirty="0" smtClean="0">
                <a:latin typeface="Calibri" panose="020F0502020204030204" pitchFamily="34" charset="0"/>
                <a:ea typeface="宋体" panose="02010600030101010101" pitchFamily="2" charset="-122"/>
                <a:cs typeface="Times New Roman" panose="02020603050405020304" pitchFamily="18" charset="0"/>
              </a:rPr>
              <a:t>B</a:t>
            </a:r>
            <a:r>
              <a:rPr lang="en-US" altLang="zh-CN" sz="3000" dirty="0">
                <a:latin typeface="Calibri" panose="020F0502020204030204" pitchFamily="34" charset="0"/>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树欲静而风不止</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0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0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 </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dirty="0">
                <a:latin typeface="Calibri" panose="020F0502020204030204" pitchFamily="34" charset="0"/>
                <a:ea typeface="宋体" panose="02010600030101010101" pitchFamily="2" charset="-122"/>
                <a:cs typeface="Times New Roman" panose="02020603050405020304" pitchFamily="18" charset="0"/>
              </a:rPr>
              <a:t>C.</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有意栽花花不发</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0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0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a:t>
            </a:r>
            <a:endParaRPr lang="en-US" altLang="zh-CN" sz="3000" dirty="0" smtClean="0">
              <a:latin typeface="Calibri" panose="020F0502020204030204" pitchFamily="34" charset="0"/>
              <a:ea typeface="方正楷体_GBK" panose="03000509000000000000" pitchFamily="65" charset="-122"/>
              <a:cs typeface="Times New Roman" panose="02020603050405020304" pitchFamily="18" charset="0"/>
            </a:endParaRPr>
          </a:p>
          <a:p>
            <a:pPr>
              <a:lnSpc>
                <a:spcPct val="130000"/>
              </a:lnSpc>
              <a:spcAft>
                <a:spcPts val="0"/>
              </a:spcAft>
            </a:pPr>
            <a:r>
              <a:rPr lang="en-US" altLang="zh-CN" sz="3000" dirty="0" smtClean="0">
                <a:latin typeface="Calibri" panose="020F0502020204030204" pitchFamily="34" charset="0"/>
                <a:ea typeface="宋体" panose="02010600030101010101" pitchFamily="2" charset="-122"/>
                <a:cs typeface="Times New Roman" panose="02020603050405020304" pitchFamily="18" charset="0"/>
              </a:rPr>
              <a:t>D</a:t>
            </a:r>
            <a:r>
              <a:rPr lang="en-US" altLang="zh-CN" sz="3000" dirty="0">
                <a:latin typeface="Calibri" panose="020F0502020204030204" pitchFamily="34" charset="0"/>
                <a:ea typeface="宋体" panose="02010600030101010101" pitchFamily="2" charset="-122"/>
                <a:cs typeface="Times New Roman" panose="02020603050405020304" pitchFamily="18" charset="0"/>
              </a:rPr>
              <a:t>.</a:t>
            </a:r>
            <a:r>
              <a:rPr lang="zh-CN" altLang="zh-CN" sz="30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0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0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忠言逆耳利于行。</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 </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dirty="0">
                <a:latin typeface="NEU-HZ" panose="02010600010101010101" pitchFamily="2" charset="-122"/>
                <a:ea typeface="宋体" panose="02010600030101010101" pitchFamily="2" charset="-122"/>
                <a:cs typeface="Times New Roman" panose="02020603050405020304" pitchFamily="18" charset="0"/>
              </a:rPr>
              <a:t>1</a:t>
            </a:r>
            <a:r>
              <a:rPr lang="en-US" altLang="zh-CN" sz="3000" dirty="0">
                <a:latin typeface="Calibri" panose="020F0502020204030204" pitchFamily="34" charset="0"/>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宋体" panose="02010600030101010101" pitchFamily="2" charset="-122"/>
                <a:cs typeface="Times New Roman" panose="02020603050405020304" pitchFamily="18" charset="0"/>
              </a:rPr>
              <a:t>根据情境选择恰当的俗语进行劝告。</a:t>
            </a:r>
            <a:r>
              <a:rPr lang="en-US" altLang="zh-CN" sz="3000" dirty="0">
                <a:latin typeface="方正仿宋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仿宋_GBK" panose="03000509000000000000" pitchFamily="65" charset="-122"/>
                <a:cs typeface="Times New Roman" panose="02020603050405020304" pitchFamily="18" charset="0"/>
              </a:rPr>
              <a:t>填序号</a:t>
            </a:r>
            <a:r>
              <a:rPr lang="en-US" altLang="zh-CN" sz="3000" dirty="0">
                <a:latin typeface="方正仿宋_GBK" panose="03000509000000000000" pitchFamily="65" charset="-122"/>
                <a:ea typeface="宋体" panose="02010600030101010101" pitchFamily="2" charset="-122"/>
                <a:cs typeface="Times New Roman" panose="02020603050405020304" pitchFamily="18" charset="0"/>
              </a:rPr>
              <a:t>)</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000" dirty="0">
                <a:latin typeface="Calibri" panose="020F0502020204030204" pitchFamily="34" charset="0"/>
                <a:ea typeface="宋体" panose="02010600030101010101" pitchFamily="2" charset="-122"/>
                <a:cs typeface="Times New Roman" panose="02020603050405020304" pitchFamily="18" charset="0"/>
              </a:rPr>
              <a:t>1</a:t>
            </a:r>
            <a:r>
              <a:rPr lang="en-US" altLang="zh-CN" sz="30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宋体" panose="02010600030101010101" pitchFamily="2" charset="-122"/>
                <a:cs typeface="Times New Roman" panose="02020603050405020304" pitchFamily="18" charset="0"/>
              </a:rPr>
              <a:t>有的大人经常说</a:t>
            </a:r>
            <a:r>
              <a:rPr lang="en-US" altLang="zh-CN" sz="30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000" dirty="0">
                <a:latin typeface="NEU-BZ" panose="02010600010101010101" pitchFamily="2"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宋体" panose="02010600030101010101" pitchFamily="2" charset="-122"/>
                <a:cs typeface="Times New Roman" panose="02020603050405020304" pitchFamily="18" charset="0"/>
              </a:rPr>
              <a:t>这段时间工作忙</a:t>
            </a:r>
            <a:r>
              <a:rPr lang="en-US" altLang="zh-CN" sz="30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宋体" panose="02010600030101010101" pitchFamily="2" charset="-122"/>
                <a:cs typeface="Times New Roman" panose="02020603050405020304" pitchFamily="18" charset="0"/>
              </a:rPr>
              <a:t>等过段时间再回去看父母。</a:t>
            </a:r>
            <a:r>
              <a:rPr lang="en-US" altLang="zh-CN" sz="3000" dirty="0">
                <a:latin typeface="NEU-BZ" panose="02010600010101010101" pitchFamily="2" charset="-122"/>
                <a:ea typeface="宋体" panose="02010600030101010101" pitchFamily="2" charset="-122"/>
                <a:cs typeface="Times New Roman" panose="02020603050405020304" pitchFamily="18" charset="0"/>
              </a:rPr>
              <a:t>”</a:t>
            </a:r>
            <a:r>
              <a:rPr lang="en-US" altLang="zh-CN" sz="3000" dirty="0">
                <a:latin typeface="Calibri" panose="020F0502020204030204" pitchFamily="34" charset="0"/>
                <a:ea typeface="宋体" panose="02010600030101010101" pitchFamily="2" charset="-122"/>
                <a:cs typeface="Times New Roman" panose="02020603050405020304" pitchFamily="18" charset="0"/>
              </a:rPr>
              <a:t> </a:t>
            </a:r>
            <a:r>
              <a:rPr lang="en-US" altLang="zh-CN" sz="30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宋体" panose="02010600030101010101" pitchFamily="2" charset="-122"/>
                <a:cs typeface="Times New Roman" panose="02020603050405020304" pitchFamily="18" charset="0"/>
              </a:rPr>
              <a:t>　</a:t>
            </a:r>
            <a:r>
              <a:rPr lang="en-US" altLang="zh-CN" sz="30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000" dirty="0">
                <a:latin typeface="Calibri" panose="020F0502020204030204" pitchFamily="34" charset="0"/>
                <a:ea typeface="宋体" panose="02010600030101010101" pitchFamily="2" charset="-122"/>
                <a:cs typeface="Times New Roman" panose="02020603050405020304" pitchFamily="18" charset="0"/>
              </a:rPr>
              <a:t>　</a:t>
            </a:r>
            <a:r>
              <a:rPr lang="en-US" altLang="zh-CN" sz="3000" dirty="0">
                <a:latin typeface="方正书宋_GBK" panose="03000509000000000000" pitchFamily="65" charset="-122"/>
                <a:ea typeface="宋体" panose="02010600030101010101" pitchFamily="2" charset="-122"/>
                <a:cs typeface="Times New Roman" panose="02020603050405020304" pitchFamily="18" charset="0"/>
              </a:rPr>
              <a:t>)</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000" dirty="0">
                <a:latin typeface="Calibri" panose="020F0502020204030204" pitchFamily="34" charset="0"/>
                <a:ea typeface="宋体" panose="02010600030101010101" pitchFamily="2" charset="-122"/>
                <a:cs typeface="Times New Roman" panose="02020603050405020304" pitchFamily="18" charset="0"/>
              </a:rPr>
              <a:t>2</a:t>
            </a:r>
            <a:r>
              <a:rPr lang="en-US" altLang="zh-CN" sz="30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宋体" panose="02010600030101010101" pitchFamily="2" charset="-122"/>
                <a:cs typeface="Times New Roman" panose="02020603050405020304" pitchFamily="18" charset="0"/>
              </a:rPr>
              <a:t>小刚平时不喜欢听批评的话</a:t>
            </a:r>
            <a:r>
              <a:rPr lang="en-US" altLang="zh-CN" sz="30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宋体" panose="02010600030101010101" pitchFamily="2" charset="-122"/>
                <a:cs typeface="Times New Roman" panose="02020603050405020304" pitchFamily="18" charset="0"/>
              </a:rPr>
              <a:t>也不愿意接受别人的建议。</a:t>
            </a:r>
            <a:r>
              <a:rPr lang="en-US" altLang="zh-CN" sz="30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宋体" panose="02010600030101010101" pitchFamily="2" charset="-122"/>
                <a:cs typeface="Times New Roman" panose="02020603050405020304" pitchFamily="18" charset="0"/>
              </a:rPr>
              <a:t>　</a:t>
            </a:r>
            <a:r>
              <a:rPr lang="en-US" altLang="zh-CN" sz="30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000" dirty="0">
                <a:latin typeface="Calibri" panose="020F0502020204030204" pitchFamily="34" charset="0"/>
                <a:ea typeface="宋体" panose="02010600030101010101" pitchFamily="2" charset="-122"/>
                <a:cs typeface="Times New Roman" panose="02020603050405020304" pitchFamily="18" charset="0"/>
              </a:rPr>
              <a:t>　</a:t>
            </a:r>
            <a:r>
              <a:rPr lang="en-US" altLang="zh-CN" sz="3000" dirty="0">
                <a:latin typeface="方正书宋_GBK" panose="03000509000000000000" pitchFamily="65" charset="-122"/>
                <a:ea typeface="宋体" panose="02010600030101010101" pitchFamily="2" charset="-122"/>
                <a:cs typeface="Times New Roman" panose="02020603050405020304" pitchFamily="18" charset="0"/>
              </a:rPr>
              <a:t>)</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1232457" y="1445189"/>
            <a:ext cx="2877711" cy="553998"/>
          </a:xfrm>
          <a:prstGeom prst="rect">
            <a:avLst/>
          </a:prstGeom>
        </p:spPr>
        <p:txBody>
          <a:bodyPr wrap="none">
            <a:spAutoFit/>
          </a:bodyPr>
          <a:lstStyle/>
          <a:p>
            <a:r>
              <a:rPr lang="zh-CN" altLang="zh-CN" sz="30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常将有日思无日</a:t>
            </a:r>
            <a:endParaRPr lang="zh-CN" altLang="en-US" b="1" dirty="0">
              <a:solidFill>
                <a:srgbClr val="E72582"/>
              </a:solidFill>
            </a:endParaRPr>
          </a:p>
        </p:txBody>
      </p:sp>
      <p:sp>
        <p:nvSpPr>
          <p:cNvPr id="8" name="矩形 7"/>
          <p:cNvSpPr/>
          <p:nvPr/>
        </p:nvSpPr>
        <p:spPr>
          <a:xfrm>
            <a:off x="4217183" y="2047821"/>
            <a:ext cx="2877711" cy="553998"/>
          </a:xfrm>
          <a:prstGeom prst="rect">
            <a:avLst/>
          </a:prstGeom>
        </p:spPr>
        <p:txBody>
          <a:bodyPr wrap="none">
            <a:spAutoFit/>
          </a:bodyPr>
          <a:lstStyle/>
          <a:p>
            <a:r>
              <a:rPr lang="zh-CN" altLang="zh-CN" sz="30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子欲养而亲不待</a:t>
            </a:r>
            <a:endParaRPr lang="zh-CN" altLang="en-US" b="1" dirty="0">
              <a:solidFill>
                <a:srgbClr val="E72582"/>
              </a:solidFill>
            </a:endParaRPr>
          </a:p>
        </p:txBody>
      </p:sp>
      <p:sp>
        <p:nvSpPr>
          <p:cNvPr id="9" name="矩形 8"/>
          <p:cNvSpPr/>
          <p:nvPr/>
        </p:nvSpPr>
        <p:spPr>
          <a:xfrm>
            <a:off x="4363846" y="2630459"/>
            <a:ext cx="2877711" cy="553998"/>
          </a:xfrm>
          <a:prstGeom prst="rect">
            <a:avLst/>
          </a:prstGeom>
        </p:spPr>
        <p:txBody>
          <a:bodyPr wrap="none">
            <a:spAutoFit/>
          </a:bodyPr>
          <a:lstStyle/>
          <a:p>
            <a:r>
              <a:rPr lang="zh-CN" altLang="zh-CN" sz="30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无心插柳柳成荫</a:t>
            </a:r>
            <a:endParaRPr lang="zh-CN" altLang="en-US" b="1" dirty="0">
              <a:solidFill>
                <a:srgbClr val="E72582"/>
              </a:solidFill>
            </a:endParaRPr>
          </a:p>
        </p:txBody>
      </p:sp>
      <p:sp>
        <p:nvSpPr>
          <p:cNvPr id="10" name="矩形 9"/>
          <p:cNvSpPr/>
          <p:nvPr/>
        </p:nvSpPr>
        <p:spPr>
          <a:xfrm>
            <a:off x="1408271" y="3234548"/>
            <a:ext cx="2877711" cy="553998"/>
          </a:xfrm>
          <a:prstGeom prst="rect">
            <a:avLst/>
          </a:prstGeom>
        </p:spPr>
        <p:txBody>
          <a:bodyPr wrap="none">
            <a:spAutoFit/>
          </a:bodyPr>
          <a:lstStyle/>
          <a:p>
            <a:r>
              <a:rPr lang="zh-CN" altLang="zh-CN" sz="30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良药苦口利于病</a:t>
            </a:r>
            <a:endParaRPr lang="zh-CN" altLang="en-US" b="1" dirty="0">
              <a:solidFill>
                <a:srgbClr val="E72582"/>
              </a:solidFill>
            </a:endParaRPr>
          </a:p>
        </p:txBody>
      </p:sp>
      <p:sp>
        <p:nvSpPr>
          <p:cNvPr id="11" name="矩形 10"/>
          <p:cNvSpPr/>
          <p:nvPr/>
        </p:nvSpPr>
        <p:spPr>
          <a:xfrm>
            <a:off x="1599298" y="5092944"/>
            <a:ext cx="441146" cy="553998"/>
          </a:xfrm>
          <a:prstGeom prst="rect">
            <a:avLst/>
          </a:prstGeom>
        </p:spPr>
        <p:txBody>
          <a:bodyPr wrap="none">
            <a:spAutoFit/>
          </a:bodyPr>
          <a:lstStyle/>
          <a:p>
            <a:r>
              <a:rPr lang="en-US" altLang="zh-CN" sz="3000" b="1" dirty="0">
                <a:solidFill>
                  <a:srgbClr val="E72582"/>
                </a:solidFill>
                <a:latin typeface="NEU-HZ" panose="02010600010101010101" pitchFamily="2" charset="-122"/>
                <a:ea typeface="宋体" panose="02010600030101010101" pitchFamily="2" charset="-122"/>
                <a:cs typeface="Times New Roman" panose="02020603050405020304" pitchFamily="18" charset="0"/>
              </a:rPr>
              <a:t>B</a:t>
            </a:r>
            <a:endParaRPr lang="zh-CN" altLang="en-US" b="1" dirty="0">
              <a:solidFill>
                <a:srgbClr val="E72582"/>
              </a:solidFill>
            </a:endParaRPr>
          </a:p>
        </p:txBody>
      </p:sp>
      <p:sp>
        <p:nvSpPr>
          <p:cNvPr id="12" name="矩形 11"/>
          <p:cNvSpPr/>
          <p:nvPr/>
        </p:nvSpPr>
        <p:spPr>
          <a:xfrm>
            <a:off x="10842449" y="5752180"/>
            <a:ext cx="461986" cy="553998"/>
          </a:xfrm>
          <a:prstGeom prst="rect">
            <a:avLst/>
          </a:prstGeom>
        </p:spPr>
        <p:txBody>
          <a:bodyPr wrap="none">
            <a:spAutoFit/>
          </a:bodyPr>
          <a:lstStyle/>
          <a:p>
            <a:r>
              <a:rPr lang="en-US" altLang="zh-CN" sz="3000" b="1" dirty="0">
                <a:solidFill>
                  <a:srgbClr val="E72582"/>
                </a:solidFill>
                <a:latin typeface="NEU-HZ" panose="02010600010101010101" pitchFamily="2" charset="-122"/>
                <a:ea typeface="宋体" panose="02010600030101010101" pitchFamily="2" charset="-122"/>
                <a:cs typeface="Times New Roman" panose="02020603050405020304" pitchFamily="18" charset="0"/>
              </a:rPr>
              <a:t>D</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2907187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95223" y="861093"/>
            <a:ext cx="10843403" cy="1572418"/>
          </a:xfrm>
          <a:prstGeom prst="rect">
            <a:avLst/>
          </a:prstGeom>
        </p:spPr>
        <p:txBody>
          <a:bodyPr wrap="square">
            <a:spAutoFit/>
          </a:bodyPr>
          <a:lstStyle/>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2</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像这样有劝勉意义的俗语</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你还积累了哪些</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请选择一句写在下面的横线上</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828136" y="2812212"/>
            <a:ext cx="8315864" cy="615553"/>
          </a:xfrm>
          <a:prstGeom prst="rect">
            <a:avLst/>
          </a:prstGeom>
        </p:spPr>
        <p:txBody>
          <a:bodyPr wrap="square">
            <a:spAutoFit/>
          </a:bodyPr>
          <a:lstStyle/>
          <a:p>
            <a:pPr lvl="0"/>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示例</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长江后浪推前浪</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世上新人换旧人。</a:t>
            </a:r>
            <a:r>
              <a:rPr lang="en-US" altLang="zh-CN" sz="3400" b="1" dirty="0">
                <a:solidFill>
                  <a:srgbClr val="E72582"/>
                </a:solidFill>
                <a:latin typeface="NEU-BZ" panose="02010600010101010101" pitchFamily="2" charset="-122"/>
                <a:ea typeface="宋体" panose="02010600030101010101" pitchFamily="2" charset="-122"/>
                <a:cs typeface="Times New Roman" panose="02020603050405020304" pitchFamily="18" charset="0"/>
              </a:rPr>
              <a:t> </a:t>
            </a:r>
            <a:endParaRPr lang="zh-CN" altLang="en-US" sz="3400" b="1" dirty="0">
              <a:solidFill>
                <a:srgbClr val="E72582"/>
              </a:solidFill>
            </a:endParaRPr>
          </a:p>
        </p:txBody>
      </p:sp>
      <p:cxnSp>
        <p:nvCxnSpPr>
          <p:cNvPr id="8" name="直接连接符 7"/>
          <p:cNvCxnSpPr/>
          <p:nvPr/>
        </p:nvCxnSpPr>
        <p:spPr>
          <a:xfrm>
            <a:off x="968746" y="3589763"/>
            <a:ext cx="100989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025588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77969" y="841080"/>
            <a:ext cx="10933945" cy="4718536"/>
          </a:xfrm>
          <a:prstGeom prst="rect">
            <a:avLst/>
          </a:prstGeom>
        </p:spPr>
        <p:txBody>
          <a:bodyPr wrap="square">
            <a:spAutoFit/>
          </a:bodyPr>
          <a:lstStyle/>
          <a:p>
            <a:pPr>
              <a:lnSpc>
                <a:spcPct val="150000"/>
              </a:lnSpc>
              <a:spcAft>
                <a:spcPts val="0"/>
              </a:spcAft>
            </a:pPr>
            <a:r>
              <a:rPr lang="zh-CN" altLang="zh-CN" sz="3400" dirty="0">
                <a:latin typeface="Calibri" panose="020F0502020204030204" pitchFamily="34" charset="0"/>
                <a:ea typeface="方正黑体_GBK" panose="03000509000000000000" pitchFamily="65" charset="-122"/>
                <a:cs typeface="Times New Roman" panose="02020603050405020304" pitchFamily="18" charset="0"/>
              </a:rPr>
              <a:t>五、品读语句</a:t>
            </a:r>
            <a:r>
              <a:rPr lang="en-US" altLang="zh-CN" sz="3400" dirty="0">
                <a:latin typeface="方正黑体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黑体_GBK" panose="03000509000000000000" pitchFamily="65" charset="-122"/>
                <a:cs typeface="Times New Roman" panose="02020603050405020304" pitchFamily="18" charset="0"/>
              </a:rPr>
              <a:t>完成练习。</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a:latin typeface="Calibri" panose="020F0502020204030204" pitchFamily="34" charset="0"/>
                <a:ea typeface="宋体" panose="02010600030101010101" pitchFamily="2" charset="-122"/>
                <a:cs typeface="Times New Roman" panose="02020603050405020304" pitchFamily="18" charset="0"/>
              </a:rPr>
              <a:t>A.</a:t>
            </a:r>
            <a:r>
              <a:rPr lang="zh-CN" altLang="zh-CN" sz="3400" dirty="0">
                <a:latin typeface="Calibri" panose="020F0502020204030204" pitchFamily="34" charset="0"/>
                <a:ea typeface="方正楷体_GBK" panose="03000509000000000000" pitchFamily="65" charset="-122"/>
                <a:cs typeface="Times New Roman" panose="02020603050405020304" pitchFamily="18" charset="0"/>
              </a:rPr>
              <a:t>一秒钟、两秒钟</a:t>
            </a:r>
            <a:r>
              <a:rPr lang="en-US" altLang="zh-CN" sz="34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楷体_GBK" panose="03000509000000000000" pitchFamily="65" charset="-122"/>
                <a:cs typeface="Times New Roman" panose="02020603050405020304" pitchFamily="18" charset="0"/>
              </a:rPr>
              <a:t>他像巨人一样挺立着</a:t>
            </a:r>
            <a:r>
              <a:rPr lang="en-US" altLang="zh-CN" sz="34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楷体_GBK" panose="03000509000000000000" pitchFamily="65" charset="-122"/>
                <a:cs typeface="Times New Roman" panose="02020603050405020304" pitchFamily="18" charset="0"/>
              </a:rPr>
              <a:t>两眼放射着坚毅的光芒。</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a:latin typeface="Calibri" panose="020F0502020204030204" pitchFamily="34" charset="0"/>
                <a:ea typeface="宋体" panose="02010600030101010101" pitchFamily="2" charset="-122"/>
                <a:cs typeface="Times New Roman" panose="02020603050405020304" pitchFamily="18" charset="0"/>
              </a:rPr>
              <a:t>B.</a:t>
            </a:r>
            <a:r>
              <a:rPr lang="zh-CN" altLang="zh-CN" sz="3400" dirty="0">
                <a:latin typeface="Calibri" panose="020F0502020204030204" pitchFamily="34" charset="0"/>
                <a:ea typeface="方正楷体_GBK" panose="03000509000000000000" pitchFamily="65" charset="-122"/>
                <a:cs typeface="Times New Roman" panose="02020603050405020304" pitchFamily="18" charset="0"/>
              </a:rPr>
              <a:t>嘎子紧紧地跟在部队后头</a:t>
            </a:r>
            <a:r>
              <a:rPr lang="en-US" altLang="zh-CN" sz="34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楷体_GBK" panose="03000509000000000000" pitchFamily="65" charset="-122"/>
                <a:cs typeface="Times New Roman" panose="02020603050405020304" pitchFamily="18" charset="0"/>
              </a:rPr>
              <a:t>不时回转身来</a:t>
            </a:r>
            <a:r>
              <a:rPr lang="en-US" altLang="zh-CN" sz="34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楷体_GBK" panose="03000509000000000000" pitchFamily="65" charset="-122"/>
                <a:cs typeface="Times New Roman" panose="02020603050405020304" pitchFamily="18" charset="0"/>
              </a:rPr>
              <a:t>得意地比试着他刚从鬼子身上夺来的新枪</a:t>
            </a:r>
            <a:r>
              <a:rPr lang="en-US" altLang="zh-CN" sz="34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楷体_GBK" panose="03000509000000000000" pitchFamily="65" charset="-122"/>
                <a:cs typeface="Times New Roman" panose="02020603050405020304" pitchFamily="18" charset="0"/>
              </a:rPr>
              <a:t>东瞄两下</a:t>
            </a:r>
            <a:r>
              <a:rPr lang="en-US" altLang="zh-CN" sz="34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楷体_GBK" panose="03000509000000000000" pitchFamily="65" charset="-122"/>
                <a:cs typeface="Times New Roman" panose="02020603050405020304" pitchFamily="18" charset="0"/>
              </a:rPr>
              <a:t>西瞄两下</a:t>
            </a:r>
            <a:r>
              <a:rPr lang="en-US" altLang="zh-CN" sz="34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楷体_GBK" panose="03000509000000000000" pitchFamily="65" charset="-122"/>
                <a:cs typeface="Times New Roman" panose="02020603050405020304" pitchFamily="18" charset="0"/>
              </a:rPr>
              <a:t>嘴里发出叭叭的声音。</a:t>
            </a:r>
            <a:endParaRPr lang="zh-CN" altLang="zh-CN" sz="34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58351263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1.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TotalTime>
  <Words>2185</Words>
  <Application>Microsoft Office PowerPoint</Application>
  <PresentationFormat>宽屏</PresentationFormat>
  <Paragraphs>172</Paragraphs>
  <Slides>28</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28</vt:i4>
      </vt:variant>
    </vt:vector>
  </HeadingPairs>
  <TitlesOfParts>
    <vt:vector size="48" baseType="lpstr">
      <vt:lpstr>华文宋体</vt:lpstr>
      <vt:lpstr>Calibri</vt:lpstr>
      <vt:lpstr>方正大标宋简体</vt:lpstr>
      <vt:lpstr>NEU-BZ</vt:lpstr>
      <vt:lpstr>汉仪雅酷黑 95W</vt:lpstr>
      <vt:lpstr>方正黑体_GBK</vt:lpstr>
      <vt:lpstr>宋体</vt:lpstr>
      <vt:lpstr>Arial</vt:lpstr>
      <vt:lpstr>方正隶变_GBK</vt:lpstr>
      <vt:lpstr>方正书宋_GBK</vt:lpstr>
      <vt:lpstr>方正仿宋_GBK</vt:lpstr>
      <vt:lpstr>方正小标宋_GBK</vt:lpstr>
      <vt:lpstr>Wingdings</vt:lpstr>
      <vt:lpstr>方正大标宋_GBK</vt:lpstr>
      <vt:lpstr>NEU-HZ</vt:lpstr>
      <vt:lpstr>Times New Roman</vt:lpstr>
      <vt:lpstr>微软雅黑</vt:lpstr>
      <vt:lpstr>NEU-XT</vt:lpstr>
      <vt:lpstr>方正楷体_GBK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63135</dc:creator>
  <cp:lastModifiedBy>Administrator</cp:lastModifiedBy>
  <cp:revision>267</cp:revision>
  <dcterms:created xsi:type="dcterms:W3CDTF">2019-06-19T02:08:00Z</dcterms:created>
  <dcterms:modified xsi:type="dcterms:W3CDTF">2026-03-10T02:25:42Z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0120116FAA4943239CF14053B68F4A85</vt:lpwstr>
  </property>
</Properties>
</file>