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 ContentType="image/tif"/>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412" r:id="rId2"/>
    <p:sldId id="489" r:id="rId3"/>
    <p:sldId id="527" r:id="rId4"/>
    <p:sldId id="520" r:id="rId5"/>
    <p:sldId id="528" r:id="rId6"/>
    <p:sldId id="535" r:id="rId7"/>
    <p:sldId id="498" r:id="rId8"/>
    <p:sldId id="536" r:id="rId9"/>
    <p:sldId id="537" r:id="rId10"/>
    <p:sldId id="539" r:id="rId11"/>
    <p:sldId id="427" r:id="rId12"/>
  </p:sldIdLst>
  <p:sldSz cx="12192000" cy="6858000"/>
  <p:notesSz cx="6858000" cy="9144000"/>
  <p:embeddedFontLst>
    <p:embeddedFont>
      <p:font typeface="方正大标宋简体" panose="02010600030101010101" charset="-122"/>
      <p:regular r:id="rId13"/>
    </p:embeddedFont>
    <p:embeddedFont>
      <p:font typeface="方正黑体_GBK" panose="03000509000000000000" pitchFamily="65" charset="-122"/>
      <p:regular r:id="rId14"/>
    </p:embeddedFont>
    <p:embeddedFont>
      <p:font typeface="仿宋" panose="02010609060101010101" pitchFamily="49" charset="-122"/>
      <p:regular r:id="rId15"/>
    </p:embeddedFont>
    <p:embeddedFont>
      <p:font typeface="NEU-XT" panose="02020503000000020003" pitchFamily="18" charset="-122"/>
      <p:regular r:id="rId16"/>
    </p:embeddedFont>
    <p:embeddedFont>
      <p:font typeface="微软雅黑" panose="020B0503020204020204" pitchFamily="34" charset="-122"/>
      <p:regular r:id="rId17"/>
      <p:bold r:id="rId18"/>
    </p:embeddedFont>
    <p:embeddedFont>
      <p:font typeface="方正书宋_GBK" panose="03000509000000000000" pitchFamily="65" charset="-122"/>
      <p:regular r:id="rId19"/>
    </p:embeddedFont>
    <p:embeddedFont>
      <p:font typeface="Calibri" panose="020F0502020204030204" pitchFamily="34" charset="0"/>
      <p:regular r:id="rId20"/>
      <p:bold r:id="rId21"/>
      <p:italic r:id="rId22"/>
      <p:boldItalic r:id="rId23"/>
    </p:embeddedFont>
    <p:embeddedFont>
      <p:font typeface="楷体" panose="02010609060101010101" pitchFamily="49" charset="-122"/>
      <p:regular r:id="rId24"/>
    </p:embeddedFont>
    <p:embeddedFont>
      <p:font typeface="方正宋黑_GBK" panose="03000509000000000000" pitchFamily="65" charset="-122"/>
      <p:regular r:id="rId25"/>
    </p:embeddedFont>
    <p:embeddedFont>
      <p:font typeface="方正隶变_GBK" panose="03000509000000000000" pitchFamily="65" charset="-122"/>
      <p:regular r:id="rId26"/>
    </p:embeddedFont>
    <p:embeddedFont>
      <p:font typeface="方正大标宋_GBK" panose="03000509000000000000" pitchFamily="65" charset="-122"/>
      <p:regular r:id="rId27"/>
    </p:embeddedFont>
    <p:embeddedFont>
      <p:font typeface="方正仿宋_GBK" panose="03000509000000000000" pitchFamily="65" charset="-122"/>
      <p:regular r:id="rId28"/>
    </p:embeddedFont>
    <p:embeddedFont>
      <p:font typeface="NEU-HZ" panose="02010600010101010101" pitchFamily="2" charset="-122"/>
      <p:regular r:id="rId29"/>
      <p:italic r:id="rId30"/>
    </p:embeddedFont>
    <p:embeddedFont>
      <p:font typeface="方正小标宋_GBK" panose="03000509000000000000" pitchFamily="65" charset="-122"/>
      <p:regular r:id="rId31"/>
    </p:embeddedFont>
    <p:embeddedFont>
      <p:font typeface="NEU-BZ" panose="02010600010101010101" pitchFamily="2" charset="-122"/>
      <p:regular r:id="rId32"/>
      <p:bold r:id="rId33"/>
      <p:italic r:id="rId34"/>
      <p:boldItalic r:id="rId35"/>
    </p:embeddedFont>
    <p:embeddedFont>
      <p:font typeface="方正楷体_GBK" panose="03000509000000000000" pitchFamily="65" charset="-122"/>
      <p:regular r:id="rId3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3">
          <p15:clr>
            <a:srgbClr val="A4A3A4"/>
          </p15:clr>
        </p15:guide>
        <p15:guide id="2" pos="386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2020" initials="2" lastIdx="1" clrIdx="0">
    <p:extLst>
      <p:ext uri="{19B8F6BF-5375-455C-9EA6-DF929625EA0E}">
        <p15:presenceInfo xmlns:p15="http://schemas.microsoft.com/office/powerpoint/2012/main" userId="2020"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2582"/>
    <a:srgbClr val="56BFBE"/>
    <a:srgbClr val="FFFFFF"/>
    <a:srgbClr val="D9F2F4"/>
    <a:srgbClr val="EEF9FA"/>
    <a:srgbClr val="88D2D0"/>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216" autoAdjust="0"/>
    <p:restoredTop sz="94660" autoAdjust="0"/>
  </p:normalViewPr>
  <p:slideViewPr>
    <p:cSldViewPr snapToGrid="0">
      <p:cViewPr varScale="1">
        <p:scale>
          <a:sx n="89" d="100"/>
          <a:sy n="89" d="100"/>
        </p:scale>
        <p:origin x="269" y="77"/>
      </p:cViewPr>
      <p:guideLst>
        <p:guide orient="horz" pos="2193"/>
        <p:guide pos="3868"/>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Lst>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font" Target="fonts/font14.fntdata"/><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9.fntdata"/><Relationship Id="rId34" Type="http://schemas.openxmlformats.org/officeDocument/2006/relationships/font" Target="fonts/font2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5.fntdata"/><Relationship Id="rId25" Type="http://schemas.openxmlformats.org/officeDocument/2006/relationships/font" Target="fonts/font13.fntdata"/><Relationship Id="rId33" Type="http://schemas.openxmlformats.org/officeDocument/2006/relationships/font" Target="fonts/font21.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font" Target="fonts/font17.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32" Type="http://schemas.openxmlformats.org/officeDocument/2006/relationships/font" Target="fonts/font20.fntdata"/><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font" Target="fonts/font16.fntdata"/><Relationship Id="rId36" Type="http://schemas.openxmlformats.org/officeDocument/2006/relationships/font" Target="fonts/font24.fntdata"/><Relationship Id="rId10" Type="http://schemas.openxmlformats.org/officeDocument/2006/relationships/slide" Target="slides/slide9.xml"/><Relationship Id="rId19" Type="http://schemas.openxmlformats.org/officeDocument/2006/relationships/font" Target="fonts/font7.fntdata"/><Relationship Id="rId31" Type="http://schemas.openxmlformats.org/officeDocument/2006/relationships/font" Target="fonts/font1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font" Target="fonts/font15.fntdata"/><Relationship Id="rId30" Type="http://schemas.openxmlformats.org/officeDocument/2006/relationships/font" Target="fonts/font18.fntdata"/><Relationship Id="rId35" Type="http://schemas.openxmlformats.org/officeDocument/2006/relationships/font" Target="fonts/font23.fntdata"/></Relationships>
</file>

<file path=ppt/_rels/viewProps.xml.rels><?xml version="1.0" encoding="UTF-8" standalone="yes"?>
<Relationships xmlns="http://schemas.openxmlformats.org/package/2006/relationships"><Relationship Id="rId8" Type="http://schemas.openxmlformats.org/officeDocument/2006/relationships/slide" Target="slides/slide8.xml"/><Relationship Id="rId3" Type="http://schemas.openxmlformats.org/officeDocument/2006/relationships/slide" Target="slides/slide3.xml"/><Relationship Id="rId7" Type="http://schemas.openxmlformats.org/officeDocument/2006/relationships/slide" Target="slides/slide7.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6.xml"/><Relationship Id="rId11" Type="http://schemas.openxmlformats.org/officeDocument/2006/relationships/slide" Target="slides/slide11.xml"/><Relationship Id="rId5" Type="http://schemas.openxmlformats.org/officeDocument/2006/relationships/slide" Target="slides/slide5.xml"/><Relationship Id="rId10" Type="http://schemas.openxmlformats.org/officeDocument/2006/relationships/slide" Target="slides/slide10.xml"/><Relationship Id="rId4" Type="http://schemas.openxmlformats.org/officeDocument/2006/relationships/slide" Target="slides/slide4.xml"/><Relationship Id="rId9"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2026/2/24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2026/2/24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2026/2/24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2026/2/24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2026/2/24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2026/2/24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2026/2/24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2026/2/24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2026/2/24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2026/2/24</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2026/2/24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2026/2/24</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3.xml"/><Relationship Id="rId5" Type="http://schemas.openxmlformats.org/officeDocument/2006/relationships/image" Target="../media/image6.jpg"/><Relationship Id="rId4" Type="http://schemas.openxmlformats.org/officeDocument/2006/relationships/slide" Target="slide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tags" Target="../tags/tag74.xml"/><Relationship Id="rId5" Type="http://schemas.openxmlformats.org/officeDocument/2006/relationships/slide" Target="slide4.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5.xml"/><Relationship Id="rId4" Type="http://schemas.openxmlformats.org/officeDocument/2006/relationships/image" Target="../media/image4.tif"/></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7.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8.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9.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0.xml"/><Relationship Id="rId4" Type="http://schemas.openxmlformats.org/officeDocument/2006/relationships/image" Target="../media/image5.tif"/></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1.xml"/><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2.xml"/><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7" name="副标题 146"/>
          <p:cNvSpPr>
            <a:spLocks noGrp="1"/>
          </p:cNvSpPr>
          <p:nvPr>
            <p:ph type="subTitle" idx="1"/>
            <p:custDataLst>
              <p:tags r:id="rId2"/>
            </p:custDataLst>
          </p:nvPr>
        </p:nvSpPr>
        <p:spPr>
          <a:xfrm>
            <a:off x="41592" y="2138045"/>
            <a:ext cx="12197715" cy="998855"/>
          </a:xfrm>
        </p:spPr>
        <p:txBody>
          <a:bodyPr>
            <a:noAutofit/>
          </a:bodyPr>
          <a:lstStyle/>
          <a:p>
            <a:pPr>
              <a:lnSpc>
                <a:spcPct val="100000"/>
              </a:lnSpc>
            </a:pPr>
            <a:r>
              <a:rPr lang="en-US" altLang="zh-CN" sz="6000" b="1" dirty="0" smtClean="0">
                <a:solidFill>
                  <a:srgbClr val="000000">
                    <a:lumMod val="65000"/>
                    <a:lumOff val="35000"/>
                  </a:srgbClr>
                </a:solidFill>
                <a:latin typeface="方正大标宋_GBK" pitchFamily="65" charset="-122"/>
                <a:ea typeface="方正大标宋_GBK" pitchFamily="65" charset="-122"/>
              </a:rPr>
              <a:t>6</a:t>
            </a:r>
            <a:r>
              <a:rPr lang="en-US" altLang="zh-CN" sz="6000" b="1" dirty="0" smtClean="0">
                <a:solidFill>
                  <a:srgbClr val="000000">
                    <a:lumMod val="65000"/>
                    <a:lumOff val="35000"/>
                  </a:srgbClr>
                </a:solidFill>
                <a:latin typeface="宋体" panose="02010600030101010101" pitchFamily="2" charset="-122"/>
                <a:ea typeface="宋体" panose="02010600030101010101" pitchFamily="2" charset="-122"/>
              </a:rPr>
              <a:t>*</a:t>
            </a:r>
            <a:r>
              <a:rPr lang="en-US" altLang="zh-CN" sz="6000" baseline="30000" dirty="0" smtClean="0">
                <a:solidFill>
                  <a:srgbClr val="000000">
                    <a:lumMod val="65000"/>
                    <a:lumOff val="35000"/>
                  </a:srgbClr>
                </a:solidFill>
                <a:latin typeface="仿宋" pitchFamily="49" charset="-122"/>
                <a:ea typeface="仿宋" pitchFamily="49" charset="-122"/>
              </a:rPr>
              <a:t> </a:t>
            </a:r>
            <a:r>
              <a:rPr lang="zh-CN" altLang="en-US" sz="6000" dirty="0" smtClean="0">
                <a:latin typeface="方正大标宋_GBK" pitchFamily="65" charset="-122"/>
                <a:ea typeface="方正大标宋_GBK" pitchFamily="65" charset="-122"/>
              </a:rPr>
              <a:t>骑</a:t>
            </a:r>
            <a:r>
              <a:rPr lang="zh-CN" altLang="en-US" sz="6000" dirty="0">
                <a:latin typeface="方正大标宋_GBK" pitchFamily="65" charset="-122"/>
                <a:ea typeface="方正大标宋_GBK" pitchFamily="65" charset="-122"/>
              </a:rPr>
              <a:t>鹅旅行</a:t>
            </a:r>
            <a:r>
              <a:rPr lang="zh-CN" altLang="en-US" sz="6000" dirty="0" smtClean="0">
                <a:latin typeface="方正大标宋_GBK" pitchFamily="65" charset="-122"/>
                <a:ea typeface="方正大标宋_GBK" pitchFamily="65" charset="-122"/>
              </a:rPr>
              <a:t>记</a:t>
            </a:r>
            <a:r>
              <a:rPr lang="en-US" altLang="zh-CN" sz="6000" dirty="0" smtClean="0">
                <a:latin typeface="仿宋" panose="02010609060101010101" pitchFamily="49" charset="-122"/>
                <a:ea typeface="仿宋" panose="02010609060101010101" pitchFamily="49" charset="-122"/>
              </a:rPr>
              <a:t>(</a:t>
            </a:r>
            <a:r>
              <a:rPr lang="zh-CN" altLang="en-US" sz="6000" dirty="0">
                <a:latin typeface="仿宋" panose="02010609060101010101" pitchFamily="49" charset="-122"/>
                <a:ea typeface="仿宋" panose="02010609060101010101" pitchFamily="49" charset="-122"/>
              </a:rPr>
              <a:t>节选</a:t>
            </a:r>
            <a:r>
              <a:rPr lang="en-US" altLang="zh-CN" sz="6000" dirty="0">
                <a:latin typeface="仿宋" panose="02010609060101010101" pitchFamily="49" charset="-122"/>
                <a:ea typeface="仿宋" panose="02010609060101010101" pitchFamily="49" charset="-122"/>
              </a:rPr>
              <a:t>)</a:t>
            </a:r>
            <a:endParaRPr lang="zh-CN" altLang="en-US" sz="6000" dirty="0">
              <a:solidFill>
                <a:schemeClr val="tx1">
                  <a:lumMod val="65000"/>
                  <a:lumOff val="35000"/>
                </a:schemeClr>
              </a:solidFill>
              <a:latin typeface="仿宋" panose="02010609060101010101" pitchFamily="49" charset="-122"/>
              <a:ea typeface="仿宋" panose="02010609060101010101" pitchFamily="49" charset="-122"/>
              <a:cs typeface="汉仪雅酷黑 95W" panose="020B0A04020202020204" charset="-122"/>
            </a:endParaRPr>
          </a:p>
        </p:txBody>
      </p:sp>
      <p:cxnSp>
        <p:nvCxnSpPr>
          <p:cNvPr id="40" name="直接连接符 39"/>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35" name="图片 34" descr="商标"/>
          <p:cNvPicPr>
            <a:picLocks noChangeAspect="1"/>
          </p:cNvPicPr>
          <p:nvPr/>
        </p:nvPicPr>
        <p:blipFill>
          <a:blip r:embed="rId5" cstate="print"/>
          <a:stretch>
            <a:fillRect/>
          </a:stretch>
        </p:blipFill>
        <p:spPr>
          <a:xfrm>
            <a:off x="9332905" y="104793"/>
            <a:ext cx="725893" cy="725893"/>
          </a:xfrm>
          <a:prstGeom prst="rect">
            <a:avLst/>
          </a:prstGeom>
        </p:spPr>
      </p:pic>
      <p:sp>
        <p:nvSpPr>
          <p:cNvPr id="36" name="文本框 35"/>
          <p:cNvSpPr txBox="1"/>
          <p:nvPr/>
        </p:nvSpPr>
        <p:spPr>
          <a:xfrm>
            <a:off x="9991890" y="283590"/>
            <a:ext cx="2449195" cy="368300"/>
          </a:xfrm>
          <a:prstGeom prst="rect">
            <a:avLst/>
          </a:prstGeom>
          <a:noFill/>
        </p:spPr>
        <p:txBody>
          <a:bodyPr wrap="square" rtlCol="0">
            <a:spAutoFit/>
          </a:bodyPr>
          <a:lstStyle/>
          <a:p>
            <a:r>
              <a:rPr lang="zh-CN" altLang="en-US" b="1" dirty="0">
                <a:effectLst>
                  <a:outerShdw blurRad="38100" dist="38100" dir="2700000" algn="tl">
                    <a:srgbClr val="000000">
                      <a:alpha val="43137"/>
                    </a:srgbClr>
                  </a:outerShdw>
                </a:effectLst>
                <a:latin typeface="方正隶变_GBK" panose="03000509000000000000" pitchFamily="65" charset="-122"/>
                <a:ea typeface="方正隶变_GBK" panose="03000509000000000000" pitchFamily="65" charset="-122"/>
              </a:rPr>
              <a:t>创新作业系列丛书</a:t>
            </a:r>
          </a:p>
        </p:txBody>
      </p:sp>
      <p:sp>
        <p:nvSpPr>
          <p:cNvPr id="37" name="圆角矩形 188"/>
          <p:cNvSpPr/>
          <p:nvPr/>
        </p:nvSpPr>
        <p:spPr>
          <a:xfrm>
            <a:off x="4648116" y="3414531"/>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702644" y="3429920"/>
            <a:ext cx="2824811" cy="369332"/>
          </a:xfrm>
          <a:prstGeom prst="rect">
            <a:avLst/>
          </a:prstGeom>
          <a:noFill/>
        </p:spPr>
        <p:txBody>
          <a:bodyPr wrap="square" rtlCol="0">
            <a:spAutoFit/>
          </a:bodyPr>
          <a:lstStyle/>
          <a:p>
            <a:pPr algn="ctr"/>
            <a:r>
              <a:rPr lang="zh-CN" altLang="en-US" dirty="0">
                <a:solidFill>
                  <a:schemeClr val="bg1"/>
                </a:solidFill>
                <a:latin typeface="+mj-ea"/>
                <a:ea typeface="+mj-ea"/>
              </a:rPr>
              <a:t>部编版</a:t>
            </a:r>
            <a:r>
              <a:rPr lang="en-US" altLang="zh-CN" dirty="0">
                <a:solidFill>
                  <a:schemeClr val="bg1"/>
                </a:solidFill>
                <a:latin typeface="+mj-ea"/>
                <a:ea typeface="+mj-ea"/>
              </a:rPr>
              <a:t> </a:t>
            </a:r>
            <a:r>
              <a:rPr lang="zh-CN" altLang="en-US" dirty="0">
                <a:solidFill>
                  <a:schemeClr val="bg1"/>
                </a:solidFill>
                <a:latin typeface="+mj-ea"/>
                <a:ea typeface="+mj-ea"/>
              </a:rPr>
              <a:t>六</a:t>
            </a:r>
            <a:r>
              <a:rPr lang="zh-CN" altLang="en-US">
                <a:solidFill>
                  <a:schemeClr val="bg1"/>
                </a:solidFill>
                <a:latin typeface="+mj-ea"/>
                <a:ea typeface="+mj-ea"/>
              </a:rPr>
              <a:t>年级</a:t>
            </a:r>
            <a:r>
              <a:rPr lang="zh-CN" altLang="en-US" smtClean="0">
                <a:solidFill>
                  <a:schemeClr val="bg1"/>
                </a:solidFill>
                <a:latin typeface="+mj-ea"/>
                <a:ea typeface="+mj-ea"/>
              </a:rPr>
              <a:t>语文</a:t>
            </a:r>
            <a:r>
              <a:rPr lang="zh-CN" altLang="en-US">
                <a:solidFill>
                  <a:schemeClr val="bg1"/>
                </a:solidFill>
                <a:latin typeface="+mj-ea"/>
                <a:ea typeface="+mj-ea"/>
              </a:rPr>
              <a:t>下</a:t>
            </a:r>
            <a:r>
              <a:rPr lang="zh-CN" altLang="en-US" smtClean="0">
                <a:solidFill>
                  <a:schemeClr val="bg1"/>
                </a:solidFill>
                <a:latin typeface="+mj-ea"/>
                <a:ea typeface="+mj-ea"/>
              </a:rPr>
              <a:t>册</a:t>
            </a:r>
            <a:endParaRPr lang="zh-CN" altLang="en-US" dirty="0">
              <a:solidFill>
                <a:schemeClr val="bg1"/>
              </a:solidFill>
              <a:latin typeface="+mj-ea"/>
              <a:ea typeface="+mj-ea"/>
            </a:endParaRPr>
          </a:p>
        </p:txBody>
      </p:sp>
      <p:sp>
        <p:nvSpPr>
          <p:cNvPr id="2" name="文本框 1">
            <a:extLst>
              <a:ext uri="{FF2B5EF4-FFF2-40B4-BE49-F238E27FC236}">
                <a16:creationId xmlns:a16="http://schemas.microsoft.com/office/drawing/2014/main" xmlns="" id="{EEE00BEC-650C-E417-7AF4-589EFA1B45C0}"/>
              </a:ext>
            </a:extLst>
          </p:cNvPr>
          <p:cNvSpPr txBox="1"/>
          <p:nvPr/>
        </p:nvSpPr>
        <p:spPr>
          <a:xfrm>
            <a:off x="5150122" y="1507438"/>
            <a:ext cx="2720563" cy="523220"/>
          </a:xfrm>
          <a:prstGeom prst="rect">
            <a:avLst/>
          </a:prstGeom>
          <a:noFill/>
        </p:spPr>
        <p:txBody>
          <a:bodyPr wrap="square" rtlCol="0">
            <a:spAutoFit/>
          </a:bodyPr>
          <a:lstStyle/>
          <a:p>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r>
              <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rPr>
              <a:t>同步练习</a:t>
            </a:r>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endPar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29727" y="861094"/>
            <a:ext cx="10882187" cy="2446824"/>
          </a:xfrm>
          <a:prstGeom prst="rect">
            <a:avLst/>
          </a:prstGeom>
        </p:spPr>
        <p:txBody>
          <a:bodyPr wrap="square">
            <a:spAutoFit/>
          </a:bodyPr>
          <a:lstStyle/>
          <a:p>
            <a:pPr>
              <a:lnSpc>
                <a:spcPct val="150000"/>
              </a:lnSpc>
              <a:spcAft>
                <a:spcPts val="0"/>
              </a:spcAft>
            </a:pPr>
            <a:r>
              <a:rPr lang="en-US" altLang="zh-CN" sz="3400" dirty="0" smtClean="0">
                <a:latin typeface="NEU-HZ" panose="02010600010101010101" pitchFamily="2" charset="-122"/>
                <a:ea typeface="宋体" panose="02010600030101010101" pitchFamily="2" charset="-122"/>
                <a:cs typeface="Times New Roman" panose="02020603050405020304" pitchFamily="18" charset="0"/>
              </a:rPr>
              <a:t>2</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文段</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二</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中画</a:t>
            </a:r>
            <a:r>
              <a:rPr lang="en-US" altLang="zh-CN" sz="3400" dirty="0" smtClean="0">
                <a:latin typeface="NEU-BZ" panose="02010600010101010101" pitchFamily="2" charset="-122"/>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的句子是对尼尔斯的</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描写</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写出了他</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3</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文段</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二</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中</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尼尔斯发生了怎样的变化</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8" name="image29.jpeg" descr="source:si_idp878387104;FounderCES"/>
          <p:cNvPicPr/>
          <p:nvPr/>
        </p:nvPicPr>
        <p:blipFill>
          <a:blip r:embed="rId5"/>
          <a:stretch>
            <a:fillRect/>
          </a:stretch>
        </p:blipFill>
        <p:spPr>
          <a:xfrm>
            <a:off x="3673952" y="1039574"/>
            <a:ext cx="1036069" cy="574917"/>
          </a:xfrm>
          <a:prstGeom prst="rect">
            <a:avLst/>
          </a:prstGeom>
        </p:spPr>
      </p:pic>
      <p:sp>
        <p:nvSpPr>
          <p:cNvPr id="6" name="矩形 5"/>
          <p:cNvSpPr/>
          <p:nvPr/>
        </p:nvSpPr>
        <p:spPr>
          <a:xfrm>
            <a:off x="9095853" y="903277"/>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外貌</a:t>
            </a:r>
            <a:endParaRPr lang="zh-CN" altLang="en-US" b="1" dirty="0">
              <a:solidFill>
                <a:srgbClr val="E72582"/>
              </a:solidFill>
            </a:endParaRPr>
          </a:p>
        </p:txBody>
      </p:sp>
      <p:sp>
        <p:nvSpPr>
          <p:cNvPr id="9" name="矩形 8"/>
          <p:cNvSpPr/>
          <p:nvPr/>
        </p:nvSpPr>
        <p:spPr>
          <a:xfrm>
            <a:off x="2938176" y="1730563"/>
            <a:ext cx="236475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可爱的样子</a:t>
            </a:r>
            <a:endParaRPr lang="zh-CN" altLang="en-US" b="1" dirty="0">
              <a:solidFill>
                <a:srgbClr val="E72582"/>
              </a:solidFill>
            </a:endParaRPr>
          </a:p>
        </p:txBody>
      </p:sp>
      <p:sp>
        <p:nvSpPr>
          <p:cNvPr id="10" name="矩形 9"/>
          <p:cNvSpPr/>
          <p:nvPr/>
        </p:nvSpPr>
        <p:spPr>
          <a:xfrm>
            <a:off x="796505" y="3462128"/>
            <a:ext cx="10443713" cy="615553"/>
          </a:xfrm>
          <a:prstGeom prst="rect">
            <a:avLst/>
          </a:prstGeom>
        </p:spPr>
        <p:txBody>
          <a:bodyPr wrap="square">
            <a:spAutoFit/>
          </a:bodyPr>
          <a:lstStyle/>
          <a:p>
            <a:pPr lvl="0"/>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尼尔斯和以前完全一样</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只不过他变得很小很小。</a:t>
            </a:r>
            <a:r>
              <a:rPr lang="en-US" altLang="zh-CN" sz="3400" b="1" dirty="0">
                <a:solidFill>
                  <a:srgbClr val="E72582"/>
                </a:solidFill>
                <a:latin typeface="NEU-BZ" panose="02010600010101010101" pitchFamily="2" charset="-122"/>
                <a:ea typeface="宋体" panose="02010600030101010101" pitchFamily="2" charset="-122"/>
                <a:cs typeface="Times New Roman" panose="02020603050405020304" pitchFamily="18" charset="0"/>
              </a:rPr>
              <a:t> </a:t>
            </a:r>
            <a:endParaRPr lang="zh-CN" altLang="en-US" sz="3400" b="1" dirty="0">
              <a:solidFill>
                <a:srgbClr val="E72582"/>
              </a:solidFill>
            </a:endParaRPr>
          </a:p>
        </p:txBody>
      </p:sp>
    </p:spTree>
    <p:custDataLst>
      <p:tags r:id="rId1"/>
    </p:custDataLst>
    <p:extLst>
      <p:ext uri="{BB962C8B-B14F-4D97-AF65-F5344CB8AC3E}">
        <p14:creationId xmlns:p14="http://schemas.microsoft.com/office/powerpoint/2010/main" val="750333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0" name="副标题 146"/>
          <p:cNvSpPr txBox="1"/>
          <p:nvPr>
            <p:custDataLst>
              <p:tags r:id="rId2"/>
            </p:custDataLst>
          </p:nvPr>
        </p:nvSpPr>
        <p:spPr>
          <a:xfrm>
            <a:off x="635" y="2189480"/>
            <a:ext cx="12197715" cy="998855"/>
          </a:xfrm>
          <a:prstGeom prst="rect">
            <a:avLst/>
          </a:prstGeom>
        </p:spPr>
        <p:txBody>
          <a:bodyPr vert="horz" lIns="90000" tIns="46800" rIns="90000" bIns="46800" rtlCol="0">
            <a:noAutofit/>
          </a:bodyPr>
          <a:lstStyle>
            <a:lvl1pPr marL="0" indent="0" algn="ctr" defTabSz="914400" rtl="0" eaLnBrk="1" fontAlgn="auto" latinLnBrk="0" hangingPunct="1">
              <a:lnSpc>
                <a:spcPct val="110000"/>
              </a:lnSpc>
              <a:spcBef>
                <a:spcPts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457200" indent="0" algn="ctr"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ts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ts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ts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zh-CN" altLang="en-US" sz="5000" b="1" dirty="0">
                <a:latin typeface="方正大标宋简体" panose="02000000000000000000" pitchFamily="2" charset="-122"/>
                <a:ea typeface="方正大标宋简体" panose="02000000000000000000" pitchFamily="2" charset="-122"/>
                <a:cs typeface="汉仪雅酷黑 95W" panose="020B0A04020202020204" charset="-122"/>
              </a:rPr>
              <a:t>谢谢观看</a:t>
            </a:r>
          </a:p>
        </p:txBody>
      </p:sp>
      <p:cxnSp>
        <p:nvCxnSpPr>
          <p:cNvPr id="53" name="直接连接符 52"/>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2"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4702644" y="4152516"/>
            <a:ext cx="2824811" cy="369332"/>
          </a:xfrm>
          <a:prstGeom prst="rect">
            <a:avLst/>
          </a:prstGeom>
          <a:noFill/>
        </p:spPr>
        <p:txBody>
          <a:bodyPr wrap="square" rtlCol="0">
            <a:spAutoFit/>
          </a:bodyPr>
          <a:lstStyle/>
          <a:p>
            <a:pPr algn="ctr"/>
            <a:r>
              <a:rPr lang="zh-CN" altLang="en-US" dirty="0">
                <a:solidFill>
                  <a:schemeClr val="bg1"/>
                </a:solidFill>
                <a:latin typeface="+mj-ea"/>
                <a:ea typeface="+mj-ea"/>
              </a:rPr>
              <a:t>部编版   六</a:t>
            </a:r>
            <a:r>
              <a:rPr lang="zh-CN" altLang="en-US">
                <a:solidFill>
                  <a:schemeClr val="bg1"/>
                </a:solidFill>
                <a:latin typeface="+mj-ea"/>
                <a:ea typeface="+mj-ea"/>
              </a:rPr>
              <a:t>年级</a:t>
            </a:r>
            <a:r>
              <a:rPr lang="zh-CN" altLang="en-US" smtClean="0">
                <a:solidFill>
                  <a:schemeClr val="bg1"/>
                </a:solidFill>
                <a:latin typeface="+mj-ea"/>
                <a:ea typeface="+mj-ea"/>
              </a:rPr>
              <a:t>语文下册</a:t>
            </a:r>
            <a:endParaRPr lang="zh-CN" altLang="en-US" dirty="0">
              <a:solidFill>
                <a:schemeClr val="bg1"/>
              </a:solidFill>
              <a:latin typeface="+mj-ea"/>
              <a:ea typeface="+mj-ea"/>
            </a:endParaRPr>
          </a:p>
        </p:txBody>
      </p:sp>
      <p:sp>
        <p:nvSpPr>
          <p:cNvPr id="64" name="文本框 63"/>
          <p:cNvSpPr txBox="1"/>
          <p:nvPr/>
        </p:nvSpPr>
        <p:spPr>
          <a:xfrm>
            <a:off x="3015297" y="3188335"/>
            <a:ext cx="6161405" cy="613694"/>
          </a:xfrm>
          <a:prstGeom prst="rect">
            <a:avLst/>
          </a:prstGeom>
          <a:noFill/>
        </p:spPr>
        <p:txBody>
          <a:bodyPr wrap="square" rtlCol="0">
            <a:spAutoFit/>
          </a:bodyPr>
          <a:lstStyle/>
          <a:p>
            <a:pPr algn="ctr" fontAlgn="auto">
              <a:lnSpc>
                <a:spcPct val="150000"/>
              </a:lnSpc>
            </a:pPr>
            <a:r>
              <a:rPr lang="en-US" altLang="zh-CN" sz="1200" dirty="0">
                <a:solidFill>
                  <a:schemeClr val="tx1">
                    <a:lumMod val="50000"/>
                    <a:lumOff val="50000"/>
                  </a:schemeClr>
                </a:solidFill>
                <a:latin typeface="+mj-ea"/>
                <a:ea typeface="+mj-ea"/>
                <a:cs typeface="+mj-lt"/>
              </a:rPr>
              <a:t>This is the last of the postings.</a:t>
            </a:r>
          </a:p>
          <a:p>
            <a:pPr algn="ctr" fontAlgn="auto">
              <a:lnSpc>
                <a:spcPct val="150000"/>
              </a:lnSpc>
            </a:pPr>
            <a:r>
              <a:rPr lang="en-US" altLang="zh-CN" sz="1200" dirty="0">
                <a:solidFill>
                  <a:schemeClr val="tx1">
                    <a:lumMod val="50000"/>
                    <a:lumOff val="50000"/>
                  </a:schemeClr>
                </a:solidFill>
                <a:latin typeface="+mj-ea"/>
                <a:ea typeface="+mj-ea"/>
                <a:cs typeface="+mj-lt"/>
              </a:rPr>
              <a:t>Thank you for watching.</a:t>
            </a:r>
            <a:endParaRPr lang="zh-CN" altLang="en-US" sz="1200" dirty="0">
              <a:solidFill>
                <a:schemeClr val="tx1">
                  <a:lumMod val="50000"/>
                  <a:lumOff val="50000"/>
                </a:schemeClr>
              </a:solidFill>
              <a:latin typeface="+mj-ea"/>
              <a:ea typeface="+mj-ea"/>
              <a:cs typeface="+mj-lt"/>
            </a:endParaRPr>
          </a:p>
        </p:txBody>
      </p:sp>
      <p:sp>
        <p:nvSpPr>
          <p:cNvPr id="65" name="矩形: 圆角 64">
            <a:hlinkClick r:id="rId5" action="ppaction://hlinksldjump"/>
          </p:cNvPr>
          <p:cNvSpPr/>
          <p:nvPr/>
        </p:nvSpPr>
        <p:spPr>
          <a:xfrm>
            <a:off x="3435350" y="1619528"/>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pic>
        <p:nvPicPr>
          <p:cNvPr id="8" name="image26.jpeg">
            <a:extLst>
              <a:ext uri="{FF2B5EF4-FFF2-40B4-BE49-F238E27FC236}">
                <a16:creationId xmlns:a16="http://schemas.microsoft.com/office/drawing/2014/main" xmlns="" id="{20334F1E-E9BF-406B-9AB3-BDCA985A8AE8}"/>
              </a:ext>
            </a:extLst>
          </p:cNvPr>
          <p:cNvPicPr/>
          <p:nvPr/>
        </p:nvPicPr>
        <p:blipFill>
          <a:blip r:embed="rId4"/>
          <a:stretch>
            <a:fillRect/>
          </a:stretch>
        </p:blipFill>
        <p:spPr>
          <a:xfrm>
            <a:off x="615636" y="909686"/>
            <a:ext cx="3588457" cy="578563"/>
          </a:xfrm>
          <a:prstGeom prst="rect">
            <a:avLst/>
          </a:prstGeom>
        </p:spPr>
      </p:pic>
      <p:sp>
        <p:nvSpPr>
          <p:cNvPr id="3" name="矩形 2"/>
          <p:cNvSpPr/>
          <p:nvPr/>
        </p:nvSpPr>
        <p:spPr>
          <a:xfrm>
            <a:off x="615635" y="1576830"/>
            <a:ext cx="10896279" cy="4016484"/>
          </a:xfrm>
          <a:prstGeom prst="rect">
            <a:avLst/>
          </a:prstGeom>
        </p:spPr>
        <p:txBody>
          <a:bodyPr wrap="square">
            <a:spAutoFit/>
          </a:bodyPr>
          <a:lstStyle/>
          <a:p>
            <a:pPr>
              <a:lnSpc>
                <a:spcPct val="150000"/>
              </a:lnSpc>
              <a:spcAft>
                <a:spcPts val="0"/>
              </a:spcAft>
            </a:pP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一、用</a:t>
            </a:r>
            <a:r>
              <a:rPr lang="en-US" altLang="zh-CN" sz="3400" dirty="0" smtClean="0">
                <a:latin typeface="NEU-BZ" panose="02010600010101010101" pitchFamily="2" charset="-122"/>
                <a:ea typeface="方正黑体_GBK" panose="03000509000000000000" pitchFamily="65" charset="-122"/>
                <a:cs typeface="Times New Roman" panose="02020603050405020304" pitchFamily="18" charset="0"/>
              </a:rPr>
              <a:t>“</a:t>
            </a:r>
            <a:r>
              <a:rPr lang="en-US" altLang="zh-CN" sz="3400" dirty="0" smtClean="0">
                <a:latin typeface="NEU-BZ" panose="02010600010101010101" pitchFamily="2" charset="-122"/>
                <a:ea typeface="宋体" panose="02010600030101010101" pitchFamily="2" charset="-122"/>
                <a:cs typeface="Times New Roman" panose="02020603050405020304" pitchFamily="18" charset="0"/>
              </a:rPr>
              <a:t>√</a:t>
            </a:r>
            <a:r>
              <a:rPr lang="en-US" altLang="zh-CN" sz="3400" dirty="0" smtClean="0">
                <a:latin typeface="NEU-BZ" panose="02010600010101010101" pitchFamily="2" charset="-122"/>
                <a:ea typeface="方正黑体_GBK" panose="03000509000000000000" pitchFamily="65" charset="-122"/>
                <a:cs typeface="Times New Roman" panose="02020603050405020304" pitchFamily="18" charset="0"/>
              </a:rPr>
              <a:t>”</a:t>
            </a: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选出括号里正确的读音或汉字。</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zh-CN" altLang="zh-CN" sz="3400" dirty="0">
                <a:latin typeface="Calibri" panose="020F0502020204030204" pitchFamily="34" charset="0"/>
                <a:ea typeface="宋体" panose="02010600030101010101" pitchFamily="2" charset="-122"/>
                <a:cs typeface="Times New Roman" panose="02020603050405020304" pitchFamily="18" charset="0"/>
              </a:rPr>
              <a:t>　　水渠里流水潺</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cán</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chán</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潺</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树上嫩芽满枝</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小鸟在耳边欢唱</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小鸡在地上刨</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bào</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páo</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虫子吃。男孩走进牛</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仿宋_GBK" panose="03000509000000000000" pitchFamily="65" charset="-122"/>
                <a:cs typeface="Times New Roman" panose="02020603050405020304" pitchFamily="18" charset="0"/>
              </a:rPr>
              <a:t>蓬</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方正仿宋_GBK" panose="03000509000000000000" pitchFamily="65" charset="-122"/>
                <a:cs typeface="Times New Roman" panose="02020603050405020304" pitchFamily="18" charset="0"/>
              </a:rPr>
              <a:t>棚</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生气的牛们一边不停地叫着</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一边用力挣</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zhēnɡ</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zhènɡ</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着</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smtClean="0">
                <a:latin typeface="Calibri" panose="020F0502020204030204" pitchFamily="34" charset="0"/>
                <a:ea typeface="方正仿宋_GBK" panose="03000509000000000000" pitchFamily="65" charset="-122"/>
                <a:cs typeface="Times New Roman" panose="02020603050405020304" pitchFamily="18" charset="0"/>
              </a:rPr>
              <a:t>缰</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僵</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绳</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一片</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仿宋_GBK" panose="03000509000000000000" pitchFamily="65" charset="-122"/>
                <a:cs typeface="Times New Roman" panose="02020603050405020304" pitchFamily="18" charset="0"/>
              </a:rPr>
              <a:t>浑</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方正仿宋_GBK" panose="03000509000000000000" pitchFamily="65" charset="-122"/>
                <a:cs typeface="Times New Roman" panose="02020603050405020304" pitchFamily="18" charset="0"/>
              </a:rPr>
              <a:t>混</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乱。</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xmlns="" id="{94A31E79-ABE2-45F0-B5C9-5CDCC84B0C1C}"/>
              </a:ext>
            </a:extLst>
          </p:cNvPr>
          <p:cNvSpPr txBox="1"/>
          <p:nvPr/>
        </p:nvSpPr>
        <p:spPr>
          <a:xfrm>
            <a:off x="3848386" y="2735219"/>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0" name="文本框 9">
            <a:extLst>
              <a:ext uri="{FF2B5EF4-FFF2-40B4-BE49-F238E27FC236}">
                <a16:creationId xmlns:a16="http://schemas.microsoft.com/office/drawing/2014/main" xmlns="" id="{94A31E79-ABE2-45F0-B5C9-5CDCC84B0C1C}"/>
              </a:ext>
            </a:extLst>
          </p:cNvPr>
          <p:cNvSpPr txBox="1"/>
          <p:nvPr/>
        </p:nvSpPr>
        <p:spPr>
          <a:xfrm>
            <a:off x="4754160" y="3526374"/>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1" name="文本框 10">
            <a:extLst>
              <a:ext uri="{FF2B5EF4-FFF2-40B4-BE49-F238E27FC236}">
                <a16:creationId xmlns:a16="http://schemas.microsoft.com/office/drawing/2014/main" xmlns="" id="{94A31E79-ABE2-45F0-B5C9-5CDCC84B0C1C}"/>
              </a:ext>
            </a:extLst>
          </p:cNvPr>
          <p:cNvSpPr txBox="1"/>
          <p:nvPr/>
        </p:nvSpPr>
        <p:spPr>
          <a:xfrm>
            <a:off x="9403798" y="4296600"/>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2" name="文本框 11">
            <a:extLst>
              <a:ext uri="{FF2B5EF4-FFF2-40B4-BE49-F238E27FC236}">
                <a16:creationId xmlns:a16="http://schemas.microsoft.com/office/drawing/2014/main" xmlns="" id="{0EAB1CDB-0282-4D95-B563-8EE9A48023AE}"/>
              </a:ext>
            </a:extLst>
          </p:cNvPr>
          <p:cNvSpPr txBox="1"/>
          <p:nvPr/>
        </p:nvSpPr>
        <p:spPr>
          <a:xfrm>
            <a:off x="5878743" y="2582546"/>
            <a:ext cx="881680" cy="799004"/>
          </a:xfrm>
          <a:prstGeom prst="rect">
            <a:avLst/>
          </a:prstGeom>
          <a:noFill/>
        </p:spPr>
        <p:txBody>
          <a:bodyPr wrap="square">
            <a:spAutoFit/>
          </a:bodyPr>
          <a:lstStyle/>
          <a:p>
            <a:r>
              <a:rPr lang="zh-CN" altLang="en-US" sz="4500" dirty="0">
                <a:solidFill>
                  <a:srgbClr val="E72582"/>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solidFill>
                <a:srgbClr val="E72582"/>
              </a:solidFill>
              <a:latin typeface="楷体" panose="02010609060101010101" pitchFamily="49" charset="-122"/>
              <a:ea typeface="楷体" panose="02010609060101010101" pitchFamily="49" charset="-122"/>
            </a:endParaRPr>
          </a:p>
        </p:txBody>
      </p:sp>
      <p:sp>
        <p:nvSpPr>
          <p:cNvPr id="13" name="文本框 12">
            <a:extLst>
              <a:ext uri="{FF2B5EF4-FFF2-40B4-BE49-F238E27FC236}">
                <a16:creationId xmlns:a16="http://schemas.microsoft.com/office/drawing/2014/main" xmlns="" id="{0EAB1CDB-0282-4D95-B563-8EE9A48023AE}"/>
              </a:ext>
            </a:extLst>
          </p:cNvPr>
          <p:cNvSpPr txBox="1"/>
          <p:nvPr/>
        </p:nvSpPr>
        <p:spPr>
          <a:xfrm>
            <a:off x="6629275" y="3353447"/>
            <a:ext cx="881680" cy="799004"/>
          </a:xfrm>
          <a:prstGeom prst="rect">
            <a:avLst/>
          </a:prstGeom>
          <a:noFill/>
        </p:spPr>
        <p:txBody>
          <a:bodyPr wrap="square">
            <a:spAutoFit/>
          </a:bodyPr>
          <a:lstStyle/>
          <a:p>
            <a:r>
              <a:rPr lang="zh-CN" altLang="en-US" sz="4500" dirty="0">
                <a:solidFill>
                  <a:srgbClr val="E72582"/>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solidFill>
                <a:srgbClr val="E72582"/>
              </a:solidFill>
              <a:latin typeface="楷体" panose="02010609060101010101" pitchFamily="49" charset="-122"/>
              <a:ea typeface="楷体" panose="02010609060101010101" pitchFamily="49" charset="-122"/>
            </a:endParaRPr>
          </a:p>
        </p:txBody>
      </p:sp>
      <p:sp>
        <p:nvSpPr>
          <p:cNvPr id="14" name="文本框 13">
            <a:extLst>
              <a:ext uri="{FF2B5EF4-FFF2-40B4-BE49-F238E27FC236}">
                <a16:creationId xmlns:a16="http://schemas.microsoft.com/office/drawing/2014/main" xmlns="" id="{0EAB1CDB-0282-4D95-B563-8EE9A48023AE}"/>
              </a:ext>
            </a:extLst>
          </p:cNvPr>
          <p:cNvSpPr txBox="1"/>
          <p:nvPr/>
        </p:nvSpPr>
        <p:spPr>
          <a:xfrm>
            <a:off x="1640298" y="4143927"/>
            <a:ext cx="881680" cy="799004"/>
          </a:xfrm>
          <a:prstGeom prst="rect">
            <a:avLst/>
          </a:prstGeom>
          <a:noFill/>
        </p:spPr>
        <p:txBody>
          <a:bodyPr wrap="square">
            <a:spAutoFit/>
          </a:bodyPr>
          <a:lstStyle/>
          <a:p>
            <a:r>
              <a:rPr lang="zh-CN" altLang="en-US" sz="4500" dirty="0">
                <a:solidFill>
                  <a:srgbClr val="E72582"/>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solidFill>
                <a:srgbClr val="E72582"/>
              </a:solidFill>
              <a:latin typeface="楷体" panose="02010609060101010101" pitchFamily="49" charset="-122"/>
              <a:ea typeface="楷体" panose="02010609060101010101" pitchFamily="49" charset="-122"/>
            </a:endParaRPr>
          </a:p>
        </p:txBody>
      </p:sp>
      <p:sp>
        <p:nvSpPr>
          <p:cNvPr id="15" name="文本框 14">
            <a:extLst>
              <a:ext uri="{FF2B5EF4-FFF2-40B4-BE49-F238E27FC236}">
                <a16:creationId xmlns:a16="http://schemas.microsoft.com/office/drawing/2014/main" xmlns="" id="{0EAB1CDB-0282-4D95-B563-8EE9A48023AE}"/>
              </a:ext>
            </a:extLst>
          </p:cNvPr>
          <p:cNvSpPr txBox="1"/>
          <p:nvPr/>
        </p:nvSpPr>
        <p:spPr>
          <a:xfrm>
            <a:off x="1379031" y="4942931"/>
            <a:ext cx="881680" cy="799004"/>
          </a:xfrm>
          <a:prstGeom prst="rect">
            <a:avLst/>
          </a:prstGeom>
          <a:noFill/>
        </p:spPr>
        <p:txBody>
          <a:bodyPr wrap="square">
            <a:spAutoFit/>
          </a:bodyPr>
          <a:lstStyle/>
          <a:p>
            <a:r>
              <a:rPr lang="zh-CN" altLang="en-US" sz="4500" dirty="0">
                <a:solidFill>
                  <a:srgbClr val="E72582"/>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solidFill>
                <a:srgbClr val="E72582"/>
              </a:solidFill>
              <a:latin typeface="楷体" panose="02010609060101010101" pitchFamily="49" charset="-122"/>
              <a:ea typeface="楷体" panose="02010609060101010101" pitchFamily="49" charset="-122"/>
            </a:endParaRPr>
          </a:p>
        </p:txBody>
      </p:sp>
      <p:sp>
        <p:nvSpPr>
          <p:cNvPr id="16" name="文本框 15">
            <a:extLst>
              <a:ext uri="{FF2B5EF4-FFF2-40B4-BE49-F238E27FC236}">
                <a16:creationId xmlns:a16="http://schemas.microsoft.com/office/drawing/2014/main" xmlns="" id="{0EAB1CDB-0282-4D95-B563-8EE9A48023AE}"/>
              </a:ext>
            </a:extLst>
          </p:cNvPr>
          <p:cNvSpPr txBox="1"/>
          <p:nvPr/>
        </p:nvSpPr>
        <p:spPr>
          <a:xfrm>
            <a:off x="2521978" y="4942931"/>
            <a:ext cx="881680" cy="799004"/>
          </a:xfrm>
          <a:prstGeom prst="rect">
            <a:avLst/>
          </a:prstGeom>
          <a:noFill/>
        </p:spPr>
        <p:txBody>
          <a:bodyPr wrap="square">
            <a:spAutoFit/>
          </a:bodyPr>
          <a:lstStyle/>
          <a:p>
            <a:r>
              <a:rPr lang="zh-CN" altLang="en-US" sz="4500" dirty="0">
                <a:solidFill>
                  <a:srgbClr val="E72582"/>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solidFill>
                <a:srgbClr val="E72582"/>
              </a:solidFill>
              <a:latin typeface="楷体" panose="02010609060101010101" pitchFamily="49" charset="-122"/>
              <a:ea typeface="楷体" panose="02010609060101010101" pitchFamily="49" charset="-122"/>
            </a:endParaRPr>
          </a:p>
        </p:txBody>
      </p:sp>
      <p:sp>
        <p:nvSpPr>
          <p:cNvPr id="17" name="文本框 16">
            <a:extLst>
              <a:ext uri="{FF2B5EF4-FFF2-40B4-BE49-F238E27FC236}">
                <a16:creationId xmlns:a16="http://schemas.microsoft.com/office/drawing/2014/main" xmlns="" id="{0EAB1CDB-0282-4D95-B563-8EE9A48023AE}"/>
              </a:ext>
            </a:extLst>
          </p:cNvPr>
          <p:cNvSpPr txBox="1"/>
          <p:nvPr/>
        </p:nvSpPr>
        <p:spPr>
          <a:xfrm>
            <a:off x="6280335" y="4909415"/>
            <a:ext cx="881680" cy="799004"/>
          </a:xfrm>
          <a:prstGeom prst="rect">
            <a:avLst/>
          </a:prstGeom>
          <a:noFill/>
        </p:spPr>
        <p:txBody>
          <a:bodyPr wrap="square">
            <a:spAutoFit/>
          </a:bodyPr>
          <a:lstStyle/>
          <a:p>
            <a:r>
              <a:rPr lang="zh-CN" altLang="en-US" sz="4500" dirty="0">
                <a:solidFill>
                  <a:srgbClr val="E72582"/>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solidFill>
                <a:srgbClr val="E72582"/>
              </a:solidFill>
              <a:latin typeface="楷体" panose="02010609060101010101" pitchFamily="49" charset="-122"/>
              <a:ea typeface="楷体" panose="02010609060101010101" pitchFamily="49" charset="-122"/>
            </a:endParaRPr>
          </a:p>
        </p:txBody>
      </p:sp>
    </p:spTree>
    <p:custDataLst>
      <p:tags r:id="rId1"/>
    </p:custDataLst>
    <p:extLst>
      <p:ext uri="{BB962C8B-B14F-4D97-AF65-F5344CB8AC3E}">
        <p14:creationId xmlns:p14="http://schemas.microsoft.com/office/powerpoint/2010/main" val="18509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randombar(horizontal)">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41079"/>
            <a:ext cx="10838277" cy="6001643"/>
          </a:xfrm>
          <a:prstGeom prst="rect">
            <a:avLst/>
          </a:prstGeom>
        </p:spPr>
        <p:txBody>
          <a:bodyPr wrap="square">
            <a:spAutoFit/>
          </a:bodyPr>
          <a:lstStyle/>
          <a:p>
            <a:pPr>
              <a:lnSpc>
                <a:spcPct val="150000"/>
              </a:lnSpc>
              <a:spcAft>
                <a:spcPts val="0"/>
              </a:spcAft>
            </a:pPr>
            <a:r>
              <a:rPr lang="zh-CN" altLang="zh-CN" sz="3200" dirty="0">
                <a:latin typeface="Calibri" panose="020F0502020204030204" pitchFamily="34" charset="0"/>
                <a:ea typeface="方正黑体_GBK" panose="03000509000000000000" pitchFamily="65" charset="-122"/>
                <a:cs typeface="Times New Roman" panose="02020603050405020304" pitchFamily="18" charset="0"/>
              </a:rPr>
              <a:t>二、下列句子中加点词语运用不正确的一项是</a:t>
            </a:r>
            <a:r>
              <a:rPr lang="en-US" altLang="zh-CN" sz="32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　</a:t>
            </a:r>
            <a:r>
              <a:rPr lang="en-US" altLang="zh-CN" sz="32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200" dirty="0">
                <a:latin typeface="Calibri" panose="020F0502020204030204" pitchFamily="34" charset="0"/>
                <a:ea typeface="宋体" panose="02010600030101010101" pitchFamily="2" charset="-122"/>
                <a:cs typeface="Times New Roman" panose="02020603050405020304" pitchFamily="18" charset="0"/>
              </a:rPr>
              <a:t>　</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a:t>
            </a:r>
          </a:p>
          <a:p>
            <a:pPr>
              <a:lnSpc>
                <a:spcPct val="150000"/>
              </a:lnSpc>
              <a:spcAft>
                <a:spcPts val="0"/>
              </a:spcAft>
            </a:pPr>
            <a:r>
              <a:rPr lang="en-US" altLang="zh-CN" sz="3200" dirty="0">
                <a:latin typeface="Calibri" panose="020F0502020204030204" pitchFamily="34" charset="0"/>
                <a:ea typeface="宋体" panose="02010600030101010101" pitchFamily="2" charset="-122"/>
                <a:cs typeface="Times New Roman" panose="02020603050405020304" pitchFamily="18" charset="0"/>
              </a:rPr>
              <a:t>A.</a:t>
            </a:r>
            <a:r>
              <a:rPr lang="zh-CN" altLang="zh-CN" sz="3200" dirty="0">
                <a:latin typeface="Calibri" panose="020F0502020204030204" pitchFamily="34" charset="0"/>
                <a:ea typeface="宋体" panose="02010600030101010101" pitchFamily="2" charset="-122"/>
                <a:cs typeface="Times New Roman" panose="02020603050405020304" pitchFamily="18" charset="0"/>
              </a:rPr>
              <a:t>学习要自律</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如果没有认真学习的态度</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再聪明也无济于事。</a:t>
            </a:r>
          </a:p>
          <a:p>
            <a:pPr>
              <a:lnSpc>
                <a:spcPct val="150000"/>
              </a:lnSpc>
              <a:spcAft>
                <a:spcPts val="0"/>
              </a:spcAft>
            </a:pPr>
            <a:r>
              <a:rPr lang="en-US" altLang="zh-CN" sz="3200" dirty="0">
                <a:latin typeface="Calibri" panose="020F0502020204030204" pitchFamily="34" charset="0"/>
                <a:ea typeface="宋体" panose="02010600030101010101" pitchFamily="2" charset="-122"/>
                <a:cs typeface="Times New Roman" panose="02020603050405020304" pitchFamily="18" charset="0"/>
              </a:rPr>
              <a:t>B.</a:t>
            </a:r>
            <a:r>
              <a:rPr lang="zh-CN" altLang="zh-CN" sz="3200" dirty="0">
                <a:latin typeface="Calibri" panose="020F0502020204030204" pitchFamily="34" charset="0"/>
                <a:ea typeface="宋体" panose="02010600030101010101" pitchFamily="2" charset="-122"/>
                <a:cs typeface="Times New Roman" panose="02020603050405020304" pitchFamily="18" charset="0"/>
              </a:rPr>
              <a:t>这座山峰极高极险</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周围云雾环绕</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从山顶往下望</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不禁令人头晕目眩。</a:t>
            </a:r>
          </a:p>
          <a:p>
            <a:pPr>
              <a:lnSpc>
                <a:spcPct val="150000"/>
              </a:lnSpc>
              <a:spcAft>
                <a:spcPts val="0"/>
              </a:spcAft>
            </a:pPr>
            <a:r>
              <a:rPr lang="en-US" altLang="zh-CN" sz="3200" dirty="0">
                <a:latin typeface="Calibri" panose="020F0502020204030204" pitchFamily="34" charset="0"/>
                <a:ea typeface="宋体" panose="02010600030101010101" pitchFamily="2" charset="-122"/>
                <a:cs typeface="Times New Roman" panose="02020603050405020304" pitchFamily="18" charset="0"/>
              </a:rPr>
              <a:t>C.</a:t>
            </a:r>
            <a:r>
              <a:rPr lang="zh-CN" altLang="zh-CN" sz="3200" dirty="0">
                <a:latin typeface="Calibri" panose="020F0502020204030204" pitchFamily="34" charset="0"/>
                <a:ea typeface="宋体" panose="02010600030101010101" pitchFamily="2" charset="-122"/>
                <a:cs typeface="Times New Roman" panose="02020603050405020304" pitchFamily="18" charset="0"/>
              </a:rPr>
              <a:t>像他这种人</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惯于颠倒黑白</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是乌合之众</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千万不要轻易相信他的说辞。</a:t>
            </a:r>
          </a:p>
          <a:p>
            <a:pPr>
              <a:lnSpc>
                <a:spcPct val="150000"/>
              </a:lnSpc>
              <a:spcAft>
                <a:spcPts val="0"/>
              </a:spcAft>
            </a:pPr>
            <a:r>
              <a:rPr lang="en-US" altLang="zh-CN" sz="3200" dirty="0">
                <a:latin typeface="Calibri" panose="020F0502020204030204" pitchFamily="34" charset="0"/>
                <a:ea typeface="宋体" panose="02010600030101010101" pitchFamily="2" charset="-122"/>
                <a:cs typeface="Times New Roman" panose="02020603050405020304" pitchFamily="18" charset="0"/>
              </a:rPr>
              <a:t>D.</a:t>
            </a:r>
            <a:r>
              <a:rPr lang="zh-CN" altLang="zh-CN" sz="3200" dirty="0">
                <a:latin typeface="Calibri" panose="020F0502020204030204" pitchFamily="34" charset="0"/>
                <a:ea typeface="宋体" panose="02010600030101010101" pitchFamily="2" charset="-122"/>
                <a:cs typeface="Times New Roman" panose="02020603050405020304" pitchFamily="18" charset="0"/>
              </a:rPr>
              <a:t>得知全国学生</a:t>
            </a:r>
            <a:r>
              <a:rPr lang="en-US" altLang="zh-CN" sz="3200" dirty="0">
                <a:latin typeface="NEU-BZ" panose="02010600010101010101" pitchFamily="2"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学宪法　讲宪法</a:t>
            </a:r>
            <a:r>
              <a:rPr lang="en-US" altLang="zh-CN" sz="3200" dirty="0">
                <a:latin typeface="NEU-BZ" panose="02010600010101010101" pitchFamily="2"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活动即将启动</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同学们个个摩拳擦掌</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跃跃欲试。</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9530242" y="1051897"/>
            <a:ext cx="481222" cy="584775"/>
          </a:xfrm>
          <a:prstGeom prst="rect">
            <a:avLst/>
          </a:prstGeom>
        </p:spPr>
        <p:txBody>
          <a:bodyPr wrap="none">
            <a:spAutoFit/>
          </a:bodyPr>
          <a:lstStyle/>
          <a:p>
            <a:r>
              <a:rPr lang="en-US" altLang="zh-CN" sz="3200" b="1" dirty="0">
                <a:solidFill>
                  <a:srgbClr val="E72582"/>
                </a:solidFill>
                <a:latin typeface="NEU-HZ" panose="02010600010101010101" pitchFamily="2" charset="-122"/>
                <a:ea typeface="宋体" panose="02010600030101010101" pitchFamily="2" charset="-122"/>
                <a:cs typeface="Times New Roman" panose="02020603050405020304" pitchFamily="18" charset="0"/>
              </a:rPr>
              <a:t>C</a:t>
            </a:r>
            <a:endParaRPr lang="zh-CN" altLang="en-US" b="1" dirty="0">
              <a:solidFill>
                <a:srgbClr val="E72582"/>
              </a:solidFill>
            </a:endParaRPr>
          </a:p>
        </p:txBody>
      </p:sp>
      <p:sp>
        <p:nvSpPr>
          <p:cNvPr id="8" name="文本框 7">
            <a:extLst>
              <a:ext uri="{FF2B5EF4-FFF2-40B4-BE49-F238E27FC236}">
                <a16:creationId xmlns:a16="http://schemas.microsoft.com/office/drawing/2014/main" xmlns="" id="{94A31E79-ABE2-45F0-B5C9-5CDCC84B0C1C}"/>
              </a:ext>
            </a:extLst>
          </p:cNvPr>
          <p:cNvSpPr txBox="1"/>
          <p:nvPr/>
        </p:nvSpPr>
        <p:spPr>
          <a:xfrm>
            <a:off x="9189435" y="2039112"/>
            <a:ext cx="1889151" cy="538609"/>
          </a:xfrm>
          <a:prstGeom prst="rect">
            <a:avLst/>
          </a:prstGeom>
          <a:noFill/>
        </p:spPr>
        <p:txBody>
          <a:bodyPr wrap="square">
            <a:spAutoFit/>
          </a:bodyPr>
          <a:lstStyle/>
          <a:p>
            <a:r>
              <a:rPr lang="en-US" altLang="zh-CN" sz="2900" b="1" dirty="0" smtClean="0">
                <a:solidFill>
                  <a:prstClr val="black"/>
                </a:solidFill>
                <a:latin typeface="方正书宋_GBK" panose="03000509000000000000" pitchFamily="65" charset="-122"/>
                <a:ea typeface="方正书宋_GBK" panose="03000509000000000000" pitchFamily="65" charset="-122"/>
              </a:rPr>
              <a:t>· ···</a:t>
            </a:r>
            <a:endParaRPr lang="zh-CN" altLang="en-US" sz="2900" dirty="0">
              <a:solidFill>
                <a:prstClr val="black"/>
              </a:solidFill>
              <a:latin typeface="方正书宋_GBK" panose="03000509000000000000" pitchFamily="65" charset="-122"/>
              <a:ea typeface="方正书宋_GBK" panose="03000509000000000000" pitchFamily="65" charset="-122"/>
            </a:endParaRPr>
          </a:p>
        </p:txBody>
      </p:sp>
      <p:sp>
        <p:nvSpPr>
          <p:cNvPr id="9" name="文本框 8">
            <a:extLst>
              <a:ext uri="{FF2B5EF4-FFF2-40B4-BE49-F238E27FC236}">
                <a16:creationId xmlns:a16="http://schemas.microsoft.com/office/drawing/2014/main" xmlns="" id="{94A31E79-ABE2-45F0-B5C9-5CDCC84B0C1C}"/>
              </a:ext>
            </a:extLst>
          </p:cNvPr>
          <p:cNvSpPr txBox="1"/>
          <p:nvPr/>
        </p:nvSpPr>
        <p:spPr>
          <a:xfrm>
            <a:off x="496832" y="3500785"/>
            <a:ext cx="1889151" cy="538609"/>
          </a:xfrm>
          <a:prstGeom prst="rect">
            <a:avLst/>
          </a:prstGeom>
          <a:noFill/>
        </p:spPr>
        <p:txBody>
          <a:bodyPr wrap="square">
            <a:spAutoFit/>
          </a:bodyPr>
          <a:lstStyle/>
          <a:p>
            <a:r>
              <a:rPr lang="en-US" altLang="zh-CN" sz="2900" b="1" dirty="0" smtClean="0">
                <a:solidFill>
                  <a:prstClr val="black"/>
                </a:solidFill>
                <a:latin typeface="方正书宋_GBK" panose="03000509000000000000" pitchFamily="65" charset="-122"/>
                <a:ea typeface="方正书宋_GBK" panose="03000509000000000000" pitchFamily="65" charset="-122"/>
              </a:rPr>
              <a:t>· ···</a:t>
            </a:r>
            <a:endParaRPr lang="zh-CN" altLang="en-US" sz="2900" dirty="0">
              <a:solidFill>
                <a:prstClr val="black"/>
              </a:solidFill>
              <a:latin typeface="方正书宋_GBK" panose="03000509000000000000" pitchFamily="65" charset="-122"/>
              <a:ea typeface="方正书宋_GBK" panose="03000509000000000000" pitchFamily="65" charset="-122"/>
            </a:endParaRPr>
          </a:p>
        </p:txBody>
      </p:sp>
      <p:sp>
        <p:nvSpPr>
          <p:cNvPr id="10" name="文本框 9">
            <a:extLst>
              <a:ext uri="{FF2B5EF4-FFF2-40B4-BE49-F238E27FC236}">
                <a16:creationId xmlns:a16="http://schemas.microsoft.com/office/drawing/2014/main" xmlns="" id="{94A31E79-ABE2-45F0-B5C9-5CDCC84B0C1C}"/>
              </a:ext>
            </a:extLst>
          </p:cNvPr>
          <p:cNvSpPr txBox="1"/>
          <p:nvPr/>
        </p:nvSpPr>
        <p:spPr>
          <a:xfrm>
            <a:off x="5924597" y="4235972"/>
            <a:ext cx="1889151" cy="538609"/>
          </a:xfrm>
          <a:prstGeom prst="rect">
            <a:avLst/>
          </a:prstGeom>
          <a:noFill/>
        </p:spPr>
        <p:txBody>
          <a:bodyPr wrap="square">
            <a:spAutoFit/>
          </a:bodyPr>
          <a:lstStyle/>
          <a:p>
            <a:r>
              <a:rPr lang="en-US" altLang="zh-CN" sz="2900" b="1" dirty="0" smtClean="0">
                <a:solidFill>
                  <a:prstClr val="black"/>
                </a:solidFill>
                <a:latin typeface="方正书宋_GBK" panose="03000509000000000000" pitchFamily="65" charset="-122"/>
                <a:ea typeface="方正书宋_GBK" panose="03000509000000000000" pitchFamily="65" charset="-122"/>
              </a:rPr>
              <a:t>· ···</a:t>
            </a:r>
            <a:endParaRPr lang="zh-CN" altLang="en-US" sz="2900" dirty="0">
              <a:solidFill>
                <a:prstClr val="black"/>
              </a:solidFill>
              <a:latin typeface="方正书宋_GBK" panose="03000509000000000000" pitchFamily="65" charset="-122"/>
              <a:ea typeface="方正书宋_GBK" panose="03000509000000000000" pitchFamily="65" charset="-122"/>
            </a:endParaRPr>
          </a:p>
        </p:txBody>
      </p:sp>
      <p:sp>
        <p:nvSpPr>
          <p:cNvPr id="11" name="文本框 10">
            <a:extLst>
              <a:ext uri="{FF2B5EF4-FFF2-40B4-BE49-F238E27FC236}">
                <a16:creationId xmlns:a16="http://schemas.microsoft.com/office/drawing/2014/main" xmlns="" id="{94A31E79-ABE2-45F0-B5C9-5CDCC84B0C1C}"/>
              </a:ext>
            </a:extLst>
          </p:cNvPr>
          <p:cNvSpPr txBox="1"/>
          <p:nvPr/>
        </p:nvSpPr>
        <p:spPr>
          <a:xfrm>
            <a:off x="2231472" y="6424799"/>
            <a:ext cx="1889151" cy="538609"/>
          </a:xfrm>
          <a:prstGeom prst="rect">
            <a:avLst/>
          </a:prstGeom>
          <a:noFill/>
        </p:spPr>
        <p:txBody>
          <a:bodyPr wrap="square">
            <a:spAutoFit/>
          </a:bodyPr>
          <a:lstStyle/>
          <a:p>
            <a:r>
              <a:rPr lang="en-US" altLang="zh-CN" sz="2900" b="1" dirty="0" smtClean="0">
                <a:solidFill>
                  <a:prstClr val="black"/>
                </a:solidFill>
                <a:latin typeface="方正书宋_GBK" panose="03000509000000000000" pitchFamily="65" charset="-122"/>
                <a:ea typeface="方正书宋_GBK" panose="03000509000000000000" pitchFamily="65" charset="-122"/>
              </a:rPr>
              <a:t>· ···</a:t>
            </a:r>
            <a:endParaRPr lang="zh-CN" altLang="en-US" sz="2900" dirty="0">
              <a:solidFill>
                <a:prstClr val="black"/>
              </a:solidFill>
              <a:latin typeface="方正书宋_GBK" panose="03000509000000000000" pitchFamily="65" charset="-122"/>
              <a:ea typeface="方正书宋_GBK" panose="03000509000000000000" pitchFamily="65" charset="-122"/>
            </a:endParaRPr>
          </a:p>
        </p:txBody>
      </p:sp>
    </p:spTree>
    <p:custDataLst>
      <p:tags r:id="rId1"/>
    </p:custDataLst>
    <p:extLst>
      <p:ext uri="{BB962C8B-B14F-4D97-AF65-F5344CB8AC3E}">
        <p14:creationId xmlns:p14="http://schemas.microsoft.com/office/powerpoint/2010/main" val="4039759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41080"/>
            <a:ext cx="11006455" cy="4801314"/>
          </a:xfrm>
          <a:prstGeom prst="rect">
            <a:avLst/>
          </a:prstGeom>
        </p:spPr>
        <p:txBody>
          <a:bodyPr wrap="square">
            <a:spAutoFit/>
          </a:bodyPr>
          <a:lstStyle/>
          <a:p>
            <a:pPr>
              <a:lnSpc>
                <a:spcPct val="150000"/>
              </a:lnSpc>
              <a:spcAft>
                <a:spcPts val="0"/>
              </a:spcAft>
            </a:pP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三、读句子</a:t>
            </a:r>
            <a:r>
              <a:rPr lang="en-US" altLang="zh-CN" sz="34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完成练习。</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你曾多次从你母亲腿下抽走她挤奶时坐的小凳</a:t>
            </a:r>
            <a:r>
              <a:rPr lang="en-US" altLang="zh-CN" sz="34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你多次在你母亲提着奶桶走过时伸脚绊倒她</a:t>
            </a:r>
            <a:r>
              <a:rPr lang="en-US" altLang="zh-CN" sz="34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你多次气得她站在这里流眼泪。</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这</a:t>
            </a:r>
            <a:r>
              <a:rPr lang="zh-CN" altLang="zh-CN" sz="3400" dirty="0">
                <a:latin typeface="Calibri" panose="020F0502020204030204" pitchFamily="34" charset="0"/>
                <a:ea typeface="宋体" panose="02010600030101010101" pitchFamily="2" charset="-122"/>
                <a:cs typeface="Times New Roman" panose="02020603050405020304" pitchFamily="18" charset="0"/>
              </a:rPr>
              <a:t>句话运用了</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的修辞手法</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展现了尼尔斯</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的特点。</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 </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4886164" y="4009745"/>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排比</a:t>
            </a:r>
            <a:endParaRPr lang="zh-CN" altLang="en-US" b="1" dirty="0">
              <a:solidFill>
                <a:srgbClr val="E72582"/>
              </a:solidFill>
            </a:endParaRPr>
          </a:p>
        </p:txBody>
      </p:sp>
      <p:sp>
        <p:nvSpPr>
          <p:cNvPr id="8" name="矩形 7"/>
          <p:cNvSpPr/>
          <p:nvPr/>
        </p:nvSpPr>
        <p:spPr>
          <a:xfrm>
            <a:off x="1964973" y="4820727"/>
            <a:ext cx="36728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调皮、爱搞恶作剧</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285001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61094"/>
            <a:ext cx="11243718" cy="6001643"/>
          </a:xfrm>
          <a:prstGeom prst="rect">
            <a:avLst/>
          </a:prstGeom>
        </p:spPr>
        <p:txBody>
          <a:bodyPr wrap="square">
            <a:spAutoFit/>
          </a:bodyPr>
          <a:lstStyle/>
          <a:p>
            <a:pPr>
              <a:lnSpc>
                <a:spcPct val="150000"/>
              </a:lnSpc>
              <a:spcAft>
                <a:spcPts val="0"/>
              </a:spcAft>
            </a:pPr>
            <a:r>
              <a:rPr lang="zh-CN" altLang="zh-CN" sz="3200" dirty="0">
                <a:latin typeface="Calibri" panose="020F0502020204030204" pitchFamily="34" charset="0"/>
                <a:ea typeface="方正黑体_GBK" panose="03000509000000000000" pitchFamily="65" charset="-122"/>
                <a:cs typeface="Times New Roman" panose="02020603050405020304" pitchFamily="18" charset="0"/>
              </a:rPr>
              <a:t>四、根据课文内容</a:t>
            </a:r>
            <a:r>
              <a:rPr lang="en-US" altLang="zh-CN" sz="32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黑体_GBK" panose="03000509000000000000" pitchFamily="65" charset="-122"/>
                <a:cs typeface="Times New Roman" panose="02020603050405020304" pitchFamily="18" charset="0"/>
              </a:rPr>
              <a:t>完成练习。</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zh-CN" altLang="zh-CN" sz="3200" dirty="0">
                <a:latin typeface="Calibri" panose="020F0502020204030204" pitchFamily="34" charset="0"/>
                <a:ea typeface="宋体" panose="02010600030101010101" pitchFamily="2" charset="-122"/>
                <a:cs typeface="Times New Roman" panose="02020603050405020304" pitchFamily="18" charset="0"/>
              </a:rPr>
              <a:t>　　</a:t>
            </a:r>
            <a:r>
              <a:rPr lang="en-US" altLang="zh-CN" sz="3200" dirty="0">
                <a:latin typeface="Calibri" panose="020F0502020204030204" pitchFamily="34" charset="0"/>
                <a:ea typeface="宋体" panose="02010600030101010101" pitchFamily="2" charset="-122"/>
                <a:cs typeface="Times New Roman" panose="02020603050405020304" pitchFamily="18" charset="0"/>
              </a:rPr>
              <a:t>4</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月</a:t>
            </a:r>
            <a:r>
              <a:rPr lang="en-US" altLang="zh-CN" sz="3200" dirty="0">
                <a:latin typeface="Calibri" panose="020F0502020204030204" pitchFamily="34" charset="0"/>
                <a:ea typeface="宋体" panose="02010600030101010101" pitchFamily="2" charset="-122"/>
                <a:cs typeface="Times New Roman" panose="02020603050405020304" pitchFamily="18" charset="0"/>
              </a:rPr>
              <a:t>23</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日是</a:t>
            </a:r>
            <a:r>
              <a:rPr lang="en-US" altLang="zh-CN" sz="32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世界读书日</a:t>
            </a:r>
            <a:r>
              <a:rPr lang="en-US" altLang="zh-CN" sz="3200" dirty="0">
                <a:latin typeface="NEU-BZ" panose="02010600010101010101" pitchFamily="2" charset="-122"/>
                <a:ea typeface="方正楷体_GBK" panose="03000509000000000000" pitchFamily="65" charset="-122"/>
                <a:cs typeface="Times New Roman" panose="02020603050405020304" pitchFamily="18" charset="0"/>
              </a:rPr>
              <a:t>”</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为营造全民读书、终身学习的良好校园阅读氛围</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我校六年级同学开展了《骑鹅旅行记》阅读活动。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200" dirty="0">
                <a:latin typeface="NEU-HZ" panose="02010600010101010101" pitchFamily="2" charset="-122"/>
                <a:ea typeface="宋体" panose="02010600030101010101" pitchFamily="2" charset="-122"/>
                <a:cs typeface="Times New Roman" panose="02020603050405020304" pitchFamily="18" charset="0"/>
              </a:rPr>
              <a:t>1</a:t>
            </a:r>
            <a:r>
              <a:rPr lang="en-US" altLang="zh-CN" sz="3200" dirty="0">
                <a:latin typeface="Calibri" panose="020F0502020204030204" pitchFamily="34" charset="0"/>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请你根据提示</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给课文排序</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2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2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200" dirty="0">
                <a:latin typeface="NEU-BZ" panose="02010600010101010101" pitchFamily="2" charset="-122"/>
                <a:ea typeface="宋体" panose="02010600030101010101" pitchFamily="2" charset="-122"/>
                <a:cs typeface="Times New Roman" panose="02020603050405020304" pitchFamily="18" charset="0"/>
              </a:rPr>
              <a:t>→</a:t>
            </a:r>
            <a:r>
              <a:rPr lang="zh-CN" altLang="zh-CN" sz="32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2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2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200" dirty="0">
                <a:latin typeface="NEU-BZ" panose="02010600010101010101" pitchFamily="2" charset="-122"/>
                <a:ea typeface="宋体" panose="02010600030101010101" pitchFamily="2" charset="-122"/>
                <a:cs typeface="Times New Roman" panose="02020603050405020304" pitchFamily="18" charset="0"/>
              </a:rPr>
              <a:t>→</a:t>
            </a:r>
            <a:r>
              <a:rPr lang="en-US" altLang="zh-CN" sz="3200" dirty="0">
                <a:latin typeface="Calibri" panose="020F0502020204030204" pitchFamily="34" charset="0"/>
                <a:ea typeface="宋体" panose="02010600030101010101" pitchFamily="2" charset="-122"/>
                <a:cs typeface="Times New Roman" panose="02020603050405020304" pitchFamily="18" charset="0"/>
              </a:rPr>
              <a:t>E</a:t>
            </a:r>
            <a:r>
              <a:rPr lang="en-US" altLang="zh-CN" sz="3200" dirty="0">
                <a:latin typeface="NEU-BZ" panose="02010600010101010101" pitchFamily="2" charset="-122"/>
                <a:ea typeface="宋体" panose="02010600030101010101" pitchFamily="2" charset="-122"/>
                <a:cs typeface="Times New Roman" panose="02020603050405020304" pitchFamily="18" charset="0"/>
              </a:rPr>
              <a:t>→</a:t>
            </a:r>
            <a:r>
              <a:rPr lang="zh-CN" altLang="zh-CN" sz="32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2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2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200" dirty="0" smtClean="0">
                <a:latin typeface="NEU-BZ" panose="02010600010101010101" pitchFamily="2" charset="-122"/>
                <a:ea typeface="宋体" panose="02010600030101010101" pitchFamily="2" charset="-122"/>
                <a:cs typeface="Times New Roman" panose="02020603050405020304" pitchFamily="18" charset="0"/>
              </a:rPr>
              <a:t>→</a:t>
            </a:r>
          </a:p>
          <a:p>
            <a:pPr>
              <a:lnSpc>
                <a:spcPct val="150000"/>
              </a:lnSpc>
              <a:spcAft>
                <a:spcPts val="0"/>
              </a:spcAft>
            </a:pPr>
            <a:r>
              <a:rPr lang="zh-CN" altLang="zh-CN" sz="32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2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2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200" dirty="0">
                <a:latin typeface="Calibri" panose="020F0502020204030204" pitchFamily="34" charset="0"/>
                <a:ea typeface="宋体" panose="02010600030101010101" pitchFamily="2" charset="-122"/>
                <a:cs typeface="Times New Roman" panose="02020603050405020304" pitchFamily="18" charset="0"/>
              </a:rPr>
              <a:t>。</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200" dirty="0">
                <a:latin typeface="Calibri" panose="020F0502020204030204" pitchFamily="34" charset="0"/>
                <a:ea typeface="宋体" panose="02010600030101010101" pitchFamily="2" charset="-122"/>
                <a:cs typeface="Times New Roman" panose="02020603050405020304" pitchFamily="18" charset="0"/>
              </a:rPr>
              <a:t>A.</a:t>
            </a:r>
            <a:r>
              <a:rPr lang="zh-CN" altLang="zh-CN" sz="3200" dirty="0">
                <a:latin typeface="Calibri" panose="020F0502020204030204" pitchFamily="34" charset="0"/>
                <a:ea typeface="宋体" panose="02010600030101010101" pitchFamily="2" charset="-122"/>
                <a:cs typeface="Times New Roman" panose="02020603050405020304" pitchFamily="18" charset="0"/>
              </a:rPr>
              <a:t>骑鹅离家　　</a:t>
            </a:r>
            <a:r>
              <a:rPr lang="en-US" altLang="zh-CN" sz="3200" dirty="0">
                <a:latin typeface="Calibri" panose="020F0502020204030204" pitchFamily="34" charset="0"/>
                <a:ea typeface="宋体" panose="02010600030101010101" pitchFamily="2" charset="-122"/>
                <a:cs typeface="Times New Roman" panose="02020603050405020304" pitchFamily="18" charset="0"/>
              </a:rPr>
              <a:t>B.</a:t>
            </a:r>
            <a:r>
              <a:rPr lang="zh-CN" altLang="zh-CN" sz="3200" dirty="0">
                <a:latin typeface="Calibri" panose="020F0502020204030204" pitchFamily="34" charset="0"/>
                <a:ea typeface="宋体" panose="02010600030101010101" pitchFamily="2" charset="-122"/>
                <a:cs typeface="Times New Roman" panose="02020603050405020304" pitchFamily="18" charset="0"/>
              </a:rPr>
              <a:t>被牛教训　　</a:t>
            </a:r>
            <a:r>
              <a:rPr lang="en-US" altLang="zh-CN" sz="3200" dirty="0">
                <a:latin typeface="Calibri" panose="020F0502020204030204" pitchFamily="34" charset="0"/>
                <a:ea typeface="宋体" panose="02010600030101010101" pitchFamily="2" charset="-122"/>
                <a:cs typeface="Times New Roman" panose="02020603050405020304" pitchFamily="18" charset="0"/>
              </a:rPr>
              <a:t>C.</a:t>
            </a:r>
            <a:r>
              <a:rPr lang="zh-CN" altLang="zh-CN" sz="3200" dirty="0">
                <a:latin typeface="Calibri" panose="020F0502020204030204" pitchFamily="34" charset="0"/>
                <a:ea typeface="宋体" panose="02010600030101010101" pitchFamily="2" charset="-122"/>
                <a:cs typeface="Times New Roman" panose="02020603050405020304" pitchFamily="18" charset="0"/>
              </a:rPr>
              <a:t>变成小人儿　　</a:t>
            </a:r>
            <a:endParaRPr lang="en-US" altLang="zh-CN" sz="32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200" dirty="0" smtClean="0">
                <a:latin typeface="Calibri" panose="020F0502020204030204" pitchFamily="34" charset="0"/>
                <a:ea typeface="宋体" panose="02010600030101010101" pitchFamily="2" charset="-122"/>
                <a:cs typeface="Times New Roman" panose="02020603050405020304" pitchFamily="18" charset="0"/>
              </a:rPr>
              <a:t>D</a:t>
            </a:r>
            <a:r>
              <a:rPr lang="en-US" altLang="zh-CN" sz="3200" dirty="0">
                <a:latin typeface="Calibri" panose="020F0502020204030204" pitchFamily="34" charset="0"/>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被麻雀和鸡嘲笑　　</a:t>
            </a:r>
            <a:r>
              <a:rPr lang="en-US" altLang="zh-CN" sz="3200" dirty="0">
                <a:latin typeface="Calibri" panose="020F0502020204030204" pitchFamily="34" charset="0"/>
                <a:ea typeface="宋体" panose="02010600030101010101" pitchFamily="2" charset="-122"/>
                <a:cs typeface="Times New Roman" panose="02020603050405020304" pitchFamily="18" charset="0"/>
              </a:rPr>
              <a:t>E.</a:t>
            </a:r>
            <a:r>
              <a:rPr lang="zh-CN" altLang="zh-CN" sz="3200" dirty="0">
                <a:latin typeface="Calibri" panose="020F0502020204030204" pitchFamily="34" charset="0"/>
                <a:ea typeface="宋体" panose="02010600030101010101" pitchFamily="2" charset="-122"/>
                <a:cs typeface="Times New Roman" panose="02020603050405020304" pitchFamily="18" charset="0"/>
              </a:rPr>
              <a:t>被猫捉弄</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6008687" y="3861915"/>
            <a:ext cx="481222" cy="584775"/>
          </a:xfrm>
          <a:prstGeom prst="rect">
            <a:avLst/>
          </a:prstGeom>
        </p:spPr>
        <p:txBody>
          <a:bodyPr wrap="none">
            <a:spAutoFit/>
          </a:bodyPr>
          <a:lstStyle/>
          <a:p>
            <a:r>
              <a:rPr lang="en-US" altLang="zh-CN" sz="3200" b="1" dirty="0">
                <a:solidFill>
                  <a:srgbClr val="E72582"/>
                </a:solidFill>
                <a:latin typeface="NEU-HZ" panose="02010600010101010101" pitchFamily="2" charset="-122"/>
                <a:ea typeface="宋体" panose="02010600030101010101" pitchFamily="2" charset="-122"/>
                <a:cs typeface="Times New Roman" panose="02020603050405020304" pitchFamily="18" charset="0"/>
              </a:rPr>
              <a:t>C</a:t>
            </a:r>
            <a:endParaRPr lang="zh-CN" altLang="en-US" b="1" dirty="0">
              <a:solidFill>
                <a:srgbClr val="E72582"/>
              </a:solidFill>
            </a:endParaRPr>
          </a:p>
        </p:txBody>
      </p:sp>
      <p:sp>
        <p:nvSpPr>
          <p:cNvPr id="8" name="矩形 7"/>
          <p:cNvSpPr/>
          <p:nvPr/>
        </p:nvSpPr>
        <p:spPr>
          <a:xfrm>
            <a:off x="7822211" y="3861914"/>
            <a:ext cx="481222" cy="584775"/>
          </a:xfrm>
          <a:prstGeom prst="rect">
            <a:avLst/>
          </a:prstGeom>
        </p:spPr>
        <p:txBody>
          <a:bodyPr wrap="none">
            <a:spAutoFit/>
          </a:bodyPr>
          <a:lstStyle/>
          <a:p>
            <a:r>
              <a:rPr lang="en-US" altLang="zh-CN" sz="3200" b="1" dirty="0">
                <a:solidFill>
                  <a:srgbClr val="E72582"/>
                </a:solidFill>
                <a:latin typeface="NEU-HZ" panose="02010600010101010101" pitchFamily="2" charset="-122"/>
                <a:ea typeface="宋体" panose="02010600030101010101" pitchFamily="2" charset="-122"/>
                <a:cs typeface="Times New Roman" panose="02020603050405020304" pitchFamily="18" charset="0"/>
              </a:rPr>
              <a:t>D</a:t>
            </a:r>
            <a:endParaRPr lang="zh-CN" altLang="en-US" b="1" dirty="0">
              <a:solidFill>
                <a:srgbClr val="E72582"/>
              </a:solidFill>
            </a:endParaRPr>
          </a:p>
        </p:txBody>
      </p:sp>
      <p:sp>
        <p:nvSpPr>
          <p:cNvPr id="9" name="矩形 8"/>
          <p:cNvSpPr/>
          <p:nvPr/>
        </p:nvSpPr>
        <p:spPr>
          <a:xfrm>
            <a:off x="10145312" y="3861913"/>
            <a:ext cx="458780" cy="584775"/>
          </a:xfrm>
          <a:prstGeom prst="rect">
            <a:avLst/>
          </a:prstGeom>
        </p:spPr>
        <p:txBody>
          <a:bodyPr wrap="none">
            <a:spAutoFit/>
          </a:bodyPr>
          <a:lstStyle/>
          <a:p>
            <a:r>
              <a:rPr lang="en-US" altLang="zh-CN" sz="3200" b="1" dirty="0">
                <a:solidFill>
                  <a:srgbClr val="E72582"/>
                </a:solidFill>
                <a:latin typeface="NEU-HZ" panose="02010600010101010101" pitchFamily="2" charset="-122"/>
                <a:ea typeface="宋体" panose="02010600030101010101" pitchFamily="2" charset="-122"/>
                <a:cs typeface="Times New Roman" panose="02020603050405020304" pitchFamily="18" charset="0"/>
              </a:rPr>
              <a:t>B</a:t>
            </a:r>
            <a:endParaRPr lang="zh-CN" altLang="en-US" b="1" dirty="0">
              <a:solidFill>
                <a:srgbClr val="E72582"/>
              </a:solidFill>
            </a:endParaRPr>
          </a:p>
        </p:txBody>
      </p:sp>
      <p:sp>
        <p:nvSpPr>
          <p:cNvPr id="10" name="矩形 9"/>
          <p:cNvSpPr/>
          <p:nvPr/>
        </p:nvSpPr>
        <p:spPr>
          <a:xfrm>
            <a:off x="1266137" y="4646235"/>
            <a:ext cx="481222" cy="584775"/>
          </a:xfrm>
          <a:prstGeom prst="rect">
            <a:avLst/>
          </a:prstGeom>
        </p:spPr>
        <p:txBody>
          <a:bodyPr wrap="none">
            <a:spAutoFit/>
          </a:bodyPr>
          <a:lstStyle/>
          <a:p>
            <a:r>
              <a:rPr lang="en-US" altLang="zh-CN" sz="3200" b="1" dirty="0">
                <a:solidFill>
                  <a:srgbClr val="E72582"/>
                </a:solidFill>
                <a:latin typeface="NEU-HZ" panose="02010600010101010101" pitchFamily="2" charset="-122"/>
                <a:ea typeface="宋体" panose="02010600030101010101" pitchFamily="2" charset="-122"/>
                <a:cs typeface="Times New Roman" panose="02020603050405020304" pitchFamily="18" charset="0"/>
              </a:rPr>
              <a:t>A</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2907187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6" name="矩形 5"/>
          <p:cNvSpPr/>
          <p:nvPr/>
        </p:nvSpPr>
        <p:spPr>
          <a:xfrm>
            <a:off x="586596" y="861094"/>
            <a:ext cx="10834778" cy="1572418"/>
          </a:xfrm>
          <a:prstGeom prst="rect">
            <a:avLst/>
          </a:prstGeom>
        </p:spPr>
        <p:txBody>
          <a:bodyPr wrap="square">
            <a:spAutoFit/>
          </a:bodyPr>
          <a:lstStyle/>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2</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请你简单写几句话</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概括这本书的主要内容</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向你的好朋友推荐此书</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828135" y="2433512"/>
            <a:ext cx="10912415" cy="4016484"/>
          </a:xfrm>
          <a:prstGeom prst="rect">
            <a:avLst/>
          </a:prstGeom>
        </p:spPr>
        <p:txBody>
          <a:bodyPr wrap="square">
            <a:spAutoFit/>
          </a:bodyPr>
          <a:lstStyle/>
          <a:p>
            <a:pPr lvl="0">
              <a:lnSpc>
                <a:spcPct val="150000"/>
              </a:lnSpc>
            </a:pP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示例</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《骑鹅旅行记》讲的是不爱学习、喜欢恶作剧的尼尔斯在变成拇指大的小人儿后骑着鹅进行了一次奇妙之旅。在旅行中他经历种种困难和危险</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并从中得到锻炼。后来他变得勇敢、懂事、善良、乐于助人。这本书融文艺性、知识性、科学性于一体</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值得一读。</a:t>
            </a:r>
            <a:r>
              <a:rPr lang="en-US" altLang="zh-CN" sz="3400" b="1" dirty="0">
                <a:solidFill>
                  <a:srgbClr val="E72582"/>
                </a:solidFill>
                <a:latin typeface="NEU-BZ" panose="02010600010101010101" pitchFamily="2" charset="-122"/>
                <a:ea typeface="宋体" panose="02010600030101010101" pitchFamily="2" charset="-122"/>
                <a:cs typeface="Times New Roman" panose="02020603050405020304" pitchFamily="18" charset="0"/>
              </a:rPr>
              <a:t> </a:t>
            </a:r>
            <a:endParaRPr lang="zh-CN" altLang="zh-CN" sz="3400" b="1" dirty="0">
              <a:solidFill>
                <a:srgbClr val="E72582"/>
              </a:solidFill>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025588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 action="ppaction://noaction"/>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pic>
        <p:nvPicPr>
          <p:cNvPr id="9" name="image31.jpeg">
            <a:extLst>
              <a:ext uri="{FF2B5EF4-FFF2-40B4-BE49-F238E27FC236}">
                <a16:creationId xmlns:a16="http://schemas.microsoft.com/office/drawing/2014/main" xmlns="" id="{2C06D81E-6424-40CE-B363-A226499CCDFE}"/>
              </a:ext>
            </a:extLst>
          </p:cNvPr>
          <p:cNvPicPr/>
          <p:nvPr/>
        </p:nvPicPr>
        <p:blipFill>
          <a:blip r:embed="rId4"/>
          <a:stretch>
            <a:fillRect/>
          </a:stretch>
        </p:blipFill>
        <p:spPr>
          <a:xfrm>
            <a:off x="496834" y="861094"/>
            <a:ext cx="3570654" cy="656647"/>
          </a:xfrm>
          <a:prstGeom prst="rect">
            <a:avLst/>
          </a:prstGeom>
        </p:spPr>
      </p:pic>
      <p:sp>
        <p:nvSpPr>
          <p:cNvPr id="3" name="矩形 2"/>
          <p:cNvSpPr/>
          <p:nvPr/>
        </p:nvSpPr>
        <p:spPr>
          <a:xfrm>
            <a:off x="433147" y="1596846"/>
            <a:ext cx="11151079" cy="3785652"/>
          </a:xfrm>
          <a:prstGeom prst="rect">
            <a:avLst/>
          </a:prstGeom>
        </p:spPr>
        <p:txBody>
          <a:bodyPr wrap="square">
            <a:spAutoFit/>
          </a:bodyPr>
          <a:lstStyle/>
          <a:p>
            <a:pPr>
              <a:lnSpc>
                <a:spcPct val="150000"/>
              </a:lnSpc>
              <a:spcAft>
                <a:spcPts val="0"/>
              </a:spcAft>
            </a:pPr>
            <a:r>
              <a:rPr lang="zh-CN" altLang="zh-CN" sz="3200" dirty="0">
                <a:latin typeface="Calibri" panose="020F0502020204030204" pitchFamily="34" charset="0"/>
                <a:ea typeface="方正黑体_GBK" panose="03000509000000000000" pitchFamily="65" charset="-122"/>
                <a:cs typeface="Times New Roman" panose="02020603050405020304" pitchFamily="18" charset="0"/>
              </a:rPr>
              <a:t>阅读下面的文段</a:t>
            </a:r>
            <a:r>
              <a:rPr lang="en-US" altLang="zh-CN" sz="32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黑体_GBK" panose="03000509000000000000" pitchFamily="65" charset="-122"/>
                <a:cs typeface="Times New Roman" panose="02020603050405020304" pitchFamily="18" charset="0"/>
              </a:rPr>
              <a:t>完成练习</a:t>
            </a:r>
            <a:r>
              <a:rPr lang="en-US" altLang="zh-CN" sz="32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黑体_GBK" panose="03000509000000000000" pitchFamily="65" charset="-122"/>
                <a:cs typeface="Times New Roman" panose="02020603050405020304" pitchFamily="18" charset="0"/>
              </a:rPr>
              <a:t>关注人物的变化。</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zh-CN" altLang="zh-CN" sz="3200" dirty="0">
                <a:latin typeface="Calibri" panose="020F0502020204030204" pitchFamily="34" charset="0"/>
                <a:ea typeface="宋体" panose="02010600030101010101" pitchFamily="2" charset="-122"/>
                <a:cs typeface="Times New Roman" panose="02020603050405020304" pitchFamily="18" charset="0"/>
              </a:rPr>
              <a:t>　　</a:t>
            </a:r>
            <a:r>
              <a:rPr lang="zh-CN" altLang="zh-CN" sz="3200" dirty="0">
                <a:latin typeface="Calibri" panose="020F0502020204030204" pitchFamily="34" charset="0"/>
                <a:ea typeface="方正宋黑_GBK" panose="03000509000000000000" pitchFamily="65" charset="-122"/>
                <a:cs typeface="Times New Roman" panose="02020603050405020304" pitchFamily="18" charset="0"/>
              </a:rPr>
              <a:t>文段</a:t>
            </a:r>
            <a:r>
              <a:rPr lang="en-US" altLang="zh-CN" sz="3200" dirty="0">
                <a:latin typeface="方正宋黑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宋黑_GBK" panose="03000509000000000000" pitchFamily="65" charset="-122"/>
                <a:cs typeface="Times New Roman" panose="02020603050405020304" pitchFamily="18" charset="0"/>
              </a:rPr>
              <a:t>一</a:t>
            </a:r>
            <a:r>
              <a:rPr lang="en-US" altLang="zh-CN" sz="3200" dirty="0">
                <a:latin typeface="方正宋黑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　</a:t>
            </a:r>
            <a:r>
              <a:rPr lang="zh-CN" altLang="zh-CN" sz="3200" dirty="0">
                <a:latin typeface="Calibri" panose="020F0502020204030204" pitchFamily="34" charset="0"/>
                <a:ea typeface="方正宋黑_GBK" panose="03000509000000000000" pitchFamily="65" charset="-122"/>
                <a:cs typeface="Times New Roman" panose="02020603050405020304" pitchFamily="18" charset="0"/>
              </a:rPr>
              <a:t>变成小狐仙前的尼尔斯</a:t>
            </a:r>
            <a:r>
              <a:rPr lang="en-US" altLang="zh-CN" sz="3200" dirty="0">
                <a:latin typeface="方正宋黑_GBK" panose="03000509000000000000" pitchFamily="65" charset="-122"/>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304800">
              <a:lnSpc>
                <a:spcPct val="150000"/>
              </a:lnSpc>
              <a:spcAft>
                <a:spcPts val="0"/>
              </a:spcAft>
            </a:pP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尼尔斯是谁呢</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他是一个男孩</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今年快</a:t>
            </a:r>
            <a:r>
              <a:rPr lang="en-US" altLang="zh-CN" sz="3200" dirty="0">
                <a:latin typeface="Calibri" panose="020F0502020204030204" pitchFamily="34" charset="0"/>
                <a:ea typeface="宋体" panose="02010600030101010101" pitchFamily="2" charset="-122"/>
                <a:cs typeface="Times New Roman" panose="02020603050405020304" pitchFamily="18" charset="0"/>
              </a:rPr>
              <a:t>14</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岁了</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长得高高瘦瘦的</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留着一头淡黄色的头发。尼尔斯最喜欢睡觉和吃饭</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再就是调皮捣蛋。村子里的鸡呀</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猫呀</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奶牛呀</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全受过他的欺负</a:t>
            </a:r>
            <a:r>
              <a:rPr lang="zh-CN" altLang="zh-CN" sz="3200" dirty="0" smtClean="0">
                <a:latin typeface="Calibri" panose="020F0502020204030204" pitchFamily="34" charset="0"/>
                <a:ea typeface="方正楷体_GBK" panose="03000509000000000000" pitchFamily="65"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24359082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6" name="矩形 5"/>
          <p:cNvSpPr/>
          <p:nvPr/>
        </p:nvSpPr>
        <p:spPr>
          <a:xfrm>
            <a:off x="433147" y="966421"/>
            <a:ext cx="11151079" cy="3785652"/>
          </a:xfrm>
          <a:prstGeom prst="rect">
            <a:avLst/>
          </a:prstGeom>
        </p:spPr>
        <p:txBody>
          <a:bodyPr wrap="square">
            <a:spAutoFit/>
          </a:bodyPr>
          <a:lstStyle/>
          <a:p>
            <a:pPr indent="304800">
              <a:lnSpc>
                <a:spcPct val="150000"/>
              </a:lnSpc>
              <a:spcAft>
                <a:spcPts val="0"/>
              </a:spcAft>
            </a:pPr>
            <a:r>
              <a:rPr lang="zh-CN" altLang="zh-CN" sz="3200" dirty="0" smtClean="0">
                <a:latin typeface="Calibri" panose="020F0502020204030204" pitchFamily="34" charset="0"/>
                <a:ea typeface="方正宋黑_GBK" panose="03000509000000000000" pitchFamily="65" charset="-122"/>
                <a:cs typeface="Times New Roman" panose="02020603050405020304" pitchFamily="18" charset="0"/>
              </a:rPr>
              <a:t>文</a:t>
            </a:r>
            <a:r>
              <a:rPr lang="zh-CN" altLang="zh-CN" sz="3200" dirty="0">
                <a:latin typeface="Calibri" panose="020F0502020204030204" pitchFamily="34" charset="0"/>
                <a:ea typeface="方正宋黑_GBK" panose="03000509000000000000" pitchFamily="65" charset="-122"/>
                <a:cs typeface="Times New Roman" panose="02020603050405020304" pitchFamily="18" charset="0"/>
              </a:rPr>
              <a:t>段</a:t>
            </a:r>
            <a:r>
              <a:rPr lang="en-US" altLang="zh-CN" sz="3200" dirty="0">
                <a:latin typeface="方正宋黑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宋黑_GBK" panose="03000509000000000000" pitchFamily="65" charset="-122"/>
                <a:cs typeface="Times New Roman" panose="02020603050405020304" pitchFamily="18" charset="0"/>
              </a:rPr>
              <a:t>二</a:t>
            </a:r>
            <a:r>
              <a:rPr lang="en-US" altLang="zh-CN" sz="3200" dirty="0">
                <a:latin typeface="方正宋黑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　</a:t>
            </a:r>
            <a:r>
              <a:rPr lang="zh-CN" altLang="zh-CN" sz="3200" dirty="0">
                <a:latin typeface="Calibri" panose="020F0502020204030204" pitchFamily="34" charset="0"/>
                <a:ea typeface="方正宋黑_GBK" panose="03000509000000000000" pitchFamily="65" charset="-122"/>
                <a:cs typeface="Times New Roman" panose="02020603050405020304" pitchFamily="18" charset="0"/>
              </a:rPr>
              <a:t>变成小狐仙后的尼尔斯</a:t>
            </a:r>
            <a:r>
              <a:rPr lang="en-US" altLang="zh-CN" sz="3200" dirty="0">
                <a:latin typeface="方正宋黑_GBK" panose="03000509000000000000" pitchFamily="65" charset="-122"/>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304800">
              <a:lnSpc>
                <a:spcPct val="150000"/>
              </a:lnSpc>
              <a:spcAft>
                <a:spcPts val="0"/>
              </a:spcAft>
            </a:pPr>
            <a:r>
              <a:rPr lang="en-US" altLang="zh-CN" sz="3200" dirty="0" smtClean="0">
                <a:latin typeface="Calibri" panose="020F0502020204030204" pitchFamily="34" charset="0"/>
                <a:ea typeface="方正楷体_GBK" panose="03000509000000000000" pitchFamily="65" charset="-122"/>
                <a:cs typeface="Times New Roman" panose="02020603050405020304" pitchFamily="18" charset="0"/>
              </a:rPr>
              <a:t>     </a:t>
            </a:r>
            <a:r>
              <a:rPr lang="zh-CN" altLang="zh-CN" sz="3200" dirty="0" smtClean="0">
                <a:latin typeface="Calibri" panose="020F0502020204030204" pitchFamily="34" charset="0"/>
                <a:ea typeface="方正楷体_GBK" panose="03000509000000000000" pitchFamily="65" charset="-122"/>
                <a:cs typeface="Times New Roman" panose="02020603050405020304" pitchFamily="18" charset="0"/>
              </a:rPr>
              <a:t>可</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是怪样子并没有消失</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他仍然像刚才一样小。从别的方面看</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他和以前完全一样。</a:t>
            </a:r>
            <a:r>
              <a:rPr lang="zh-CN" altLang="zh-CN" sz="3200" u="wavy" dirty="0">
                <a:latin typeface="Calibri" panose="020F0502020204030204" pitchFamily="34" charset="0"/>
                <a:ea typeface="方正楷体_GBK" panose="03000509000000000000" pitchFamily="65" charset="-122"/>
                <a:cs typeface="Times New Roman" panose="02020603050405020304" pitchFamily="18" charset="0"/>
              </a:rPr>
              <a:t>他那淡黄的头发、鼻子上的雀斑、皮裤和袜子上的补丁都和过去一模一样</a:t>
            </a:r>
            <a:r>
              <a:rPr lang="en-US" altLang="zh-CN" sz="3200" u="wavy"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u="wavy" dirty="0">
                <a:latin typeface="Calibri" panose="020F0502020204030204" pitchFamily="34" charset="0"/>
                <a:ea typeface="方正楷体_GBK" panose="03000509000000000000" pitchFamily="65" charset="-122"/>
                <a:cs typeface="Times New Roman" panose="02020603050405020304" pitchFamily="18" charset="0"/>
              </a:rPr>
              <a:t>只不过变得很小很小罢了。</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5835126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29727" y="861094"/>
            <a:ext cx="10882187" cy="811761"/>
          </a:xfrm>
          <a:prstGeom prst="rect">
            <a:avLst/>
          </a:prstGeom>
        </p:spPr>
        <p:txBody>
          <a:bodyPr wrap="square">
            <a:spAutoFit/>
          </a:bodyPr>
          <a:lstStyle/>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1</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从文段</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一</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中找出描写尼尔斯外貌的句子</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画上</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9" name="矩形 8"/>
          <p:cNvSpPr/>
          <p:nvPr/>
        </p:nvSpPr>
        <p:spPr>
          <a:xfrm>
            <a:off x="433147" y="1596846"/>
            <a:ext cx="11151079" cy="3046988"/>
          </a:xfrm>
          <a:prstGeom prst="rect">
            <a:avLst/>
          </a:prstGeom>
        </p:spPr>
        <p:txBody>
          <a:bodyPr wrap="square">
            <a:spAutoFit/>
          </a:bodyPr>
          <a:lstStyle/>
          <a:p>
            <a:pPr>
              <a:lnSpc>
                <a:spcPct val="150000"/>
              </a:lnSpc>
              <a:spcAft>
                <a:spcPts val="0"/>
              </a:spcAft>
            </a:pPr>
            <a:r>
              <a:rPr lang="zh-CN" altLang="zh-CN" sz="3200" dirty="0">
                <a:latin typeface="Calibri" panose="020F0502020204030204" pitchFamily="34" charset="0"/>
                <a:ea typeface="宋体" panose="02010600030101010101" pitchFamily="2" charset="-122"/>
                <a:cs typeface="Times New Roman" panose="02020603050405020304" pitchFamily="18" charset="0"/>
              </a:rPr>
              <a:t>　　</a:t>
            </a:r>
            <a:r>
              <a:rPr lang="zh-CN" altLang="zh-CN" sz="3200" dirty="0">
                <a:latin typeface="Calibri" panose="020F0502020204030204" pitchFamily="34" charset="0"/>
                <a:ea typeface="方正宋黑_GBK" panose="03000509000000000000" pitchFamily="65" charset="-122"/>
                <a:cs typeface="Times New Roman" panose="02020603050405020304" pitchFamily="18" charset="0"/>
              </a:rPr>
              <a:t>文段</a:t>
            </a:r>
            <a:r>
              <a:rPr lang="en-US" altLang="zh-CN" sz="3200" dirty="0">
                <a:latin typeface="方正宋黑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宋黑_GBK" panose="03000509000000000000" pitchFamily="65" charset="-122"/>
                <a:cs typeface="Times New Roman" panose="02020603050405020304" pitchFamily="18" charset="0"/>
              </a:rPr>
              <a:t>一</a:t>
            </a:r>
            <a:r>
              <a:rPr lang="en-US" altLang="zh-CN" sz="3200" dirty="0">
                <a:latin typeface="方正宋黑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　</a:t>
            </a:r>
            <a:r>
              <a:rPr lang="zh-CN" altLang="zh-CN" sz="3200" dirty="0">
                <a:latin typeface="Calibri" panose="020F0502020204030204" pitchFamily="34" charset="0"/>
                <a:ea typeface="方正宋黑_GBK" panose="03000509000000000000" pitchFamily="65" charset="-122"/>
                <a:cs typeface="Times New Roman" panose="02020603050405020304" pitchFamily="18" charset="0"/>
              </a:rPr>
              <a:t>变成小狐仙前的尼尔斯</a:t>
            </a:r>
            <a:r>
              <a:rPr lang="en-US" altLang="zh-CN" sz="3200" dirty="0">
                <a:latin typeface="方正宋黑_GBK" panose="03000509000000000000" pitchFamily="65" charset="-122"/>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304800">
              <a:lnSpc>
                <a:spcPct val="150000"/>
              </a:lnSpc>
              <a:spcAft>
                <a:spcPts val="0"/>
              </a:spcAft>
            </a:pP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尼尔斯是谁呢</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他是一个男孩</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今年快</a:t>
            </a:r>
            <a:r>
              <a:rPr lang="en-US" altLang="zh-CN" sz="3200" dirty="0">
                <a:latin typeface="Calibri" panose="020F0502020204030204" pitchFamily="34" charset="0"/>
                <a:ea typeface="宋体" panose="02010600030101010101" pitchFamily="2" charset="-122"/>
                <a:cs typeface="Times New Roman" panose="02020603050405020304" pitchFamily="18" charset="0"/>
              </a:rPr>
              <a:t>14</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岁了</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长得高高瘦瘦的</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留着一头淡黄色的头发。尼尔斯最喜欢睡觉和吃饭</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再就是调皮捣蛋。村子里的鸡呀</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猫呀</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奶牛呀</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全受过他的欺负</a:t>
            </a:r>
            <a:r>
              <a:rPr lang="zh-CN" altLang="zh-CN" sz="3200" dirty="0" smtClean="0">
                <a:latin typeface="Calibri" panose="020F0502020204030204" pitchFamily="34" charset="0"/>
                <a:ea typeface="方正楷体_GBK" panose="03000509000000000000" pitchFamily="65"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cxnSp>
        <p:nvCxnSpPr>
          <p:cNvPr id="10" name="直接连接符 9">
            <a:extLst>
              <a:ext uri="{FF2B5EF4-FFF2-40B4-BE49-F238E27FC236}">
                <a16:creationId xmlns:a16="http://schemas.microsoft.com/office/drawing/2014/main" xmlns="" id="{DC00B431-AEA9-CF67-4DCE-3DA54EDAEDF1}"/>
              </a:ext>
            </a:extLst>
          </p:cNvPr>
          <p:cNvCxnSpPr/>
          <p:nvPr/>
        </p:nvCxnSpPr>
        <p:spPr>
          <a:xfrm flipV="1">
            <a:off x="8483538" y="3017117"/>
            <a:ext cx="3028376" cy="1"/>
          </a:xfrm>
          <a:prstGeom prst="line">
            <a:avLst/>
          </a:prstGeom>
          <a:ln w="28575">
            <a:solidFill>
              <a:srgbClr val="E72582"/>
            </a:solidFill>
          </a:ln>
        </p:spPr>
        <p:style>
          <a:lnRef idx="3">
            <a:schemeClr val="accent6"/>
          </a:lnRef>
          <a:fillRef idx="0">
            <a:schemeClr val="accent6"/>
          </a:fillRef>
          <a:effectRef idx="2">
            <a:schemeClr val="accent6"/>
          </a:effectRef>
          <a:fontRef idx="minor">
            <a:schemeClr val="tx1"/>
          </a:fontRef>
        </p:style>
      </p:cxnSp>
      <p:cxnSp>
        <p:nvCxnSpPr>
          <p:cNvPr id="11" name="直接连接符 10">
            <a:extLst>
              <a:ext uri="{FF2B5EF4-FFF2-40B4-BE49-F238E27FC236}">
                <a16:creationId xmlns:a16="http://schemas.microsoft.com/office/drawing/2014/main" xmlns="" id="{DC00B431-AEA9-CF67-4DCE-3DA54EDAEDF1}"/>
              </a:ext>
            </a:extLst>
          </p:cNvPr>
          <p:cNvCxnSpPr/>
          <p:nvPr/>
        </p:nvCxnSpPr>
        <p:spPr>
          <a:xfrm flipV="1">
            <a:off x="505460" y="3730235"/>
            <a:ext cx="4471982" cy="1"/>
          </a:xfrm>
          <a:prstGeom prst="line">
            <a:avLst/>
          </a:prstGeom>
          <a:ln w="28575">
            <a:solidFill>
              <a:srgbClr val="E72582"/>
            </a:solidFill>
          </a:ln>
        </p:spPr>
        <p:style>
          <a:lnRef idx="3">
            <a:schemeClr val="accent6"/>
          </a:lnRef>
          <a:fillRef idx="0">
            <a:schemeClr val="accent6"/>
          </a:fillRef>
          <a:effectRef idx="2">
            <a:schemeClr val="accent6"/>
          </a:effectRef>
          <a:fontRef idx="minor">
            <a:schemeClr val="tx1"/>
          </a:fontRef>
        </p:style>
      </p:cxnSp>
    </p:spTree>
    <p:custDataLst>
      <p:tags r:id="rId1"/>
    </p:custDataLst>
    <p:extLst>
      <p:ext uri="{BB962C8B-B14F-4D97-AF65-F5344CB8AC3E}">
        <p14:creationId xmlns:p14="http://schemas.microsoft.com/office/powerpoint/2010/main" val="3892536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TotalTime>
  <Words>469</Words>
  <Application>Microsoft Office PowerPoint</Application>
  <PresentationFormat>宽屏</PresentationFormat>
  <Paragraphs>78</Paragraphs>
  <Slides>11</Slides>
  <Notes>0</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11</vt:i4>
      </vt:variant>
    </vt:vector>
  </HeadingPairs>
  <TitlesOfParts>
    <vt:vector size="34" baseType="lpstr">
      <vt:lpstr>Arial</vt:lpstr>
      <vt:lpstr>方正大标宋简体</vt:lpstr>
      <vt:lpstr>Wingdings</vt:lpstr>
      <vt:lpstr>方正黑体_GBK</vt:lpstr>
      <vt:lpstr>Times New Roman</vt:lpstr>
      <vt:lpstr>仿宋</vt:lpstr>
      <vt:lpstr>汉仪雅酷黑 95W</vt:lpstr>
      <vt:lpstr>NEU-XT</vt:lpstr>
      <vt:lpstr>微软雅黑</vt:lpstr>
      <vt:lpstr>方正书宋_GBK</vt:lpstr>
      <vt:lpstr>Calibri</vt:lpstr>
      <vt:lpstr>楷体</vt:lpstr>
      <vt:lpstr>方正宋黑_GBK</vt:lpstr>
      <vt:lpstr>方正隶变_GBK</vt:lpstr>
      <vt:lpstr>方正大标宋_GBK</vt:lpstr>
      <vt:lpstr>方正仿宋_GBK</vt:lpstr>
      <vt:lpstr>NEU-HZ</vt:lpstr>
      <vt:lpstr>方正小标宋_GBK</vt:lpstr>
      <vt:lpstr>NEU-BZ</vt:lpstr>
      <vt:lpstr>方正楷体_GBK</vt:lpstr>
      <vt:lpstr>宋体</vt:lpstr>
      <vt:lpstr>华文宋体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63135</dc:creator>
  <cp:lastModifiedBy>Administrator</cp:lastModifiedBy>
  <cp:revision>266</cp:revision>
  <dcterms:created xsi:type="dcterms:W3CDTF">2019-06-19T02:08:00Z</dcterms:created>
  <dcterms:modified xsi:type="dcterms:W3CDTF">2026-02-24T08:40:35Z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0120116FAA4943239CF14053B68F4A85</vt:lpwstr>
  </property>
</Properties>
</file>