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39" r:id="rId6"/>
    <p:sldId id="528" r:id="rId7"/>
    <p:sldId id="535" r:id="rId8"/>
    <p:sldId id="536" r:id="rId9"/>
    <p:sldId id="537" r:id="rId10"/>
    <p:sldId id="538" r:id="rId11"/>
    <p:sldId id="540" r:id="rId12"/>
    <p:sldId id="541" r:id="rId13"/>
    <p:sldId id="543" r:id="rId14"/>
    <p:sldId id="542" r:id="rId15"/>
    <p:sldId id="544" r:id="rId16"/>
    <p:sldId id="523" r:id="rId17"/>
    <p:sldId id="547" r:id="rId18"/>
    <p:sldId id="545" r:id="rId19"/>
    <p:sldId id="498" r:id="rId20"/>
    <p:sldId id="427" r:id="rId21"/>
  </p:sldIdLst>
  <p:sldSz cx="12192000" cy="6858000"/>
  <p:notesSz cx="6858000" cy="9144000"/>
  <p:embeddedFontLst>
    <p:embeddedFont>
      <p:font typeface="NEU-XT" panose="02020503000000020003" pitchFamily="18" charset="-122"/>
      <p:regular r:id="rId22"/>
    </p:embeddedFont>
    <p:embeddedFont>
      <p:font typeface="仿宋" panose="02010609060101010101" pitchFamily="49" charset="-122"/>
      <p:regular r:id="rId23"/>
    </p:embeddedFont>
    <p:embeddedFont>
      <p:font typeface="方正隶变_GBK" panose="03000509000000000000" pitchFamily="65" charset="-122"/>
      <p:regular r:id="rId24"/>
    </p:embeddedFont>
    <p:embeddedFont>
      <p:font typeface="方正楷体_GBK" panose="03000509000000000000" pitchFamily="65" charset="-122"/>
      <p:regular r:id="rId25"/>
    </p:embeddedFont>
    <p:embeddedFont>
      <p:font typeface="NEU-BZ" panose="02010600010101010101" pitchFamily="2" charset="-122"/>
      <p:regular r:id="rId26"/>
      <p:bold r:id="rId27"/>
      <p:italic r:id="rId28"/>
      <p:boldItalic r:id="rId29"/>
    </p:embeddedFont>
    <p:embeddedFont>
      <p:font typeface="方正仿宋_GBK" panose="03000509000000000000" pitchFamily="65" charset="-122"/>
      <p:regular r:id="rId30"/>
    </p:embeddedFont>
    <p:embeddedFont>
      <p:font typeface="方正小标宋_GBK" panose="03000509000000000000" pitchFamily="65" charset="-122"/>
      <p:regular r:id="rId31"/>
    </p:embeddedFont>
    <p:embeddedFont>
      <p:font typeface="微软雅黑" panose="020B0503020204020204" pitchFamily="34" charset="-122"/>
      <p:regular r:id="rId32"/>
      <p:bold r:id="rId33"/>
    </p:embeddedFont>
    <p:embeddedFont>
      <p:font typeface="方正大标宋简体" panose="02010600030101010101" charset="-122"/>
      <p:regular r:id="rId34"/>
    </p:embeddedFont>
    <p:embeddedFont>
      <p:font typeface="楷体" panose="02010609060101010101" pitchFamily="49" charset="-122"/>
      <p:regular r:id="rId35"/>
    </p:embeddedFont>
    <p:embeddedFont>
      <p:font typeface="方正书宋_GBK" panose="03000509000000000000" pitchFamily="65" charset="-122"/>
      <p:regular r:id="rId36"/>
    </p:embeddedFont>
    <p:embeddedFont>
      <p:font typeface="方正黑体_GBK" panose="03000509000000000000" pitchFamily="65" charset="-122"/>
      <p:regular r:id="rId37"/>
    </p:embeddedFont>
    <p:embeddedFont>
      <p:font typeface="NEU-HZ" panose="02010600010101010101" pitchFamily="2" charset="-122"/>
      <p:regular r:id="rId38"/>
      <p:italic r:id="rId39"/>
    </p:embeddedFont>
    <p:embeddedFont>
      <p:font typeface="方正大标宋_GBK" panose="03000509000000000000" pitchFamily="65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20" Type="http://schemas.openxmlformats.org/officeDocument/2006/relationships/slide" Target="slides/slide20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10" Type="http://schemas.openxmlformats.org/officeDocument/2006/relationships/slide" Target="slides/slide10.xml"/><Relationship Id="rId19" Type="http://schemas.openxmlformats.org/officeDocument/2006/relationships/slide" Target="slides/slide19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image" Target="../media/image5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smtClean="0">
                <a:solidFill>
                  <a:srgbClr val="000000">
                    <a:lumMod val="65000"/>
                    <a:lumOff val="35000"/>
                  </a:srgbClr>
                </a:solidFill>
                <a:latin typeface="方正大标宋_GBK" pitchFamily="65" charset="-122"/>
                <a:ea typeface="方正大标宋_GBK" pitchFamily="65" charset="-122"/>
              </a:rPr>
              <a:t>2</a:t>
            </a:r>
            <a:r>
              <a:rPr lang="en-US" altLang="zh-CN" sz="6000" baseline="30000" smtClean="0">
                <a:solidFill>
                  <a:srgbClr val="000000">
                    <a:lumMod val="65000"/>
                    <a:lumOff val="35000"/>
                  </a:srgbClr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腊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八粥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121434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四、精读课文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品读句子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完成下列各题。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初学喊爸爸的小孩子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会出门叫洋车了的大孩子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嘴巴上长了许多白胡子的老孩子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提到腊八粥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谁不是嘴里就立时生出一种甜甜的腻腻的感觉呢。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这句话列举腊八粥对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小孩子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 “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大孩子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 “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老孩子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都有很强的吸引力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是为了表现</a:t>
            </a:r>
            <a:r>
              <a:rPr lang="zh-CN" altLang="zh-CN" sz="33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zh-CN" altLang="zh-CN" sz="33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3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84137" y="4828322"/>
            <a:ext cx="4839786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人们对腊八粥的喜爱之情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66422"/>
            <a:ext cx="1100645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这句话中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 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两个词语写出了腊八粥的味道。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25114" y="12380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甜甜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70647" y="124969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腻腻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897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他一个人进进出出灶房。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妈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妈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要到什么时候才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 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那我饿了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八儿要哭的样子。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以上句子分别采用了哪些描写方法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选一选。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可多选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语言描写　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神态描写　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动作描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54270" y="10666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53125" y="18658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66730" y="2665178"/>
            <a:ext cx="78899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958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21783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句八儿连喊两个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妈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我们能推想八儿娇憨的情态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的心情。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句中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那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字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我们可以体会到八儿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好奇、哀求的意味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兴奋的心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情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发泄不满、赌气撒娇的意味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这些句子都出现在八儿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的场景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作者描写得很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详细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简略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8729" y="185314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急切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93621" y="26208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52654" y="49068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盼粥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6001" y="569189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751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五、阅读课文片段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妈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妈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等一下我要吃三碗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我们只准大哥吃一碗。大哥同爹都吃不得甜的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我们俩光吃甜的也行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妈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妈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你吃三碗我也吃三碗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大哥同爹只准各吃一碗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一共八碗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是吗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是啊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孥孥说得对。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要不然我吃三碗半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你就吃两碗半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①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噗。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锅内又叹了声气。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八儿回过头来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也不过是看到一股淡淡烟气往上一冲而已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673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锅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中的一切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对八儿来说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只能猜想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栗子已稀烂到认不清楚了吧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饭豆会煮得浑身肿胀了吧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花生仁吃来总该是面面的了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枣子必大了三四倍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要是真的干红枣也有那么大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那就妙极了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糖若放多了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它会起锅巴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妈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妈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你抱我起来看看吧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于是妈妈就如八儿所求的把他抱了起来。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②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呃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他惊异得喊起来了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锅中的一切已进了他的眼中。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304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41079"/>
            <a:ext cx="111660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针对文中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两处画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的句子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从修辞手法或描写方法的角度作批注。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批注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60" y="2398141"/>
            <a:ext cx="10800271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运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用了拟人的修辞手法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生动、形象地表现了腊八粥沸腾时的状态。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9419" y="4874517"/>
            <a:ext cx="1084052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通过对八儿的语言和神态描写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表现了他的惊讶和满足。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364487" cy="390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选文围绕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腊八粥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写了八儿</a:t>
            </a:r>
            <a:r>
              <a:rPr lang="zh-CN" altLang="zh-CN" sz="33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3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3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3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3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endParaRPr lang="en-US" altLang="zh-CN" sz="33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3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3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的场景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与课文中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喝粥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相比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这部分属</a:t>
            </a:r>
            <a:r>
              <a:rPr lang="zh-CN" altLang="zh-CN" sz="33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于</a:t>
            </a:r>
            <a:endParaRPr lang="en-US" altLang="zh-CN" sz="33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3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3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详写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略写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给我们留下了深刻的印象。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3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八儿想象中的腊八粥不仅食材丰富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而且已经</a:t>
            </a:r>
            <a:r>
              <a:rPr lang="zh-CN" altLang="zh-CN" sz="33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3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。八儿的一系列猜想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表现出他</a:t>
            </a:r>
            <a:r>
              <a:rPr lang="zh-CN" altLang="zh-CN" sz="33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3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的心理。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3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89765" y="946407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分粥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88240" y="946407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猜粥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20949" y="1682159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看粥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00421" y="2440003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详写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14818" y="3197930"/>
            <a:ext cx="1877437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煮得稀烂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6000" y="3955774"/>
            <a:ext cx="3570208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急切想喝到腊八粥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559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2" y="841079"/>
            <a:ext cx="904910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枣子必大了三四倍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要是真的干红枣也有那么大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那就妙极了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这句话中破折号的作用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2854" y="2491496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表示意思递进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2703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71284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753" y="1676139"/>
            <a:ext cx="10895162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你的家乡有哪些美食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请选择一种介绍给外来的游客。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仿照《腊八粥》第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自然段的写法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先介绍美食给人的感觉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再介绍美食本身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提到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谁不是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呢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2876208" y="379518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月饼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7336" y="3657314"/>
            <a:ext cx="10617327" cy="13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嘴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里立即生出一种甜甜的腻腻的感觉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4732" y="4391426"/>
            <a:ext cx="10787910" cy="2132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那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黄澄澄的饼皮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吃到嘴里面面的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香香的。各式各样的馅料满足所有人的味蕾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有传统的五仁馅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有五香火腿馅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还有水果馅等。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239469" y="5049811"/>
            <a:ext cx="616317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99099" y="5814687"/>
            <a:ext cx="1070354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44227" y="6530552"/>
            <a:ext cx="1070354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05460" y="1523499"/>
            <a:ext cx="1093316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一、读语段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每年的今天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妈妈都会早早地起来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把小米、饭豆、枣、栗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lì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sù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、白糖、花生仁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rén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èn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合拢来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糊糊涂涂煮成一锅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让它叹气似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sì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shì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的沸腾着。灶膛里的火不紧不慢地烧着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妈妈过一会儿就会掀起锅盖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用勺子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jiǎo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huo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几圈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有时候还要从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shuǐ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ɡānɡ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里舀上一些水加到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锅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50140" y="34290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359166" y="342037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887362" y="417583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074338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里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。直到变得黏稠且呈现一种亮亮的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hè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sè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的时候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一大锅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八粥便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⑤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áo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好了。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那诱人的香味让人忍不住地咽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yān</a:t>
            </a:r>
            <a:r>
              <a:rPr lang="zh-CN" altLang="zh-CN" sz="34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yàn</a:t>
            </a:r>
            <a:r>
              <a:rPr lang="en-US" altLang="zh-CN" sz="3400" u="sng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下好几口唾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tuò</a:t>
            </a:r>
            <a:r>
              <a:rPr lang="zh-CN" altLang="zh-CN" sz="34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tù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沫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只想立即就用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⑥</a:t>
            </a:r>
            <a:r>
              <a:rPr lang="en-US" altLang="zh-CN" sz="34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tānɡ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chí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大口大口地朝嘴里塞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sāi</a:t>
            </a:r>
            <a:r>
              <a:rPr lang="zh-CN" altLang="zh-CN" sz="34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sài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灌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那甜甜的腻腻的感觉令人难以忘怀。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79924" y="290005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174683" y="290005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799518" y="366034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3032" y="961278"/>
            <a:ext cx="6615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“􀳫”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选出加点字的正确读音。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60" y="1290587"/>
            <a:ext cx="1093316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每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年的今天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妈妈都会早早地起来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把小米、饭豆、枣、栗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lì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sù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、白糖、花生仁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rén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èn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合拢来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糊糊涂涂煮成一锅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让它叹气似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sì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shì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的沸腾着。灶膛里的火不紧不慢地烧着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妈妈过一会儿就会掀起锅盖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用勺子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jiǎo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huo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几圈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有时候还要从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shuǐ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ɡānɡ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里舀上一些水加到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锅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50140" y="319608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359166" y="318746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887362" y="394291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76389" y="301890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008687" y="302858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261207" y="379328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074338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里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。直到变得黏稠且呈现一种亮亮的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hè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sè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的时候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一大锅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八粥便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⑤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áo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好了。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那诱人的香味让人忍不住地咽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yān</a:t>
            </a:r>
            <a:r>
              <a:rPr lang="zh-CN" altLang="zh-CN" sz="34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yàn</a:t>
            </a:r>
            <a:r>
              <a:rPr lang="en-US" altLang="zh-CN" sz="3400" u="sng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下好几口唾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tuò</a:t>
            </a:r>
            <a:r>
              <a:rPr lang="zh-CN" altLang="zh-CN" sz="34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tù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沫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只想立即就用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⑥</a:t>
            </a:r>
            <a:r>
              <a:rPr lang="en-US" altLang="zh-CN" sz="34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tānɡ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chí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大口大口地朝嘴里塞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sāi</a:t>
            </a:r>
            <a:r>
              <a:rPr lang="zh-CN" altLang="zh-CN" sz="34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sài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灌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那甜甜的腻腻的感觉令人难以忘怀。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79924" y="290005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174683" y="290005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799518" y="366034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592079" y="274738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877152" y="267599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408490" y="349224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663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1321" y="946408"/>
            <a:ext cx="1143862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根据语境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按顺序看拼音写字词。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⑤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语段中画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的句子是对腊八粥的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正面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侧面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描写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通过描写人的反应表现了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1521" y="18861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搅和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49340" y="18790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水缸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07160" y="18790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褐色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34417" y="189473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18155" y="26501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49340" y="26501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汤匙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34805" y="336276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侧面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82300" y="4162828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腊八粥的香甜美味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88140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二、根据要求选择。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下列词语的书写有误的一项是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沸腾　熬粥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肿胀　解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释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枣子　资格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染缸　搅伴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33832" y="17841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5745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下列句子与例句所用的修辞手法不同的一项是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花生仁脱了它的红外套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这是不消说的事。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锅中的粥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有声无力的叹气还在继续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一群栗子跌进黄焖鸡锅子里。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饭豆浑身肿胀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比平常胖了许多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八儿的肚子已成了一面小鼓了。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73515" y="9464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三、根据课文内容填空。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课文主要写了等粥和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两件事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其中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部分写得详细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包括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分粥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看粥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四个场景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这部分写得简略。这样写不仅写出了八儿等着吃腊八粥的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心情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表现了八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儿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的形象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同时也突出了腊八粥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的特点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让我们感受到腊八节风俗的美好。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67650" y="170217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喝粥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85967" y="17268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等粥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62208" y="253317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盼粥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39318" y="253316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猜粥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36828" y="328574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喝粥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83974" y="40615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急切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9097" y="481507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可爱、馋嘴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85967" y="481507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美味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1269</Words>
  <Application>Microsoft Office PowerPoint</Application>
  <PresentationFormat>宽屏</PresentationFormat>
  <Paragraphs>164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NEU-XT</vt:lpstr>
      <vt:lpstr>仿宋</vt:lpstr>
      <vt:lpstr>Arial</vt:lpstr>
      <vt:lpstr>方正隶变_GBK</vt:lpstr>
      <vt:lpstr>Times New Roman</vt:lpstr>
      <vt:lpstr>方正楷体_GBK</vt:lpstr>
      <vt:lpstr>NEU-BZ</vt:lpstr>
      <vt:lpstr>方正仿宋_GBK</vt:lpstr>
      <vt:lpstr>方正小标宋_GBK</vt:lpstr>
      <vt:lpstr>微软雅黑</vt:lpstr>
      <vt:lpstr>方正大标宋简体</vt:lpstr>
      <vt:lpstr>楷体</vt:lpstr>
      <vt:lpstr>方正书宋_GBK</vt:lpstr>
      <vt:lpstr>Wingdings</vt:lpstr>
      <vt:lpstr>方正黑体_GBK</vt:lpstr>
      <vt:lpstr>NEU-HZ</vt:lpstr>
      <vt:lpstr>方正大标宋_GBK</vt:lpstr>
      <vt:lpstr>华文宋体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269</cp:revision>
  <dcterms:created xsi:type="dcterms:W3CDTF">2019-06-19T02:08:00Z</dcterms:created>
  <dcterms:modified xsi:type="dcterms:W3CDTF">2026-02-24T03:09:05Z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