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0" r:id="rId6"/>
    <p:sldId id="498" r:id="rId7"/>
    <p:sldId id="535" r:id="rId8"/>
    <p:sldId id="536" r:id="rId9"/>
    <p:sldId id="537" r:id="rId10"/>
    <p:sldId id="538" r:id="rId11"/>
    <p:sldId id="427" r:id="rId12"/>
  </p:sldIdLst>
  <p:sldSz cx="12192000" cy="6858000"/>
  <p:notesSz cx="6858000" cy="9144000"/>
  <p:embeddedFontLst>
    <p:embeddedFont>
      <p:font typeface="方正大标宋简体" panose="02010600030101010101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仿宋" panose="02010609060101010101" pitchFamily="49" charset="-122"/>
      <p:regular r:id="rId15"/>
    </p:embeddedFont>
    <p:embeddedFont>
      <p:font typeface="NEU-B6" panose="02020504000000020003" pitchFamily="18" charset="-122"/>
      <p:regular r:id="rId16"/>
      <p:italic r:id="rId17"/>
    </p:embeddedFont>
    <p:embeddedFont>
      <p:font typeface="NEU-XT" panose="02020503000000020003" pitchFamily="18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书宋_GBK" panose="03000509000000000000" pitchFamily="65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隶变_GBK" panose="03000509000000000000" pitchFamily="65" charset="-122"/>
      <p:regular r:id="rId26"/>
    </p:embeddedFont>
    <p:embeddedFont>
      <p:font typeface="方正大标宋_GBK" panose="03000509000000000000" pitchFamily="65" charset="-122"/>
      <p:regular r:id="rId27"/>
    </p:embeddedFont>
    <p:embeddedFont>
      <p:font typeface="NEU-HZ" panose="02010600010101010101" pitchFamily="2" charset="-122"/>
      <p:regular r:id="rId28"/>
      <p:italic r:id="rId29"/>
    </p:embeddedFont>
    <p:embeddedFont>
      <p:font typeface="方正仿宋_GBK" panose="03000509000000000000" pitchFamily="65" charset="-122"/>
      <p:regular r:id="rId30"/>
    </p:embeddedFont>
    <p:embeddedFont>
      <p:font typeface="方正小标宋_GBK" panose="03000509000000000000" pitchFamily="65" charset="-122"/>
      <p:regular r:id="rId31"/>
    </p:embeddedFont>
    <p:embeddedFont>
      <p:font typeface="方正楷体_GBK" panose="03000509000000000000" pitchFamily="65" charset="-122"/>
      <p:regular r:id="rId32"/>
    </p:embeddedFont>
    <p:embeddedFont>
      <p:font typeface="NEU-BZ" panose="02010600010101010101" pitchFamily="2" charset="-122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font" Target="fonts/font24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font" Target="fonts/font23.fntdata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aseline="30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6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7</a:t>
            </a:r>
            <a:r>
              <a:rPr lang="en-US" altLang="zh-CN" sz="6600" baseline="30000" dirty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6600" baseline="30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*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汤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姆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·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索亚历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险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记 </a:t>
            </a:r>
            <a:r>
              <a:rPr lang="en-US" altLang="zh-CN" sz="6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6000" dirty="0">
                <a:latin typeface="仿宋" panose="02010609060101010101" pitchFamily="49" charset="-122"/>
                <a:ea typeface="仿宋" panose="02010609060101010101" pitchFamily="49" charset="-122"/>
              </a:rPr>
              <a:t>节选</a:t>
            </a:r>
            <a:r>
              <a:rPr lang="en-US" altLang="zh-CN" sz="6000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zh-CN" altLang="en-US" sz="6000" dirty="0">
              <a:latin typeface="仿宋" panose="02010609060101010101" pitchFamily="49" charset="-122"/>
              <a:ea typeface="仿宋" panose="02010609060101010101" pitchFamily="49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66420"/>
            <a:ext cx="1093394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读短文最后一句话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请你猜想接下来的情节是什么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并用一句话概述出来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356" y="2835316"/>
            <a:ext cx="1107631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两人比赛操练扁虱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看谁能把扁虱困在自己这一边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702173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一、下列加点字注音有误的一项是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吹嘘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祈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寡妇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guǎ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喧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rǎng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褴褛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lǔ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煞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簇拥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shēn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72187" y="19480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614145" y="28800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26024" y="28800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36809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91850" y="36493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88266" y="442442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58884" y="44503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20796" y="52355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926023" y="52196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331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二、根据意思写出相应的词语。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心意很真诚。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形容广阔或壮大。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衣服破烂。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指话很多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说起来没个完。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6848" y="18358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诚心诚意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7676" y="262951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浩浩荡荡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3165" y="344426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衣衫褴褛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93014" y="42420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滔滔不绝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9425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三、根据课文内容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下面的词语不适合用来形容汤姆的一项是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乐观勇敢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喜欢冒险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聪明机灵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足智多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谋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喜欢吹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嘘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善良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关心他人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47305" y="186176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2" y="861093"/>
            <a:ext cx="110849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下面两个观点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你赞成哪一个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请写出你的理由。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观点一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在汤姆的身上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我们能找到自己或是身边伙伴的影子。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观点二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在汤姆的身上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我们不能找到自己或是身边伙伴的影子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135" y="3189429"/>
            <a:ext cx="109555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我赞成观点一。因为汤姆是许多孩子的缩影。他厌恶枯燥、平庸的生活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向往自由、理想的世界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这是许多孩子的共性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他热衷于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冒险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则是人类生命意志的体现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他乐观勇敢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足智多谋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也有一点儿虚荣心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十分真实、鲜活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就像我身边的伙伴一样。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28151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4654" y="1487297"/>
            <a:ext cx="10908066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汤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姆心急如焚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企盼着早点下课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不然弄点有趣的活计捣鼓捣鼓来打发时间也好。他七摸八摸地摸到了口袋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不知不觉地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他为之一振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满脸露出感激之情。于是他悄悄地拿出那个雷管筒子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把扁虱放出来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放在那条平平的长条书桌上。这小东西大概也有种谢天谢地的快感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可是未免高兴得有些太早了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因为正当它感激万分地要逃走时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汤姆用别针把它翻了个个儿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让它改变了方向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汤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姆的挚友乔</a:t>
            </a:r>
            <a:r>
              <a:rPr lang="en-US" altLang="zh-CN" sz="3200" dirty="0">
                <a:latin typeface="NEU-B6" panose="02020504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哈帕就坐在他旁边。和汤姆一样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乔</a:t>
            </a:r>
            <a:r>
              <a:rPr lang="en-US" altLang="zh-CN" sz="3200" dirty="0">
                <a:latin typeface="NEU-B6" panose="02020504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哈帕终于有了出头之日。看见扁虱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他很感激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一下子对它产生了浓厚的兴趣。这两个朋友平日里是莫逆之交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可到了星期六就成了对阵的敌人。乔从衣服的翻领上取下别针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开始帮着操练这个小俘虏。这种玩法立刻有趣多了。不久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汤姆说两个人玩一样东西既不方便也不过瘾。因此他把乔的写字板放到桌子上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在写字板正中间从上到下画了一条直线。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5"/>
            <a:ext cx="105156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用小标题的方式分别概括两个自然段的内容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莫逆之交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121404" y="166801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独自玩弄扁虱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02982" y="166214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共同操练俘虏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4171" y="3230421"/>
            <a:ext cx="1045231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彼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此情投意合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非常要好的朋友。文中指汤姆和乔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哈帕是关系非常要好的朋友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5223" y="946408"/>
            <a:ext cx="1091669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一词在文中出现了三次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请说说分别是谁对谁的感激。三个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直接或间接地体现了汤姆什么特点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5131" y="2779331"/>
            <a:ext cx="1046959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汤姆对扁虱的感激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扁虱对汤姆的感激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乔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哈帕对汤姆的感激。体现了汤姆好动、向往自由的特点。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1008</Words>
  <Application>Microsoft Office PowerPoint</Application>
  <PresentationFormat>宽屏</PresentationFormat>
  <Paragraphs>74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3" baseType="lpstr">
      <vt:lpstr>Arial</vt:lpstr>
      <vt:lpstr>方正大标宋简体</vt:lpstr>
      <vt:lpstr>Wingdings</vt:lpstr>
      <vt:lpstr>方正黑体_GBK</vt:lpstr>
      <vt:lpstr>Times New Roman</vt:lpstr>
      <vt:lpstr>仿宋</vt:lpstr>
      <vt:lpstr>NEU-B6</vt:lpstr>
      <vt:lpstr>汉仪雅酷黑 95W</vt:lpstr>
      <vt:lpstr>NEU-XT</vt:lpstr>
      <vt:lpstr>微软雅黑</vt:lpstr>
      <vt:lpstr>方正书宋_GBK</vt:lpstr>
      <vt:lpstr>Calibri</vt:lpstr>
      <vt:lpstr>方正隶变_GBK</vt:lpstr>
      <vt:lpstr>方正大标宋_GBK</vt:lpstr>
      <vt:lpstr>NEU-HZ</vt:lpstr>
      <vt:lpstr>方正仿宋_GBK</vt:lpstr>
      <vt:lpstr>方正小标宋_GBK</vt:lpstr>
      <vt:lpstr>方正楷体_GBK</vt:lpstr>
      <vt:lpstr>NEU-BZ</vt:lpstr>
      <vt:lpstr>宋体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267</cp:revision>
  <dcterms:created xsi:type="dcterms:W3CDTF">2019-06-19T02:08:00Z</dcterms:created>
  <dcterms:modified xsi:type="dcterms:W3CDTF">2026-02-24T08:57:28Z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