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8" r:id="rId6"/>
    <p:sldId id="535" r:id="rId7"/>
    <p:sldId id="536" r:id="rId8"/>
    <p:sldId id="537" r:id="rId9"/>
    <p:sldId id="545" r:id="rId10"/>
    <p:sldId id="538" r:id="rId11"/>
    <p:sldId id="539" r:id="rId12"/>
    <p:sldId id="540" r:id="rId13"/>
    <p:sldId id="541" r:id="rId14"/>
    <p:sldId id="546" r:id="rId15"/>
    <p:sldId id="547" r:id="rId16"/>
    <p:sldId id="542" r:id="rId17"/>
    <p:sldId id="548" r:id="rId18"/>
    <p:sldId id="543" r:id="rId19"/>
    <p:sldId id="544" r:id="rId20"/>
    <p:sldId id="552" r:id="rId21"/>
    <p:sldId id="553" r:id="rId22"/>
    <p:sldId id="554" r:id="rId23"/>
    <p:sldId id="549" r:id="rId24"/>
    <p:sldId id="555" r:id="rId25"/>
    <p:sldId id="550" r:id="rId26"/>
    <p:sldId id="556" r:id="rId27"/>
    <p:sldId id="551" r:id="rId28"/>
    <p:sldId id="427" r:id="rId29"/>
  </p:sldIdLst>
  <p:sldSz cx="12192000" cy="6858000"/>
  <p:notesSz cx="6858000" cy="9144000"/>
  <p:embeddedFontLst>
    <p:embeddedFont>
      <p:font typeface="方正隶变_GBK" panose="03000509000000000000" pitchFamily="65" charset="-122"/>
      <p:regular r:id="rId30"/>
    </p:embeddedFont>
    <p:embeddedFont>
      <p:font typeface="方正大标宋简体" panose="02010600030101010101" charset="-122"/>
      <p:regular r:id="rId31"/>
    </p:embeddedFont>
    <p:embeddedFont>
      <p:font typeface="方正楷体_GBK" panose="03000509000000000000" pitchFamily="65" charset="-122"/>
      <p:regular r:id="rId32"/>
    </p:embeddedFont>
    <p:embeddedFont>
      <p:font typeface="方正黑体_GBK" panose="03000509000000000000" pitchFamily="65" charset="-122"/>
      <p:regular r:id="rId33"/>
    </p:embeddedFont>
    <p:embeddedFont>
      <p:font typeface="NEU-BZ" panose="02010600010101010101" pitchFamily="2" charset="-122"/>
      <p:regular r:id="rId34"/>
      <p:bold r:id="rId35"/>
      <p:italic r:id="rId36"/>
      <p:boldItalic r:id="rId37"/>
    </p:embeddedFont>
    <p:embeddedFont>
      <p:font typeface="方正大标宋_GBK" panose="03000509000000000000" pitchFamily="65" charset="-122"/>
      <p:regular r:id="rId38"/>
    </p:embeddedFont>
    <p:embeddedFont>
      <p:font typeface="方正宋黑_GBK" panose="03000509000000000000" pitchFamily="65" charset="-122"/>
      <p:regular r:id="rId39"/>
    </p:embeddedFont>
    <p:embeddedFont>
      <p:font typeface="微软雅黑" panose="020B0503020204020204" pitchFamily="34" charset="-122"/>
      <p:regular r:id="rId40"/>
      <p:bold r:id="rId41"/>
    </p:embeddedFont>
    <p:embeddedFont>
      <p:font typeface="方正仿宋_GBK" panose="03000509000000000000" pitchFamily="65" charset="-122"/>
      <p:regular r:id="rId42"/>
    </p:embeddedFont>
    <p:embeddedFont>
      <p:font typeface="方正书宋_GBK" panose="03000509000000000000" pitchFamily="65" charset="-122"/>
      <p:regular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NEU-HZ" panose="02010600010101010101" pitchFamily="2" charset="-122"/>
      <p:regular r:id="rId48"/>
      <p:italic r:id="rId49"/>
    </p:embeddedFont>
    <p:embeddedFont>
      <p:font typeface="方正小标宋_GBK" panose="03000509000000000000" pitchFamily="65" charset="-122"/>
      <p:regular r:id="rId50"/>
    </p:embeddedFont>
    <p:embeddedFont>
      <p:font typeface="NEU-XT" panose="02020503000000020003" pitchFamily="18" charset="-122"/>
      <p:regular r:id="rId5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font" Target="fonts/font21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2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49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font" Target="fonts/font19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22.fntdata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18" Type="http://schemas.openxmlformats.org/officeDocument/2006/relationships/slide" Target="slides/slide18.xml"/><Relationship Id="rId26" Type="http://schemas.openxmlformats.org/officeDocument/2006/relationships/slide" Target="slides/slide26.xml"/><Relationship Id="rId3" Type="http://schemas.openxmlformats.org/officeDocument/2006/relationships/slide" Target="slides/slide3.xml"/><Relationship Id="rId21" Type="http://schemas.openxmlformats.org/officeDocument/2006/relationships/slide" Target="slides/slide21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17" Type="http://schemas.openxmlformats.org/officeDocument/2006/relationships/slide" Target="slides/slide17.xml"/><Relationship Id="rId25" Type="http://schemas.openxmlformats.org/officeDocument/2006/relationships/slide" Target="slides/slide25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20" Type="http://schemas.openxmlformats.org/officeDocument/2006/relationships/slide" Target="slides/slide20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24" Type="http://schemas.openxmlformats.org/officeDocument/2006/relationships/slide" Target="slides/slide24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23" Type="http://schemas.openxmlformats.org/officeDocument/2006/relationships/slide" Target="slides/slide23.xml"/><Relationship Id="rId28" Type="http://schemas.openxmlformats.org/officeDocument/2006/relationships/slide" Target="slides/slide28.xml"/><Relationship Id="rId10" Type="http://schemas.openxmlformats.org/officeDocument/2006/relationships/slide" Target="slides/slide10.xml"/><Relationship Id="rId19" Type="http://schemas.openxmlformats.org/officeDocument/2006/relationships/slide" Target="slides/slide19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Relationship Id="rId22" Type="http://schemas.openxmlformats.org/officeDocument/2006/relationships/slide" Target="slides/slide22.xml"/><Relationship Id="rId27" Type="http://schemas.openxmlformats.org/officeDocument/2006/relationships/slide" Target="slides/slide2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5" Type="http://schemas.openxmlformats.org/officeDocument/2006/relationships/image" Target="../media/image6.TIF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4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4" Type="http://schemas.openxmlformats.org/officeDocument/2006/relationships/slide" Target="slid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4" Type="http://schemas.openxmlformats.org/officeDocument/2006/relationships/slide" Target="slide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5" Type="http://schemas.openxmlformats.org/officeDocument/2006/relationships/image" Target="../media/image7.png"/><Relationship Id="rId4" Type="http://schemas.openxmlformats.org/officeDocument/2006/relationships/slide" Target="slide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Relationship Id="rId4" Type="http://schemas.openxmlformats.org/officeDocument/2006/relationships/slide" Target="slide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Relationship Id="rId4" Type="http://schemas.openxmlformats.org/officeDocument/2006/relationships/slide" Target="slid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Relationship Id="rId4" Type="http://schemas.openxmlformats.org/officeDocument/2006/relationships/slide" Target="slide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4.png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第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一单元综合训练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6"/>
            <a:ext cx="11511916" cy="4685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【积累诗词名句】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春节时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王安石吟诵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3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爆竹声中一岁除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3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3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寒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食节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韩翃感叹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3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日暮汉宫传蜡烛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3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3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七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夕时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人们感动于牛郎和织女的传说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吟唱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3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迢迢牵牛星</a:t>
            </a:r>
            <a:r>
              <a:rPr lang="en-US" altLang="zh-CN" sz="33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3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3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中秋节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王建对月吟诵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3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今夜月明人尽望</a:t>
            </a:r>
            <a:r>
              <a:rPr lang="en-US" altLang="zh-CN" sz="33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3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3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3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60915" y="1602041"/>
            <a:ext cx="3147015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春风送暖入屠苏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96853" y="2385315"/>
            <a:ext cx="3147015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轻烟散入五侯家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3862163"/>
            <a:ext cx="230063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皎皎河汉女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8794" y="4645437"/>
            <a:ext cx="3147015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不知秋思落谁家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477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63124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《北京的春节》中最能体现独特习俗的节日是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所以描写这几天的内容得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详写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略写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寒假期间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弟弟沉迷游戏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虚度时光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小琳用《长歌行》中的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劝诫弟弟珍惜时间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努力学习。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8782" y="17221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腊八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68967" y="172218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腊月二十三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07202" y="172218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除夕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37387" y="170217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正月初一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6865" y="248272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正月十五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37387" y="246686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详写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31472" y="480337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少壮不努力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21080" y="478751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老大徒伤悲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24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091591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【学会即兴发言】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春节家族聚餐时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大家点了好多菜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爸爸让你即兴发言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提醒大家避免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舌尖上的浪费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养成节约的好习惯。请你结合生活实际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把自己的发言内容写下来。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60" y="4092748"/>
            <a:ext cx="1091591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各位亲友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厉行节约、珍惜粮食是中华民族的传统美德。就餐时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我们要践行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光盘行动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不浪费粮食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若有剩余菜品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大家可以打包带回家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杜绝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舌尖上的浪费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12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12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096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5"/>
            <a:ext cx="1094257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【欣赏习俗美文】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阅读下面与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春联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相关的材料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完成练习。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材料一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春联这种文学样式以工整、简洁、精巧的文字描绘时代背景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抒发美好愿望。每逢春节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无论城市还是农村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家家户户都要精选一副大红春联贴于门上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为春节增加喜庆气氛。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春联在形式上有诸多限制。首先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上下联字数要相等。譬如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新春富贵年年好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佳岁平安步步高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这副春联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每联都是七个字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上下联字数相等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这是春联最基本的要求。其次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上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下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898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5"/>
            <a:ext cx="10942572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联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词性要相对。如刚才说的那副对联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上下联词性相对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新春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对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佳岁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富贵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对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平安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年年好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对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步步高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。此外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上下联平仄要相调。现在的一声二声为平声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三声四声为仄声。对联讲究平仄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末尾最严。上联末尾字字音必须为仄声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下联末尾字字音必须为平声。如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天增岁月人增寿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春满乾坤福满门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上下联末尾的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寿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门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就分别是仄声和平声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858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5"/>
            <a:ext cx="10942572" cy="2969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材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料三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春联的内容也有许多讲究。譬如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春好禾苗壮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人新稻谷丰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是体现农民对新的一年的期望的春联。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百货琳琅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柜盈春夏秋冬货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大楼兴旺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客满东西南北楼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是希望生意兴隆的。可见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不同的人家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不同的行业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都会有不同于他人的期望。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393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41079"/>
            <a:ext cx="1082615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下列哪些是春联的特点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多选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上下联字数相等。　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韵律性强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词性相对。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平仄相调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0" y="94640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①③④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22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41079"/>
            <a:ext cx="10826151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把下面的上下联连一连。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052" y="1900579"/>
            <a:ext cx="9221268" cy="3378785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023937" y="2270337"/>
            <a:ext cx="2851316" cy="72288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929047" y="2971800"/>
            <a:ext cx="2946206" cy="61817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023937" y="3607245"/>
            <a:ext cx="2851316" cy="68418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929047" y="4291434"/>
            <a:ext cx="2946206" cy="69463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3183147" y="2340775"/>
            <a:ext cx="3692106" cy="264529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783127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41080"/>
            <a:ext cx="1077439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根据材料三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你觉得下面这幅春联应该贴在哪里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选一选。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宾馆　　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家里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商店　　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学校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80678" y="17927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21.jpeg"/>
          <p:cNvPicPr/>
          <p:nvPr/>
        </p:nvPicPr>
        <p:blipFill rotWithShape="1">
          <a:blip r:embed="rId5"/>
          <a:srcRect r="45359"/>
          <a:stretch/>
        </p:blipFill>
        <p:spPr>
          <a:xfrm>
            <a:off x="2914372" y="3130241"/>
            <a:ext cx="8562066" cy="179022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2659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93316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回答问题。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年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糕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尤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今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新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年食品当中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我独爱年糕。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它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们圆滚滚、亮晃晃的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一看到它们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我心中便自然而然地生出喜庆之意、圆满之感。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时候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我曾有一段时间寄居在祖母家。每年岁末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喧喧腾腾地准备过年的当儿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我最爱的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便是看祖母做年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糕。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955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898661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学校开展了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感受中华民俗文化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的主题活动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请你加入这一场民俗之旅吧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【感受民俗文化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了解习俗寓意】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93316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尽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管市面上有现成的糯米粉出售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可是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祖母担心那些糯米粉掺了别的东西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所以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每年她总买大包大包的糯米回来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自己磨。她一面转着那古老质朴的小石磨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一面虔诚地喃喃自语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年糕年糕年年高。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愿望寄托在传统食品里的这种美好情愫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深深地触动着我的心。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磨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好了的糯米粉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像白雪一样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高高地堆着。祖母在糯米粉中加入水、椰糖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搅匀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然后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在圆形的铁罐里妥妥贴贴地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022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131272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上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剪成圆形的蕉叶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小心翼翼地倒入拌好了的糯米粉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再把铁罐一个一个地搁在炭炉上面的蒸笼里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蒸上几个小时。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蒸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好的年糕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软滑如水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不黏牙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不滞齿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切刀而食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幽香绕舌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那适口的甜味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晃晃荡荡地由喉头轻飘飘地流进了胃囊里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通体舒畅。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别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人做年糕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做不出同样的水准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登门讨教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祖母在倾囊相授之余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总会加上这两句话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342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131272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磨粉的时候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心一定要诚。年糕小气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你心不诚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便做不成。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祖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母已去世多年了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然而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每逢新年吃年糕时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我脑海里总会浮现祖母磨粉时那一张虔诚至极的脸。而这些年来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你心不诚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便做不成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这句话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也成了我重要的处世哲学。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479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这篇文章写的是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服饰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饮食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民居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年糕的样子是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象征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文章主要写了年糕的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三部分内容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其中详写的是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63040" y="108662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98812" y="176905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圆滚滚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35844" y="171942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亮晃晃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43882" y="2500122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喜庆、圆满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91528" y="327685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样子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32033" y="327685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制作过程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13325" y="406150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口感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42251" y="406150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制作过程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9549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请按顺序排列祖母做年糕的过程。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蒸年糕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磨糯米粉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买糯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加入水、椰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糖</a:t>
            </a:r>
            <a:endParaRPr lang="en-US" altLang="zh-CN" sz="3400" dirty="0" smtClean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放入蒸笼</a:t>
            </a:r>
            <a:r>
              <a:rPr lang="en-US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铺蕉叶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倒拌好的糯米粉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59" y="3400689"/>
            <a:ext cx="11194436" cy="102466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96072" y="3605243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942066" y="3583661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871787" y="35836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883040" y="358365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802231" y="3583659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0730379" y="35758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387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09245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祖母做的年糕的口感是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不黏牙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不滞齿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幽香绕舌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有适口的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味。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祖母认为年糕能做成的原因是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磨粉的时候心诚。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不买现成的糯米粉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96000" y="94640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软滑如水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75317" y="16994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75305" y="25587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478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0924540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试着介绍一款自己家乡的美食及简单的制作过程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9343" y="1794293"/>
            <a:ext cx="1063637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糍粑是我家乡的一道美食。制作时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首先将糯米浸泡后蒸熟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然后用擀面杖锤碎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再分成小团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捏成半圆形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往里放上馅料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捏好封口后煎至焦黄色即可。糍粑吃起来软软黏黏的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非常美味。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536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07287" cy="5505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【书写节日习俗】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你最喜欢我国的哪一个传统节日呢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请你仔细想一想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回忆过这个节日时的情形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然后以《我最喜欢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节》为题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写一篇文章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可以写一写过节时家人做的事情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也可以介绍一下这个节日的风俗习惯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等等。要做到内容真实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表达自己的真情实感。字数不少于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另纸写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814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61094"/>
            <a:ext cx="11188460" cy="5424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根据语境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看拼音写词语。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记得去年腊八节的晚上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星星在夜空中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zhǎ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zhe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眼睛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屋外几只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qī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xī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在枯枝上的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hán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yā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偶尔弄出一些响动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不久就寂静无声了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屋内炉灶里的火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rán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shāo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得正旺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美味的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là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bā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zhōu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即将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áo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好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妈妈用一双长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kuài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zi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慢慢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jiǎo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bàn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一股甜腻的香味飘满了小屋。</a:t>
            </a:r>
            <a:endParaRPr lang="zh-CN" altLang="zh-CN" sz="33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40330" y="1809076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眨着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76293" y="2576827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栖息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41923" y="2576827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寒鸦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75400" y="4077824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燃烧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00598" y="4069777"/>
            <a:ext cx="1454244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腊八粥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86995" y="4819695"/>
            <a:ext cx="607859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96669" y="4819695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筷子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97658" y="5598542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搅拌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1" y="861094"/>
            <a:ext cx="1117983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下列词语填入横线处最恰当的是哪一项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过新年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掸旧尘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的风俗有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的美好寓意。家家户户大扫除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连蒙尘许久的老物件也重见天日。家家窗明几净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给人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的感觉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在春节期间呈现出一派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的气象。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万象更新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焕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然一新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辞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旧迎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新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万象更新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辞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旧迎新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焕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然一新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辞旧迎新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象更新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焕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然一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新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辞旧迎新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焕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然一新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象更新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86778" y="105189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2" y="861094"/>
            <a:ext cx="1120571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根据语境填一填。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吃年夜饭时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小琳往爸爸碗里夹了一块年糕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爸爸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请您吃年糕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祝你事业步步高。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她又给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夹了另一道菜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97811" y="235871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妈妈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36437" y="306760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82838" y="3073554"/>
            <a:ext cx="75107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妈妈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祝我们家年年有余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一年比一年好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966420"/>
            <a:ext cx="11006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中国剪纸一般蕴含着吉祥的寓意。观察剪纸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用四字词语写寓意。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l="1210" t="11790" r="78946"/>
          <a:stretch/>
        </p:blipFill>
        <p:spPr>
          <a:xfrm>
            <a:off x="496667" y="2739446"/>
            <a:ext cx="2463343" cy="21578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/>
          <a:srcRect l="52950" t="9456" r="26935"/>
          <a:stretch/>
        </p:blipFill>
        <p:spPr>
          <a:xfrm>
            <a:off x="6148754" y="2673278"/>
            <a:ext cx="2497116" cy="221491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/>
          <a:srcRect l="26965" t="11790" r="52579"/>
          <a:stretch/>
        </p:blipFill>
        <p:spPr>
          <a:xfrm>
            <a:off x="3217211" y="2739446"/>
            <a:ext cx="2539426" cy="21578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/>
          <a:srcRect l="79032" t="9456" r="771"/>
          <a:stretch/>
        </p:blipFill>
        <p:spPr>
          <a:xfrm>
            <a:off x="8996429" y="2672970"/>
            <a:ext cx="2507299" cy="221491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82967" y="4129427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年年有余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519351" y="4129426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喜上眉梢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447323" y="4179577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事事如意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9264921" y="4135617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五谷丰登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9003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【记录节日经历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学会多样表达】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小琳想将春节期间的经历写下来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文章主要写什么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次要写什么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是根据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决定的。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文章所要描写对象的特征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作者抒发情感的方式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作者想要重点表达的意思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文章的体裁及内容等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76564" y="26467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91591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读一读小琳积累的好句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一起来仿写。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好句</a:t>
            </a:r>
            <a:r>
              <a:rPr lang="en-US" altLang="zh-CN" sz="34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有名的老铺都要挂出几百盏灯来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有的一律是玻璃的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有的清一色是牛角的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有的都是纱灯。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加点的词语意思相同但说法不同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829193" y="2125991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997073" y="2936298"/>
            <a:ext cx="141036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963417" y="2936298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91591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仿写</a:t>
            </a:r>
            <a:r>
              <a:rPr lang="en-US" altLang="zh-CN" sz="34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除夕晚上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一家人围坐在电视机前看春节联欢晚会。爸爸笑逐颜开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妈妈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弟弟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也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春节期间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广州各个景点迎来了大批游客。广州塔人头攒动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白云山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中山纪念堂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34486" y="245699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笑容可掬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64282" y="245699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眉开眼笑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7105" y="325400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喜气洋洋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95838" y="482831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人潮汹涌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80275" y="479535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摩肩接踵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56865" y="2890391"/>
            <a:ext cx="203650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solidFill>
                  <a:prstClr val="black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 ··</a:t>
            </a:r>
            <a:endParaRPr lang="zh-CN" altLang="en-US" sz="2900" dirty="0">
              <a:solidFill>
                <a:prstClr val="black"/>
              </a:solidFill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155499" y="4526045"/>
            <a:ext cx="1265875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solidFill>
                  <a:prstClr val="black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</a:t>
            </a:r>
            <a:endParaRPr lang="zh-CN" altLang="en-US" sz="2900" dirty="0">
              <a:solidFill>
                <a:prstClr val="black"/>
              </a:solidFill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31338" y="5277433"/>
            <a:ext cx="1265875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solidFill>
                  <a:prstClr val="black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</a:t>
            </a:r>
            <a:endParaRPr lang="zh-CN" altLang="en-US" sz="2900" dirty="0">
              <a:solidFill>
                <a:prstClr val="black"/>
              </a:solidFill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871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1884</Words>
  <Application>Microsoft Office PowerPoint</Application>
  <PresentationFormat>宽屏</PresentationFormat>
  <Paragraphs>201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8" baseType="lpstr">
      <vt:lpstr>宋体</vt:lpstr>
      <vt:lpstr>Arial</vt:lpstr>
      <vt:lpstr>方正隶变_GBK</vt:lpstr>
      <vt:lpstr>汉仪雅酷黑 95W</vt:lpstr>
      <vt:lpstr>方正大标宋简体</vt:lpstr>
      <vt:lpstr>方正楷体_GBK</vt:lpstr>
      <vt:lpstr>方正黑体_GBK</vt:lpstr>
      <vt:lpstr>NEU-BZ</vt:lpstr>
      <vt:lpstr>方正大标宋_GBK</vt:lpstr>
      <vt:lpstr>方正宋黑_GBK</vt:lpstr>
      <vt:lpstr>微软雅黑</vt:lpstr>
      <vt:lpstr>Wingdings</vt:lpstr>
      <vt:lpstr>方正仿宋_GBK</vt:lpstr>
      <vt:lpstr>方正书宋_GBK</vt:lpstr>
      <vt:lpstr>Calibri</vt:lpstr>
      <vt:lpstr>NEU-HZ</vt:lpstr>
      <vt:lpstr>方正小标宋_GBK</vt:lpstr>
      <vt:lpstr>NEU-XT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278</cp:revision>
  <dcterms:created xsi:type="dcterms:W3CDTF">2019-06-19T02:08:00Z</dcterms:created>
  <dcterms:modified xsi:type="dcterms:W3CDTF">2026-02-24T07:27:04Z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