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7" r:id="rId4"/>
    <p:sldId id="520" r:id="rId5"/>
    <p:sldId id="528" r:id="rId6"/>
    <p:sldId id="535" r:id="rId7"/>
    <p:sldId id="536" r:id="rId8"/>
    <p:sldId id="537" r:id="rId9"/>
    <p:sldId id="539" r:id="rId10"/>
    <p:sldId id="538" r:id="rId11"/>
    <p:sldId id="545" r:id="rId12"/>
    <p:sldId id="540" r:id="rId13"/>
    <p:sldId id="547" r:id="rId14"/>
    <p:sldId id="546" r:id="rId15"/>
    <p:sldId id="541" r:id="rId16"/>
    <p:sldId id="542" r:id="rId17"/>
    <p:sldId id="543" r:id="rId18"/>
    <p:sldId id="498" r:id="rId19"/>
    <p:sldId id="544" r:id="rId20"/>
    <p:sldId id="427" r:id="rId21"/>
  </p:sldIdLst>
  <p:sldSz cx="12192000" cy="6858000"/>
  <p:notesSz cx="6858000" cy="9144000"/>
  <p:embeddedFontLst>
    <p:embeddedFont>
      <p:font typeface="Calibri" panose="020F0502020204030204" pitchFamily="34" charset="0"/>
      <p:regular r:id="rId22"/>
      <p:bold r:id="rId23"/>
      <p:italic r:id="rId24"/>
      <p:boldItalic r:id="rId25"/>
    </p:embeddedFont>
    <p:embeddedFont>
      <p:font typeface="方正大标宋简体" panose="02010600030101010101" charset="-122"/>
      <p:regular r:id="rId26"/>
    </p:embeddedFont>
    <p:embeddedFont>
      <p:font typeface="NEU-BZ" panose="02010600010101010101" pitchFamily="2" charset="-122"/>
      <p:regular r:id="rId27"/>
      <p:bold r:id="rId28"/>
      <p:italic r:id="rId29"/>
      <p:boldItalic r:id="rId30"/>
    </p:embeddedFont>
    <p:embeddedFont>
      <p:font typeface="方正黑体_GBK" panose="03000509000000000000" pitchFamily="65" charset="-122"/>
      <p:regular r:id="rId31"/>
    </p:embeddedFont>
    <p:embeddedFont>
      <p:font typeface="方正隶变_GBK" panose="03000509000000000000" pitchFamily="65" charset="-122"/>
      <p:regular r:id="rId32"/>
    </p:embeddedFont>
    <p:embeddedFont>
      <p:font typeface="方正书宋_GBK" panose="03000509000000000000" pitchFamily="65" charset="-122"/>
      <p:regular r:id="rId33"/>
    </p:embeddedFont>
    <p:embeddedFont>
      <p:font typeface="方正仿宋_GBK" panose="03000509000000000000" pitchFamily="65" charset="-122"/>
      <p:regular r:id="rId34"/>
    </p:embeddedFont>
    <p:embeddedFont>
      <p:font typeface="方正小标宋_GBK" panose="03000509000000000000" pitchFamily="65" charset="-122"/>
      <p:regular r:id="rId35"/>
    </p:embeddedFont>
    <p:embeddedFont>
      <p:font typeface="方正大标宋_GBK" panose="03000509000000000000" pitchFamily="65" charset="-122"/>
      <p:regular r:id="rId36"/>
    </p:embeddedFont>
    <p:embeddedFont>
      <p:font typeface="NEU-HZ" panose="02010600010101010101" pitchFamily="2" charset="-122"/>
      <p:regular r:id="rId37"/>
      <p:italic r:id="rId38"/>
    </p:embeddedFont>
    <p:embeddedFont>
      <p:font typeface="仿宋" panose="02010609060101010101" pitchFamily="49" charset="-122"/>
      <p:regular r:id="rId39"/>
    </p:embeddedFont>
    <p:embeddedFont>
      <p:font typeface="方正魏碑_GBK" panose="03000509000000000000" pitchFamily="65" charset="-122"/>
      <p:regular r:id="rId40"/>
    </p:embeddedFont>
    <p:embeddedFont>
      <p:font typeface="微软雅黑" panose="020B0503020204020204" pitchFamily="34" charset="-122"/>
      <p:regular r:id="rId41"/>
      <p:bold r:id="rId42"/>
    </p:embeddedFont>
    <p:embeddedFont>
      <p:font typeface="NEU-XT" panose="02020503000000020003" pitchFamily="18" charset="-122"/>
      <p:regular r:id="rId43"/>
    </p:embeddedFont>
    <p:embeddedFont>
      <p:font typeface="方正楷体_GBK" panose="03000509000000000000" pitchFamily="65" charset="-122"/>
      <p:regular r:id="rId4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216" autoAdjust="0"/>
    <p:restoredTop sz="94660" autoAdjust="0"/>
  </p:normalViewPr>
  <p:slideViewPr>
    <p:cSldViewPr snapToGrid="0">
      <p:cViewPr varScale="1">
        <p:scale>
          <a:sx n="89" d="100"/>
          <a:sy n="89" d="100"/>
        </p:scale>
        <p:origin x="269" y="77"/>
      </p:cViewPr>
      <p:guideLst>
        <p:guide orient="horz" pos="2193"/>
        <p:guide pos="3868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  <p:sld r:id="rId11" collapse="1"/>
      <p:sld r:id="rId12" collapse="1"/>
      <p:sld r:id="rId13" collapse="1"/>
      <p:sld r:id="rId14" collapse="1"/>
      <p:sld r:id="rId15" collapse="1"/>
      <p:sld r:id="rId16" collapse="1"/>
      <p:sld r:id="rId17" collapse="1"/>
      <p:sld r:id="rId18" collapse="1"/>
      <p:sld r:id="rId19" collapse="1"/>
      <p:sld r:id="rId20" collapse="1"/>
    </p:sldLst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9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3.fntdata"/><Relationship Id="rId42" Type="http://schemas.openxmlformats.org/officeDocument/2006/relationships/font" Target="fonts/font21.fntdata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font" Target="fonts/font12.fntdata"/><Relationship Id="rId38" Type="http://schemas.openxmlformats.org/officeDocument/2006/relationships/font" Target="fonts/font17.fntdata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8.fntdata"/><Relationship Id="rId41" Type="http://schemas.openxmlformats.org/officeDocument/2006/relationships/font" Target="fonts/font2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font" Target="fonts/font11.fntdata"/><Relationship Id="rId37" Type="http://schemas.openxmlformats.org/officeDocument/2006/relationships/font" Target="fonts/font16.fntdata"/><Relationship Id="rId40" Type="http://schemas.openxmlformats.org/officeDocument/2006/relationships/font" Target="fonts/font19.fntdata"/><Relationship Id="rId45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font" Target="fonts/font15.fntdata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0.fntdata"/><Relationship Id="rId44" Type="http://schemas.openxmlformats.org/officeDocument/2006/relationships/font" Target="fonts/font2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font" Target="fonts/font14.fntdata"/><Relationship Id="rId43" Type="http://schemas.openxmlformats.org/officeDocument/2006/relationships/font" Target="fonts/font22.fntdata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8.xml"/><Relationship Id="rId13" Type="http://schemas.openxmlformats.org/officeDocument/2006/relationships/slide" Target="slides/slide13.xml"/><Relationship Id="rId18" Type="http://schemas.openxmlformats.org/officeDocument/2006/relationships/slide" Target="slides/slide18.xml"/><Relationship Id="rId3" Type="http://schemas.openxmlformats.org/officeDocument/2006/relationships/slide" Target="slides/slide3.xml"/><Relationship Id="rId7" Type="http://schemas.openxmlformats.org/officeDocument/2006/relationships/slide" Target="slides/slide7.xml"/><Relationship Id="rId12" Type="http://schemas.openxmlformats.org/officeDocument/2006/relationships/slide" Target="slides/slide12.xml"/><Relationship Id="rId17" Type="http://schemas.openxmlformats.org/officeDocument/2006/relationships/slide" Target="slides/slide17.xml"/><Relationship Id="rId2" Type="http://schemas.openxmlformats.org/officeDocument/2006/relationships/slide" Target="slides/slide2.xml"/><Relationship Id="rId16" Type="http://schemas.openxmlformats.org/officeDocument/2006/relationships/slide" Target="slides/slide16.xml"/><Relationship Id="rId20" Type="http://schemas.openxmlformats.org/officeDocument/2006/relationships/slide" Target="slides/slide20.xml"/><Relationship Id="rId1" Type="http://schemas.openxmlformats.org/officeDocument/2006/relationships/slide" Target="slides/slide1.xml"/><Relationship Id="rId6" Type="http://schemas.openxmlformats.org/officeDocument/2006/relationships/slide" Target="slides/slide6.xml"/><Relationship Id="rId11" Type="http://schemas.openxmlformats.org/officeDocument/2006/relationships/slide" Target="slides/slide11.xml"/><Relationship Id="rId5" Type="http://schemas.openxmlformats.org/officeDocument/2006/relationships/slide" Target="slides/slide5.xml"/><Relationship Id="rId15" Type="http://schemas.openxmlformats.org/officeDocument/2006/relationships/slide" Target="slides/slide15.xml"/><Relationship Id="rId10" Type="http://schemas.openxmlformats.org/officeDocument/2006/relationships/slide" Target="slides/slide10.xml"/><Relationship Id="rId19" Type="http://schemas.openxmlformats.org/officeDocument/2006/relationships/slide" Target="slides/slide19.xml"/><Relationship Id="rId4" Type="http://schemas.openxmlformats.org/officeDocument/2006/relationships/slide" Target="slides/slide4.xml"/><Relationship Id="rId9" Type="http://schemas.openxmlformats.org/officeDocument/2006/relationships/slide" Target="slides/slide9.xml"/><Relationship Id="rId14" Type="http://schemas.openxmlformats.org/officeDocument/2006/relationships/slide" Target="slides/slide14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5" Type="http://schemas.openxmlformats.org/officeDocument/2006/relationships/image" Target="../media/image7.TIF"/><Relationship Id="rId4" Type="http://schemas.openxmlformats.org/officeDocument/2006/relationships/slide" Target="slid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5" Type="http://schemas.openxmlformats.org/officeDocument/2006/relationships/image" Target="../media/image6.jpg"/><Relationship Id="rId4" Type="http://schemas.openxmlformats.org/officeDocument/2006/relationships/slide" Target="slide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slide" Target="slide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slide" Target="slide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slide" Target="slide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Relationship Id="rId4" Type="http://schemas.openxmlformats.org/officeDocument/2006/relationships/slide" Target="slide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Relationship Id="rId4" Type="http://schemas.openxmlformats.org/officeDocument/2006/relationships/image" Target="../media/image8.t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2.xml"/><Relationship Id="rId4" Type="http://schemas.openxmlformats.org/officeDocument/2006/relationships/slide" Target="slide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4.xml"/><Relationship Id="rId1" Type="http://schemas.openxmlformats.org/officeDocument/2006/relationships/tags" Target="../tags/tag83.xml"/><Relationship Id="rId5" Type="http://schemas.openxmlformats.org/officeDocument/2006/relationships/slide" Target="slide4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6.jpg"/><Relationship Id="rId5" Type="http://schemas.openxmlformats.org/officeDocument/2006/relationships/image" Target="../media/image5.png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b="1" smtClean="0">
                <a:solidFill>
                  <a:srgbClr val="000000">
                    <a:lumMod val="65000"/>
                    <a:lumOff val="35000"/>
                  </a:srgbClr>
                </a:solidFill>
                <a:latin typeface="方正大标宋_GBK" pitchFamily="65" charset="-122"/>
                <a:ea typeface="方正大标宋_GBK" pitchFamily="65" charset="-122"/>
              </a:rPr>
              <a:t>11</a:t>
            </a:r>
            <a:r>
              <a:rPr lang="en-US" altLang="zh-CN" sz="6000" baseline="30000" smtClean="0">
                <a:solidFill>
                  <a:srgbClr val="000000">
                    <a:lumMod val="65000"/>
                    <a:lumOff val="35000"/>
                  </a:srgbClr>
                </a:solidFill>
                <a:latin typeface="仿宋" pitchFamily="49" charset="-122"/>
                <a:ea typeface="仿宋" pitchFamily="49" charset="-122"/>
              </a:rPr>
              <a:t> </a:t>
            </a:r>
            <a:r>
              <a:rPr lang="zh-CN" altLang="en-US" sz="6000" smtClean="0">
                <a:latin typeface="方正大标宋_GBK" pitchFamily="65" charset="-122"/>
                <a:ea typeface="方正大标宋_GBK" pitchFamily="65" charset="-122"/>
              </a:rPr>
              <a:t>十</a:t>
            </a:r>
            <a:r>
              <a:rPr lang="zh-CN" altLang="en-US" sz="6000">
                <a:latin typeface="方正大标宋_GBK" pitchFamily="65" charset="-122"/>
                <a:ea typeface="方正大标宋_GBK" pitchFamily="65" charset="-122"/>
              </a:rPr>
              <a:t>六年前的回忆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14531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29920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下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941793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五、阅读课文选段</a:t>
            </a:r>
            <a:r>
              <a:rPr lang="en-US" altLang="zh-CN" sz="32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完成练习。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在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法庭上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我们跟父亲见了面。</a:t>
            </a:r>
            <a:r>
              <a:rPr lang="zh-CN" altLang="zh-CN" sz="32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父亲仍旧穿着他那件灰布旧棉袍</a:t>
            </a:r>
            <a:r>
              <a:rPr lang="en-US" altLang="zh-CN" sz="3200" u="sng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可是没戴眼镜。我看到了他那乱蓬蓬的长头发下面的平静而慈祥的脸。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“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爹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我忍不住喊出声来。母亲哭了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妹妹也跟着哭起来了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59.jpeg"/>
          <p:cNvPicPr/>
          <p:nvPr/>
        </p:nvPicPr>
        <p:blipFill rotWithShape="1">
          <a:blip r:embed="rId5"/>
          <a:srcRect t="11108"/>
          <a:stretch/>
        </p:blipFill>
        <p:spPr>
          <a:xfrm>
            <a:off x="4759246" y="4563374"/>
            <a:ext cx="4706920" cy="217618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04776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941793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“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不许乱喊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法官拿起惊堂木重重地在桌子上拍了一下。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父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亲瞅了瞅我们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没有说一句话。</a:t>
            </a:r>
            <a:r>
              <a:rPr lang="zh-CN" altLang="zh-CN" sz="3200" u="wavy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他的神情非常安定</a:t>
            </a:r>
            <a:r>
              <a:rPr lang="en-US" altLang="zh-CN" sz="3200" u="wavy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u="wavy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非常沉着。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他的心被一种伟大的力量占据着。这个力量就是他平日对我们讲的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他对于革命事业的信心。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63901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915914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给上述语段加一个小标题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296199" y="946407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法庭相见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00465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315679" y="2681265"/>
            <a:ext cx="11338608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画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的部分是对父亲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的描写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没戴眼镜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乱蓬蓬的长头发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说明了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平静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说明了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慈祥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充分体现了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。画</a:t>
            </a:r>
            <a:r>
              <a:rPr lang="en-US" altLang="zh-CN" sz="34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           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的句子是对父亲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的描写。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5459" y="861094"/>
            <a:ext cx="1072613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u="sng" dirty="0" smtClean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父</a:t>
            </a:r>
            <a:r>
              <a:rPr lang="zh-CN" altLang="zh-CN" sz="3200" u="sng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亲仍旧穿着他那件灰布旧棉袍</a:t>
            </a:r>
            <a:r>
              <a:rPr lang="en-US" altLang="zh-CN" sz="3200" u="sng" dirty="0">
                <a:solidFill>
                  <a:srgbClr val="000000"/>
                </a:solidFill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u="sng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可是没戴眼镜。我看到了他那乱蓬蓬的长头发下面的平静而慈祥的脸。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868525" y="272805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外貌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138322" y="269795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神态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715929" y="3522345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他遭受了酷刑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446254" y="4250925"/>
            <a:ext cx="681918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他在经历了残酷的折磨后依旧坚强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962371" y="5065233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他对亲人的爱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66050" y="2068127"/>
            <a:ext cx="56252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u="wavy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他的神情非常安定</a:t>
            </a:r>
            <a:r>
              <a:rPr lang="en-US" altLang="zh-CN" sz="3200" u="wavy" dirty="0">
                <a:solidFill>
                  <a:srgbClr val="000000"/>
                </a:solidFill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u="wavy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非常沉着。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2231472" y="585454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神态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15" name="image60.jpeg" descr="source:si_idp813741984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8073425" y="5058409"/>
            <a:ext cx="1121597" cy="62237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25651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915914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父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亲在法庭上的表现体现了共产党人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填能表现英雄品质的四字词语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926592" y="946407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坚贞不屈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28977" y="1702173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镇定自若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91486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1148827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运用对比手法烘托人物形象是本文的表达特点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根据选段内容填表。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7416222"/>
              </p:ext>
            </p:extLst>
          </p:nvPr>
        </p:nvGraphicFramePr>
        <p:xfrm>
          <a:off x="750496" y="2691442"/>
          <a:ext cx="10670877" cy="2674188"/>
        </p:xfrm>
        <a:graphic>
          <a:graphicData uri="http://schemas.openxmlformats.org/drawingml/2006/table">
            <a:tbl>
              <a:tblPr firstRow="1" firstCol="1" bandRow="1"/>
              <a:tblGrid>
                <a:gridCol w="1482066"/>
                <a:gridCol w="4149786"/>
                <a:gridCol w="5039025"/>
              </a:tblGrid>
              <a:tr h="891396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Calibri" panose="020F0502020204030204" pitchFamily="34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法庭上人物表现的对比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 panose="020F0502020204030204" pitchFamily="34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突出的李大钊的特点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139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Calibri" panose="020F0502020204030204" pitchFamily="34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法官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Calibri" panose="020F0502020204030204" pitchFamily="34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气焰嚣张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139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 panose="020F0502020204030204" pitchFamily="34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父亲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3400" dirty="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3294206" y="4525921"/>
            <a:ext cx="1928733" cy="7955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安定沉着</a:t>
            </a:r>
            <a:endParaRPr lang="zh-CN" altLang="en-US" sz="34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114943" y="4025589"/>
            <a:ext cx="3672800" cy="7955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革命者的浩然正气</a:t>
            </a:r>
            <a:endParaRPr lang="zh-CN" altLang="en-US" sz="34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94055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5"/>
            <a:ext cx="10872782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选文中的破折号的作用是表示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话题转换　　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解释说明　　　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语意转折　　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说话中断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299207" y="103650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34547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3"/>
            <a:ext cx="11006455" cy="1583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父亲瞅了瞅我们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没有说一句话。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这时他心里会想些什么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展开想象写一写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2475" y="2700067"/>
            <a:ext cx="10834778" cy="23604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示例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这可能是我们最后一次见面了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永别了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我的亲人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我希望你们能化悲愤为力量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坚强地活下去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坚信革命事业必定会胜利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79381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5389" y="1871932"/>
            <a:ext cx="10666526" cy="3937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◆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小练笔。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课文首尾呼应的写法使文章结构更加严谨完整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也使作者表达的对父亲的怀念之情更为深厚和浓重。请你用首尾呼应的写法完成下面的练习。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题目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风雨真情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1101" y="861094"/>
            <a:ext cx="10748513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开头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风雨中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那把倾斜的伞遮在我的头顶。我们的深厚友谊在风雨中织就。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结尾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505460" y="2398144"/>
            <a:ext cx="10524227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雨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仍在风中密密地斜织着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这把倾斜的伞在我的头顶遮住了雨、挡住了风。我们深厚的友谊在风雨中蔓延开来。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60907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875182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8738" y="1544138"/>
            <a:ext cx="11240219" cy="4662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3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一、读句子</a:t>
            </a:r>
            <a:r>
              <a:rPr lang="en-US" altLang="zh-CN" sz="33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3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根据拼音写词语。</a:t>
            </a:r>
            <a:endParaRPr lang="zh-CN" altLang="zh-CN" sz="33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3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那天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穿着长筒</a:t>
            </a:r>
            <a:r>
              <a:rPr lang="en-US" altLang="zh-CN" sz="33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pí</a:t>
            </a:r>
            <a:r>
              <a:rPr lang="en-US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3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xuē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3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3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的宪兵和警察像</a:t>
            </a:r>
            <a:r>
              <a:rPr lang="en-US" altLang="zh-CN" sz="33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mó</a:t>
            </a:r>
            <a:r>
              <a:rPr lang="en-US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3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ɡuǐ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3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3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般冲进来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打着</a:t>
            </a:r>
            <a:r>
              <a:rPr lang="en-US" altLang="zh-CN" sz="33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zhí</a:t>
            </a:r>
            <a:r>
              <a:rPr lang="en-US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3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xínɡ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3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3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任务的旗号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瞪着眼睛四处搜查。最后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他们</a:t>
            </a:r>
            <a:r>
              <a:rPr lang="en-US" altLang="zh-CN" sz="33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bǎnɡ</a:t>
            </a:r>
            <a:r>
              <a:rPr lang="en-US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3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zǒu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3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3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了</a:t>
            </a:r>
            <a:r>
              <a:rPr lang="en-US" altLang="zh-CN" sz="33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 sz="33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和父亲。为了</a:t>
            </a:r>
            <a:r>
              <a:rPr lang="en-US" altLang="zh-CN" sz="33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bì</a:t>
            </a:r>
            <a:r>
              <a:rPr lang="en-US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3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miǎn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3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3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党组织被破坏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面对敌人的</a:t>
            </a:r>
            <a:r>
              <a:rPr lang="en-US" altLang="zh-CN" sz="33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kù</a:t>
            </a:r>
            <a:r>
              <a:rPr lang="en-US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3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xínɡ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3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3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3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父亲冷静应对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3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yī</a:t>
            </a:r>
            <a:r>
              <a:rPr lang="en-US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3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shēnɡ</a:t>
            </a:r>
            <a:r>
              <a:rPr lang="en-US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3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bù</a:t>
            </a:r>
            <a:r>
              <a:rPr lang="en-US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3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hēnɡ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3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3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3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3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65145" y="2550948"/>
            <a:ext cx="1031051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3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皮靴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12323" y="3243125"/>
            <a:ext cx="1031051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3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魔鬼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366141" y="3243125"/>
            <a:ext cx="1031051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3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执行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039002" y="3979285"/>
            <a:ext cx="1031051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3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绑走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329644" y="4742058"/>
            <a:ext cx="1031051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3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避免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819871" y="5525024"/>
            <a:ext cx="1031051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3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酷刑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093055" y="5525024"/>
            <a:ext cx="1877437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3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一声不哼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21066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二、根据要求选择。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下列每小题词语中都有一个字的读音是错误的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用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标出来。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勉强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qiáng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书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籍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jí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糊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弄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hù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严峻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jùn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侦探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zhēng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姓阎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yán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拥入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yōng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夹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袄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jiá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押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下去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yà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娱乐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yú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宪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兵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xiàn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暂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zhàn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2005101" y="3849572"/>
            <a:ext cx="1169420" cy="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5038723" y="4631701"/>
            <a:ext cx="1224054" cy="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8791214" y="5408079"/>
            <a:ext cx="577073" cy="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8385773" y="6170004"/>
            <a:ext cx="1060152" cy="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546255" y="354365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7566372" y="352637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479327" y="352637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554881" y="4299012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179449" y="4317161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7974156" y="428265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134654" y="506944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170822" y="506727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7493407" y="509353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117402" y="585713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170823" y="5869903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7519740" y="5869902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39759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855529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下列每小题词语中都有一个错别字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用</a:t>
            </a:r>
            <a:r>
              <a:rPr lang="en-US" altLang="zh-CN" sz="34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           ”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标出来。</a:t>
            </a: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棉礻　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啃食　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一拥而入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匪徒　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揪见　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不慌不忙</a:t>
            </a: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严峻　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僻静　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怒气匆匆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皮靴　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幼稚　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乱篷篷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10789" y="206880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包</a:t>
            </a:r>
            <a:endParaRPr lang="zh-CN" altLang="en-US" dirty="0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7" t="17973" r="87843" b="43867"/>
          <a:stretch/>
        </p:blipFill>
        <p:spPr bwMode="auto">
          <a:xfrm>
            <a:off x="1489641" y="2607794"/>
            <a:ext cx="718722" cy="152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7" t="17973" r="87843" b="43867"/>
          <a:stretch/>
        </p:blipFill>
        <p:spPr bwMode="auto">
          <a:xfrm>
            <a:off x="2996388" y="3519319"/>
            <a:ext cx="718722" cy="152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7" t="17974" r="83664" b="28297"/>
          <a:stretch/>
        </p:blipFill>
        <p:spPr bwMode="auto">
          <a:xfrm>
            <a:off x="6214041" y="4459597"/>
            <a:ext cx="969274" cy="200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7" t="17974" r="83664" b="28297"/>
          <a:stretch/>
        </p:blipFill>
        <p:spPr bwMode="auto">
          <a:xfrm>
            <a:off x="5755781" y="5416678"/>
            <a:ext cx="969274" cy="200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image58.jpeg" descr="source:si_idp812948512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8149736" y="1057756"/>
            <a:ext cx="1161318" cy="64441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838276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下列说法正确的是哪一项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哼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哼唱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中表示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鼻子发出痛苦的声音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瞅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一样表示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看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的词还有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瞄、瞧、瞟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等。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我是不能轻易离开北京的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我能轻易完成任务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这两句中的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轻易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意思相同。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这一次不知道为什么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父亲竟这样含糊地回答我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含糊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的意思是不认真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马虎。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712610" y="103650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07187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933166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三、品读句子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完成练习。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父亲不慌不忙地向外走去。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这句话是对父亲的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描写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从中可以看出李大钊在危险来临时的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22262" y="251737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动作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76025" y="3305061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从容不迫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25588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97069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父亲坚决地对母亲说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不是常对你说吗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我是不能轻易离开北京的。你要知道现在是什么时候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这里的工作多么重要。我哪能离开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呢</a:t>
            </a:r>
            <a:r>
              <a:rPr lang="zh-CN" altLang="en-US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？</a:t>
            </a:r>
            <a:r>
              <a:rPr lang="en-US" altLang="zh-CN" sz="3400" dirty="0" smtClean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这是对父亲的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描写。写出了在处境危险的情况下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父亲却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一心考虑革命工作的需要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要留在北京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这表现了父亲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的革命精神。两个反问句的作用是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480722" y="327650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语言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427533" y="4107496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不顾自身安危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718229" y="4820628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无私无畏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87901" y="5605307"/>
            <a:ext cx="551785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加强语气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表现出坚定的决心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83512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5223" y="861094"/>
            <a:ext cx="10205049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四、根据课文内容完成练习。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《十六年前的回忆》是作者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回忆父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亲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所写的文章。文章按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顺序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回忆了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四个时间段发生的事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给你印象最深的是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的事。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05581" y="1682159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李星华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73513" y="2526002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李大钊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469947" y="252201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时间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21208" y="3267932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被捕前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556675" y="3267932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被捕时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308502" y="3267932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法庭上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73513" y="4059701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被害后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551166" y="4823525"/>
            <a:ext cx="454483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父亲在法庭上处变不惊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92536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396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5223" y="861094"/>
            <a:ext cx="10843403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课文最后两个自然段与开头是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的关系。这样写使整篇文章结构显得非常严谨完整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同时突出了作者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的感情。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51806" y="946407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首尾呼应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97554" y="2482870"/>
            <a:ext cx="36728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对父亲的深切怀念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5891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</TotalTime>
  <Words>1138</Words>
  <Application>Microsoft Office PowerPoint</Application>
  <PresentationFormat>宽屏</PresentationFormat>
  <Paragraphs>154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42" baseType="lpstr">
      <vt:lpstr>华文宋体</vt:lpstr>
      <vt:lpstr>Calibri</vt:lpstr>
      <vt:lpstr>方正大标宋简体</vt:lpstr>
      <vt:lpstr>NEU-BZ</vt:lpstr>
      <vt:lpstr>汉仪雅酷黑 95W</vt:lpstr>
      <vt:lpstr>方正黑体_GBK</vt:lpstr>
      <vt:lpstr>宋体</vt:lpstr>
      <vt:lpstr>Arial</vt:lpstr>
      <vt:lpstr>方正隶变_GBK</vt:lpstr>
      <vt:lpstr>方正书宋_GBK</vt:lpstr>
      <vt:lpstr>方正仿宋_GBK</vt:lpstr>
      <vt:lpstr>方正小标宋_GBK</vt:lpstr>
      <vt:lpstr>Wingdings</vt:lpstr>
      <vt:lpstr>方正大标宋_GBK</vt:lpstr>
      <vt:lpstr>NEU-HZ</vt:lpstr>
      <vt:lpstr>Times New Roman</vt:lpstr>
      <vt:lpstr>仿宋</vt:lpstr>
      <vt:lpstr>方正魏碑_GBK</vt:lpstr>
      <vt:lpstr>微软雅黑</vt:lpstr>
      <vt:lpstr>NEU-XT</vt:lpstr>
      <vt:lpstr>方正楷体_GBK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264</cp:revision>
  <dcterms:created xsi:type="dcterms:W3CDTF">2019-06-19T02:08:00Z</dcterms:created>
  <dcterms:modified xsi:type="dcterms:W3CDTF">2026-03-10T00:08:58Z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