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0" r:id="rId5"/>
    <p:sldId id="528" r:id="rId6"/>
    <p:sldId id="539" r:id="rId7"/>
    <p:sldId id="535" r:id="rId8"/>
    <p:sldId id="536" r:id="rId9"/>
    <p:sldId id="540" r:id="rId10"/>
    <p:sldId id="541" r:id="rId11"/>
    <p:sldId id="542" r:id="rId12"/>
    <p:sldId id="544" r:id="rId13"/>
    <p:sldId id="545" r:id="rId14"/>
    <p:sldId id="546" r:id="rId15"/>
    <p:sldId id="543" r:id="rId16"/>
    <p:sldId id="537" r:id="rId17"/>
    <p:sldId id="538" r:id="rId18"/>
    <p:sldId id="547" r:id="rId19"/>
    <p:sldId id="523" r:id="rId20"/>
    <p:sldId id="550" r:id="rId21"/>
    <p:sldId id="551" r:id="rId22"/>
    <p:sldId id="552" r:id="rId23"/>
    <p:sldId id="548" r:id="rId24"/>
    <p:sldId id="549" r:id="rId25"/>
    <p:sldId id="524" r:id="rId26"/>
    <p:sldId id="498" r:id="rId27"/>
    <p:sldId id="427" r:id="rId28"/>
  </p:sldIdLst>
  <p:sldSz cx="12192000" cy="6858000"/>
  <p:notesSz cx="6858000" cy="9144000"/>
  <p:embeddedFontLst>
    <p:embeddedFont>
      <p:font typeface="楷体" panose="02010609060101010101" pitchFamily="49" charset="-122"/>
      <p:regular r:id="rId29"/>
    </p:embeddedFont>
    <p:embeddedFont>
      <p:font typeface="方正楷体_GBK" panose="03000509000000000000" pitchFamily="65" charset="-122"/>
      <p:regular r:id="rId30"/>
    </p:embeddedFont>
    <p:embeddedFont>
      <p:font typeface="方正隶变_GBK" panose="03000509000000000000" pitchFamily="65" charset="-122"/>
      <p:regular r:id="rId31"/>
    </p:embeddedFont>
    <p:embeddedFont>
      <p:font typeface="NEU-HZ" panose="02010600010101010101" pitchFamily="2" charset="-122"/>
      <p:regular r:id="rId32"/>
      <p:italic r:id="rId33"/>
    </p:embeddedFont>
    <p:embeddedFont>
      <p:font typeface="方正宋黑_GBK" panose="03000509000000000000" pitchFamily="65" charset="-122"/>
      <p:regular r:id="rId34"/>
    </p:embeddedFont>
    <p:embeddedFont>
      <p:font typeface="微软雅黑" panose="020B0503020204020204" pitchFamily="34" charset="-122"/>
      <p:regular r:id="rId35"/>
      <p:bold r:id="rId36"/>
    </p:embeddedFont>
    <p:embeddedFont>
      <p:font typeface="方正黑体_GBK" panose="03000509000000000000" pitchFamily="65" charset="-122"/>
      <p:regular r:id="rId37"/>
    </p:embeddedFont>
    <p:embeddedFont>
      <p:font typeface="NEU-B6" panose="02020504000000020003" pitchFamily="18" charset="-122"/>
      <p:regular r:id="rId38"/>
      <p:italic r:id="rId39"/>
    </p:embeddedFont>
    <p:embeddedFont>
      <p:font typeface="MS Gothic" panose="020B0609070205080204" pitchFamily="49" charset="-128"/>
      <p:regular r:id="rId40"/>
    </p:embeddedFont>
    <p:embeddedFont>
      <p:font typeface="方正大标宋_GBK" panose="03000509000000000000" pitchFamily="65" charset="-122"/>
      <p:regular r:id="rId41"/>
    </p:embeddedFont>
    <p:embeddedFont>
      <p:font typeface="NEU-XT" panose="02020503000000020003" pitchFamily="18" charset="-122"/>
      <p:regular r:id="rId42"/>
    </p:embeddedFont>
    <p:embeddedFont>
      <p:font typeface="NEU-FZ" panose="02010600010101010101" pitchFamily="2" charset="-122"/>
      <p:regular r:id="rId43"/>
      <p:italic r:id="rId44"/>
    </p:embeddedFont>
    <p:embeddedFont>
      <p:font typeface="方正仿宋_GBK" panose="03000509000000000000" pitchFamily="65" charset="-122"/>
      <p:regular r:id="rId45"/>
    </p:embeddedFont>
    <p:embeddedFont>
      <p:font typeface="方正书宋_GBK" panose="03000509000000000000" pitchFamily="65" charset="-122"/>
      <p:regular r:id="rId46"/>
    </p:embeddedFont>
    <p:embeddedFont>
      <p:font typeface="NEU-BZ" panose="02010600010101010101" pitchFamily="2" charset="-122"/>
      <p:regular r:id="rId47"/>
      <p:bold r:id="rId48"/>
      <p:italic r:id="rId49"/>
      <p:boldItalic r:id="rId50"/>
    </p:embeddedFont>
    <p:embeddedFont>
      <p:font typeface="方正大标宋简体" panose="02010600030101010101" charset="-122"/>
      <p:regular r:id="rId51"/>
    </p:embeddedFont>
    <p:embeddedFont>
      <p:font typeface="Calibri" panose="020F0502020204030204" pitchFamily="34" charset="0"/>
      <p:regular r:id="rId52"/>
      <p:bold r:id="rId53"/>
      <p:italic r:id="rId54"/>
      <p:boldItalic r:id="rId55"/>
    </p:embeddedFont>
    <p:embeddedFont>
      <p:font typeface="方正小标宋_GBK" panose="03000509000000000000" pitchFamily="65" charset="-122"/>
      <p:regular r:id="rId5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16" autoAdjust="0"/>
    <p:restoredTop sz="94660" autoAdjust="0"/>
  </p:normalViewPr>
  <p:slideViewPr>
    <p:cSldViewPr snapToGrid="0">
      <p:cViewPr varScale="1">
        <p:scale>
          <a:sx n="89" d="100"/>
          <a:sy n="89" d="100"/>
        </p:scale>
        <p:origin x="269" y="77"/>
      </p:cViewPr>
      <p:guideLst>
        <p:guide orient="horz" pos="2193"/>
        <p:guide pos="3868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  <p:sld r:id="rId19" collapse="1"/>
      <p:sld r:id="rId20" collapse="1"/>
      <p:sld r:id="rId21" collapse="1"/>
      <p:sld r:id="rId22" collapse="1"/>
      <p:sld r:id="rId23" collapse="1"/>
      <p:sld r:id="rId24" collapse="1"/>
      <p:sld r:id="rId25" collapse="1"/>
      <p:sld r:id="rId26" collapse="1"/>
      <p:sld r:id="rId27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1.fntdata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42" Type="http://schemas.openxmlformats.org/officeDocument/2006/relationships/font" Target="fonts/font14.fntdata"/><Relationship Id="rId47" Type="http://schemas.openxmlformats.org/officeDocument/2006/relationships/font" Target="fonts/font19.fntdata"/><Relationship Id="rId50" Type="http://schemas.openxmlformats.org/officeDocument/2006/relationships/font" Target="fonts/font22.fntdata"/><Relationship Id="rId55" Type="http://schemas.openxmlformats.org/officeDocument/2006/relationships/font" Target="fonts/font27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41" Type="http://schemas.openxmlformats.org/officeDocument/2006/relationships/font" Target="fonts/font13.fntdata"/><Relationship Id="rId54" Type="http://schemas.openxmlformats.org/officeDocument/2006/relationships/font" Target="fonts/font2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openxmlformats.org/officeDocument/2006/relationships/font" Target="fonts/font17.fntdata"/><Relationship Id="rId53" Type="http://schemas.openxmlformats.org/officeDocument/2006/relationships/font" Target="fonts/font25.fntdata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8.fntdata"/><Relationship Id="rId49" Type="http://schemas.openxmlformats.org/officeDocument/2006/relationships/font" Target="fonts/font21.fntdata"/><Relationship Id="rId57" Type="http://schemas.openxmlformats.org/officeDocument/2006/relationships/commentAuthors" Target="commentAuthors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4" Type="http://schemas.openxmlformats.org/officeDocument/2006/relationships/font" Target="fonts/font16.fntdata"/><Relationship Id="rId52" Type="http://schemas.openxmlformats.org/officeDocument/2006/relationships/font" Target="fonts/font24.fntdata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font" Target="fonts/font15.fntdata"/><Relationship Id="rId48" Type="http://schemas.openxmlformats.org/officeDocument/2006/relationships/font" Target="fonts/font20.fntdata"/><Relationship Id="rId56" Type="http://schemas.openxmlformats.org/officeDocument/2006/relationships/font" Target="fonts/font28.fntdata"/><Relationship Id="rId8" Type="http://schemas.openxmlformats.org/officeDocument/2006/relationships/slide" Target="slides/slide7.xml"/><Relationship Id="rId51" Type="http://schemas.openxmlformats.org/officeDocument/2006/relationships/font" Target="fonts/font2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openxmlformats.org/officeDocument/2006/relationships/font" Target="fonts/font18.fntdata"/><Relationship Id="rId59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8.xml"/><Relationship Id="rId13" Type="http://schemas.openxmlformats.org/officeDocument/2006/relationships/slide" Target="slides/slide13.xml"/><Relationship Id="rId18" Type="http://schemas.openxmlformats.org/officeDocument/2006/relationships/slide" Target="slides/slide18.xml"/><Relationship Id="rId26" Type="http://schemas.openxmlformats.org/officeDocument/2006/relationships/slide" Target="slides/slide26.xml"/><Relationship Id="rId3" Type="http://schemas.openxmlformats.org/officeDocument/2006/relationships/slide" Target="slides/slide3.xml"/><Relationship Id="rId21" Type="http://schemas.openxmlformats.org/officeDocument/2006/relationships/slide" Target="slides/slide21.xml"/><Relationship Id="rId7" Type="http://schemas.openxmlformats.org/officeDocument/2006/relationships/slide" Target="slides/slide7.xml"/><Relationship Id="rId12" Type="http://schemas.openxmlformats.org/officeDocument/2006/relationships/slide" Target="slides/slide12.xml"/><Relationship Id="rId17" Type="http://schemas.openxmlformats.org/officeDocument/2006/relationships/slide" Target="slides/slide17.xml"/><Relationship Id="rId25" Type="http://schemas.openxmlformats.org/officeDocument/2006/relationships/slide" Target="slides/slide25.xml"/><Relationship Id="rId2" Type="http://schemas.openxmlformats.org/officeDocument/2006/relationships/slide" Target="slides/slide2.xml"/><Relationship Id="rId16" Type="http://schemas.openxmlformats.org/officeDocument/2006/relationships/slide" Target="slides/slide16.xml"/><Relationship Id="rId20" Type="http://schemas.openxmlformats.org/officeDocument/2006/relationships/slide" Target="slides/slide20.xml"/><Relationship Id="rId1" Type="http://schemas.openxmlformats.org/officeDocument/2006/relationships/slide" Target="slides/slide1.xml"/><Relationship Id="rId6" Type="http://schemas.openxmlformats.org/officeDocument/2006/relationships/slide" Target="slides/slide6.xml"/><Relationship Id="rId11" Type="http://schemas.openxmlformats.org/officeDocument/2006/relationships/slide" Target="slides/slide11.xml"/><Relationship Id="rId24" Type="http://schemas.openxmlformats.org/officeDocument/2006/relationships/slide" Target="slides/slide24.xml"/><Relationship Id="rId5" Type="http://schemas.openxmlformats.org/officeDocument/2006/relationships/slide" Target="slides/slide5.xml"/><Relationship Id="rId15" Type="http://schemas.openxmlformats.org/officeDocument/2006/relationships/slide" Target="slides/slide15.xml"/><Relationship Id="rId23" Type="http://schemas.openxmlformats.org/officeDocument/2006/relationships/slide" Target="slides/slide23.xml"/><Relationship Id="rId10" Type="http://schemas.openxmlformats.org/officeDocument/2006/relationships/slide" Target="slides/slide10.xml"/><Relationship Id="rId19" Type="http://schemas.openxmlformats.org/officeDocument/2006/relationships/slide" Target="slides/slide19.xml"/><Relationship Id="rId4" Type="http://schemas.openxmlformats.org/officeDocument/2006/relationships/slide" Target="slides/slide4.xml"/><Relationship Id="rId9" Type="http://schemas.openxmlformats.org/officeDocument/2006/relationships/slide" Target="slides/slide9.xml"/><Relationship Id="rId14" Type="http://schemas.openxmlformats.org/officeDocument/2006/relationships/slide" Target="slides/slide14.xml"/><Relationship Id="rId22" Type="http://schemas.openxmlformats.org/officeDocument/2006/relationships/slide" Target="slides/slide22.xml"/><Relationship Id="rId27" Type="http://schemas.openxmlformats.org/officeDocument/2006/relationships/slide" Target="slides/slide2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5" Type="http://schemas.openxmlformats.org/officeDocument/2006/relationships/image" Target="../media/image4.png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5" Type="http://schemas.openxmlformats.org/officeDocument/2006/relationships/image" Target="../media/image5.png"/><Relationship Id="rId4" Type="http://schemas.openxmlformats.org/officeDocument/2006/relationships/slide" Target="slid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slide" Target="slide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Relationship Id="rId4" Type="http://schemas.openxmlformats.org/officeDocument/2006/relationships/slide" Target="slide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Relationship Id="rId4" Type="http://schemas.openxmlformats.org/officeDocument/2006/relationships/slide" Target="slide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Relationship Id="rId4" Type="http://schemas.openxmlformats.org/officeDocument/2006/relationships/slide" Target="slide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6.xml"/><Relationship Id="rId4" Type="http://schemas.openxmlformats.org/officeDocument/2006/relationships/slide" Target="slide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7.xml"/><Relationship Id="rId5" Type="http://schemas.openxmlformats.org/officeDocument/2006/relationships/image" Target="../media/image6.png"/><Relationship Id="rId4" Type="http://schemas.openxmlformats.org/officeDocument/2006/relationships/slide" Target="slide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8.xml"/><Relationship Id="rId4" Type="http://schemas.openxmlformats.org/officeDocument/2006/relationships/slide" Target="slide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5" Type="http://schemas.openxmlformats.org/officeDocument/2006/relationships/slide" Target="slide4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第二单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元综合训练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14531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29920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下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1" y="861094"/>
            <a:ext cx="10898660" cy="140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0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六、下面是不同译者笔下《汤姆</a:t>
            </a:r>
            <a:r>
              <a:rPr lang="en-US" altLang="zh-CN" sz="3000" dirty="0">
                <a:latin typeface="NEU-F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0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索亚历险记》中的句子</a:t>
            </a:r>
            <a:r>
              <a:rPr lang="en-US" altLang="zh-CN" sz="30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读一读</a:t>
            </a:r>
            <a:r>
              <a:rPr lang="en-US" altLang="zh-CN" sz="30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4233" y="2449902"/>
            <a:ext cx="1107631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6481445" algn="r"/>
              </a:tabLst>
            </a:pPr>
            <a:r>
              <a:rPr lang="en-US" altLang="zh-CN" sz="30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0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半夜时分</a:t>
            </a:r>
            <a:r>
              <a:rPr lang="en-US" altLang="zh-CN" sz="30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镇上传来了发疯般的钟声。不一会儿</a:t>
            </a:r>
            <a:r>
              <a:rPr lang="en-US" altLang="zh-CN" sz="30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街道上就挤满了衣衫不整却欣喜若狂的人</a:t>
            </a:r>
            <a:r>
              <a:rPr lang="en-US" altLang="zh-CN" sz="30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他们高声喊着</a:t>
            </a:r>
            <a:r>
              <a:rPr lang="en-US" altLang="zh-CN" sz="30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30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0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快来看</a:t>
            </a:r>
            <a:r>
              <a:rPr lang="en-US" altLang="zh-CN" sz="30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zh-CN" altLang="zh-CN" sz="30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找到他俩了</a:t>
            </a:r>
            <a:r>
              <a:rPr lang="en-US" altLang="zh-CN" sz="30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30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</a:p>
          <a:p>
            <a:pPr algn="r">
              <a:lnSpc>
                <a:spcPct val="150000"/>
              </a:lnSpc>
              <a:spcAft>
                <a:spcPts val="0"/>
              </a:spcAft>
              <a:tabLst>
                <a:tab pos="6481445" algn="r"/>
              </a:tabLst>
            </a:pPr>
            <a:r>
              <a:rPr lang="en-US" altLang="zh-CN" sz="30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0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0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俞东明、陈海庆译</a:t>
            </a:r>
            <a:endParaRPr lang="zh-CN" altLang="zh-CN" sz="30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6481445" algn="r"/>
              </a:tabLst>
            </a:pPr>
            <a:r>
              <a:rPr lang="en-US" altLang="zh-CN" sz="30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0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那天半夜里</a:t>
            </a:r>
            <a:r>
              <a:rPr lang="en-US" altLang="zh-CN" sz="30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村里的大钟忽然当啷当啷地大响起来</a:t>
            </a:r>
            <a:r>
              <a:rPr lang="en-US" altLang="zh-CN" sz="30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片刻之间</a:t>
            </a:r>
            <a:r>
              <a:rPr lang="en-US" altLang="zh-CN" sz="30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街上挤满了衣服还没有穿戴整齐的人</a:t>
            </a:r>
            <a:r>
              <a:rPr lang="en-US" altLang="zh-CN" sz="30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疯狂地大嚷大叫</a:t>
            </a:r>
            <a:r>
              <a:rPr lang="en-US" altLang="zh-CN" sz="30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30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0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快出来</a:t>
            </a:r>
            <a:r>
              <a:rPr lang="en-US" altLang="zh-CN" sz="30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zh-CN" altLang="zh-CN" sz="30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快出来</a:t>
            </a:r>
            <a:r>
              <a:rPr lang="en-US" altLang="zh-CN" sz="30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zh-CN" altLang="zh-CN" sz="30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找到他们了</a:t>
            </a:r>
            <a:r>
              <a:rPr lang="en-US" altLang="zh-CN" sz="30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找到他们了</a:t>
            </a:r>
            <a:r>
              <a:rPr lang="en-US" altLang="zh-CN" sz="30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30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0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0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                            </a:t>
            </a:r>
            <a:r>
              <a:rPr lang="en-US" altLang="zh-CN" sz="30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0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张友松译</a:t>
            </a:r>
            <a:endParaRPr lang="zh-CN" altLang="zh-CN" sz="30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4233" y="2380891"/>
            <a:ext cx="11076318" cy="4316328"/>
          </a:xfrm>
          <a:prstGeom prst="rect">
            <a:avLst/>
          </a:prstGeom>
          <a:noFill/>
          <a:ln w="127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289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3"/>
            <a:ext cx="11114321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面两段话中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用生动的拟人修辞手法来描写钟声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用形象的拟声词来描写钟声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我更喜欢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因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29718" y="98091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41794" y="178413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70262" y="256155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1447" y="2419696"/>
            <a:ext cx="1116833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</a:t>
            </a:r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用拟人的修辞手法描写了钟声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用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衣衫不整、欣喜若狂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两个四字词语概括人们的穿着、神态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不仅生动形象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而且用词简练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7197018" y="3177111"/>
            <a:ext cx="431489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25162" y="4028251"/>
            <a:ext cx="1088675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25162" y="4804628"/>
            <a:ext cx="803575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964523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157453" cy="7527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七、请你以读书卡的形式向大家介绍自己最喜欢的一本名著。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5569" y="1682159"/>
            <a:ext cx="11514386" cy="332921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936233" y="2288499"/>
            <a:ext cx="134363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0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西</a:t>
            </a:r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游记</a:t>
            </a:r>
            <a:endParaRPr lang="zh-CN" altLang="en-US" sz="30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53918" y="2778982"/>
            <a:ext cx="9268884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0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唐</a:t>
            </a:r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僧师徒西天取经</a:t>
            </a:r>
            <a:r>
              <a:rPr lang="en-US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历经九九八十一难</a:t>
            </a:r>
            <a:r>
              <a:rPr lang="en-US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最后取得真经。</a:t>
            </a:r>
            <a:endParaRPr lang="zh-CN" altLang="en-US" sz="30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91011" y="3295960"/>
            <a:ext cx="134363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0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孙</a:t>
            </a:r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悟空</a:t>
            </a:r>
            <a:endParaRPr lang="zh-CN" altLang="en-US" sz="30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66393" y="3777809"/>
            <a:ext cx="96592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孙</a:t>
            </a:r>
            <a:r>
              <a:rPr lang="zh-CN" altLang="zh-CN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悟空疾恶如仇</a:t>
            </a:r>
            <a:r>
              <a:rPr lang="en-US" altLang="zh-CN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藐视封建权威</a:t>
            </a:r>
            <a:r>
              <a:rPr lang="en-US" altLang="zh-CN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爱憎分明</a:t>
            </a:r>
            <a:r>
              <a:rPr lang="en-US" altLang="zh-CN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本领高强</a:t>
            </a:r>
            <a:r>
              <a:rPr lang="en-US" altLang="zh-CN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忠肝义胆。</a:t>
            </a:r>
            <a:endParaRPr lang="zh-CN" altLang="en-US" sz="28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46056" y="4240222"/>
            <a:ext cx="84795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摘录充满哲理的语句和优美语段</a:t>
            </a:r>
            <a:r>
              <a:rPr lang="en-US" altLang="zh-CN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en-US" altLang="zh-CN" sz="28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写感受</a:t>
            </a:r>
            <a:r>
              <a:rPr lang="en-US" altLang="zh-CN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en-US" altLang="zh-CN" sz="28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写梗概。</a:t>
            </a:r>
            <a:endParaRPr lang="zh-CN" altLang="en-US" sz="28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3479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416247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八、快乐阅读。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方正宋黑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200" dirty="0">
                <a:latin typeface="方正宋黑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阅读下面的材料</a:t>
            </a:r>
            <a:r>
              <a:rPr lang="en-US" altLang="zh-CN" sz="3200" dirty="0">
                <a:latin typeface="方正宋黑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回答问题。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材料一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这是一部具有持久魅力的小说。它出版于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1719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年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300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多年来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以各种不同文字的形式飞到世界各地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成为世界文学名著中的名花异葩。它是一部雅俗共赏、老少咸宜的书。不同年纪、不同文化层次的读者都会兴味盎然地沉醉在这本书中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各有所得。年轻的读者不用说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自然会被书中曲折离奇的情节所吸引。但是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在学识渊博、目光犀利的思想家和作家眼中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此书更像一座蕴藏丰富的矿床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展示着种种社会学、经济学和文学的资源。譬如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思想家卢梭赞扬这本书是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一部合乎情理地解决问题和通过实践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来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15849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416247" cy="2969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学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习的经典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作家郑振铎评论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这本书是以最简朴的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不加雕饰的笔写下的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而作者的描写力却极可惊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能吸引住无论老幼的无数的读者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。至于在文学领域里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这本书不知衍生了多少文学作品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它的广泛影响迄今为止波澜滚滚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绵绵不绝。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6733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71106" y="946407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材料二</a:t>
            </a:r>
            <a:endParaRPr lang="zh-CN" altLang="en-US" sz="34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106" y="1786991"/>
            <a:ext cx="11402358" cy="159678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52930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阅读材料一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下列说法错误的一项是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这部小说的情节曲折离奇。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这部小说适合不同年纪、不同文化层次的读者阅读。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这部小说已经被翻译成多国文字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在世界各地销售。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这部小说是美国作家马克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吐温的《汤姆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索亚历险记》。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65485" y="106660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2536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3"/>
            <a:ext cx="1153701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阅读材料一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其中关于名人名家对这部小说的评价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思想家卢梭是从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角度评价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而作家郑振铎是从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角度评价的。结合你阅读这部小说的体会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你的评价是</a:t>
            </a: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58705" y="1642856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生活启示</a:t>
            </a:r>
            <a:endParaRPr lang="zh-CN" altLang="en-US" sz="3200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148045" y="1668743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语言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5133" y="3114611"/>
            <a:ext cx="100900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这是一本青少年必读的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关于勇敢和坚强的书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4776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3"/>
            <a:ext cx="11006455" cy="1583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对于阅读整本名著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你有什么好的方法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结合材料二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你会建议小伙伴们怎样阅读这些名著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7365" y="2717321"/>
            <a:ext cx="1124884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做读书笔记、写作品梗概、画人物图谱等。探险小说重在情节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阅读时可以先梳理出主人公的冒险经历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动物小说重在塑造主角形象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阅读时可以画出它们的成长轨迹。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350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7"/>
            <a:ext cx="11006455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方正宋黑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二</a:t>
            </a:r>
            <a:r>
              <a:rPr lang="en-US" altLang="zh-CN" sz="3200" dirty="0">
                <a:latin typeface="方正宋黑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阅读梗概</a:t>
            </a:r>
            <a:r>
              <a:rPr lang="en-US" altLang="zh-CN" sz="3200" dirty="0">
                <a:latin typeface="方正宋黑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回答问题。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小标宋_GBK" panose="03000509000000000000" pitchFamily="65" charset="-122"/>
                <a:cs typeface="Times New Roman" panose="02020603050405020304" pitchFamily="18" charset="0"/>
              </a:rPr>
              <a:t>老人与海 </a:t>
            </a:r>
            <a:r>
              <a:rPr lang="en-US" altLang="zh-CN" sz="32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梗概</a:t>
            </a:r>
            <a:r>
              <a:rPr lang="en-US" altLang="zh-CN" sz="32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古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巴的一位老渔夫圣地亚哥已经连续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84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天没有捕到鱼了。本来一个叫马诺林的男孩子和他一起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后来孩子的父母认为老人背运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就叫孩子搭另一条船出海。老人打算第二天一早出海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当晚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老人梦见自己少年当水手时远航非洲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见到了在海滩上嬉戏的狮子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80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一、根据要求选择。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选出下列各组词语中加点字读音有误的一项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把序号填在后面的括号里。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挑剔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ti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流水潺潺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chán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C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畜养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一模一样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mó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 (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6481445" algn="r"/>
              </a:tabLs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藤蔓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wàn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         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波罗的海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6481445" algn="r"/>
              </a:tabLs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C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叛乱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pàn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          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萦系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yíng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 (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65485" y="414776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99539" y="571928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888863" y="359102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717911" y="357376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503124" y="436279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297591" y="435416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888863" y="513456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700658" y="513456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503124" y="590633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844201" y="591496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7"/>
            <a:ext cx="11006455" cy="58006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大早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孩子为老人准备了沙丁鱼和鱼饵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送老人出海。这天天气很好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老人决定到更远的大海深处捕鱼。黎明时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他已在钓丝上装上鱼饵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放到海里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让小船随海水漂流。突然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他看见露出水面的绿色竿子猛地往水下一沉。他知道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这是一条大鱼正吃钩尖上的沙丁鱼。老人灵巧地握着钓丝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感到下面的分量越来越重。中午时分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大鱼终于上钩了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老人用双手拼命收着钓丝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但依然不能提上来一点。老人用右手去摸钓丝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发现那只手正在流血。过了一会儿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他的左手又抽起筋来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但他仍竭力坚持。正在这时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钓丝慢慢升起来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大鱼终于露出水面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它足有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英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尺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4741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7"/>
            <a:ext cx="11006455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长</a:t>
            </a:r>
            <a:r>
              <a:rPr lang="en-US" altLang="zh-CN" sz="32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比老人的船还要大。老人和大鱼一直僵持着</a:t>
            </a:r>
            <a:r>
              <a:rPr lang="en-US" altLang="zh-CN" sz="32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第三天</a:t>
            </a:r>
            <a:r>
              <a:rPr lang="en-US" altLang="zh-CN" sz="32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大鱼终于死了。</a:t>
            </a:r>
            <a:endParaRPr lang="zh-CN" altLang="zh-CN" sz="32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老人把大鱼绑在船边顺利返航。一个多小时后</a:t>
            </a:r>
            <a:r>
              <a:rPr lang="en-US" altLang="zh-CN" sz="32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鲨鱼嗅到了大鱼的血腥味跟踪而至</a:t>
            </a:r>
            <a:r>
              <a:rPr lang="en-US" altLang="zh-CN" sz="32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抢吃鱼肉。老人把鱼叉准备好</a:t>
            </a:r>
            <a:r>
              <a:rPr lang="en-US" altLang="zh-CN" sz="32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用绳子系住。待鲨鱼逼近船尾去咬大鱼的尾巴时</a:t>
            </a:r>
            <a:r>
              <a:rPr lang="en-US" altLang="zh-CN" sz="32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老人用刀杀死了两条来犯的鲨鱼</a:t>
            </a:r>
            <a:r>
              <a:rPr lang="en-US" altLang="zh-CN" sz="32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但在随后的搏斗中刀折断了</a:t>
            </a:r>
            <a:r>
              <a:rPr lang="en-US" altLang="zh-CN" sz="32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他又改用短棍。然而半夜里鲨鱼成群结队涌来时</a:t>
            </a:r>
            <a:r>
              <a:rPr lang="en-US" altLang="zh-CN" sz="32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他已无法对付它们了。</a:t>
            </a:r>
            <a:r>
              <a:rPr lang="en-US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27627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7"/>
            <a:ext cx="11006455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子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夜时分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船驶进小港。第二天早上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人们看见船旁硕大无朋的鱼骨架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惊叹不已。孩子来看望老人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两人相约过几天一起去打鱼。孩子离去后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老人睡着了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他又梦见了非洲的狮子。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【注】 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《老人与海》是美国作家海明威的作品。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7845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7119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阅读梗概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提取信息填空。</a:t>
            </a: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主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人公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连续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天没有捕到鱼的情况下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终于独自捕到了一条大鱼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返航时却遭到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的袭击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回到家时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大鱼只剩下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95799" y="170217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圣地亚哥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60755" y="1798208"/>
            <a:ext cx="6270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84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475416" y="250279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鲨鱼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09935" y="327485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一副骨架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0048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4"/>
            <a:ext cx="10942572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梗概主要写了老人的哪些事情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请用小标题概括。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9343" y="1920642"/>
            <a:ext cx="11309231" cy="155580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421700" y="2166456"/>
            <a:ext cx="2037737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回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到家中</a:t>
            </a:r>
            <a:r>
              <a:rPr lang="en-US" altLang="zh-CN" sz="3400" b="1" dirty="0" smtClean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spcAft>
                <a:spcPts val="0"/>
              </a:spcAft>
            </a:pP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仍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有梦想</a:t>
            </a:r>
            <a:endParaRPr lang="zh-CN" altLang="zh-CN" sz="3400" b="1" dirty="0">
              <a:solidFill>
                <a:srgbClr val="E72582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46284" y="2150240"/>
            <a:ext cx="2037737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历经磨难</a:t>
            </a:r>
            <a:r>
              <a:rPr lang="en-US" altLang="zh-CN" sz="3400" b="1" dirty="0" smtClean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捕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到大鱼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444759" y="2166457"/>
            <a:ext cx="2037737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勇斗鲨鱼</a:t>
            </a:r>
            <a:r>
              <a:rPr lang="en-US" altLang="zh-CN" sz="3400" b="1" dirty="0" smtClean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只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剩骨架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11159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0890034" cy="1583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有人说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老人是失败者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有人说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老人是胜利者。你更赞同哪种观点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请结合梗概写出你的理由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0498" y="2631057"/>
            <a:ext cx="10506974" cy="2381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我认为老人是胜利者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他是一个不向命运低头的英雄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是一个在恶劣环境里凭着勇气、毅力和智慧奋勇抗争的勇士。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29649" cy="3152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九、习作。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请选择你最近读过的一本书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给这本书写一个梗概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推荐给你的同学吧。要求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书籍内容基本框架清晰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内容完整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主干凸显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表达连贯。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另纸写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089003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下列句子中加点词语使用不恰当的一项是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同学们都是一群乌合之众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都在为自己班级的队员进球而欢呼。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你应该心平气和地把事情说清楚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不要动不动就着急发火。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近日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圆明园文源阁遗址考古工作取得新成果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宫门、御路等遗迹重见天日。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虽然遭受挫折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但这对于娇生惯养的她而言焉知非福。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05623" y="105189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728914" y="2064991"/>
            <a:ext cx="188915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 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087020" y="3481194"/>
            <a:ext cx="188915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 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347299" y="4969217"/>
            <a:ext cx="188915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 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306662" y="5715884"/>
            <a:ext cx="188915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 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9759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3"/>
            <a:ext cx="1123509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二、读语段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看拼音写词语。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shū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是屹立在时间的汪洋大海中的灯塔。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读书能让我们的精神得到慰藉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避免孤独和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jì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mò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qīn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不让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fá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wèi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wú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liáo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有可乘之机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还会让我们变得更加强韧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慢慢地不再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jù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pà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挫折。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22857" y="180138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书籍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678598" y="259184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寂寞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92797" y="338310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侵袭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72292" y="338310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乏味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001072" y="342192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无聊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206948" y="419952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惧怕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5" y="861095"/>
            <a:ext cx="1132648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三、先判断下列说法的正误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再选择判断依据填在横线上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汤姆</a:t>
            </a:r>
            <a:r>
              <a:rPr lang="en-US" altLang="zh-CN" sz="3400" dirty="0">
                <a:latin typeface="NEU-B6" panose="02020504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索亚是一个热爱自由、喜欢冒险的孩子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同时他又很有趣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还有点儿虚荣心。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尼尔斯太淘气、太顽皮</a:t>
            </a:r>
            <a:r>
              <a:rPr lang="en-US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他是一个坏孩子。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92563" y="3297225"/>
            <a:ext cx="4491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03372" y="481200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5567847" y="326175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1346919" y="4919098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7187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6" y="861095"/>
            <a:ext cx="10808898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桑娜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用头巾裹住睡着的孩子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把他们抱回家里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从这里可以看出桑娜善良且勇敢。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读名著时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要对书里的人物作出自己的评价。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读名著时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要特别留意描写人物语言、动作、神态的句子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从中揣摩人物性格。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每个人都是立体的、多面的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评价人物时角度不能太单一。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91908" y="168215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222292" y="168215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6274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64155" cy="4718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四、小明读到下面这段话时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觉得描述十分生动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请你也来读一读。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当第一场春雨滴答滴答地滴到地面上的时候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灌木丛里和草地上的所有小鸟都欢呼雀跃起来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他们的欢呼声震九天</a:t>
            </a:r>
            <a:r>
              <a:rPr lang="en-US" altLang="zh-CN" sz="3400" u="sng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以至于坐在鹅背上的男孩子也不免身体被震得直跳起来。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5588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5" y="946408"/>
            <a:ext cx="1092531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我知道这段话选自《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这里的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男孩子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叫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仿照画线的句子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从后面的词语中选择一个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发挥想象写句子。　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急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盼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累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静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60606" y="993378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骑鹅旅行记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04849" y="1775503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尼尔斯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6980" y="4379257"/>
            <a:ext cx="10662249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自习课上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教室里安静得连一根针掉在地上都能听得见。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351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61094"/>
            <a:ext cx="1093394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0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五、联系所学内容</a:t>
            </a:r>
            <a:r>
              <a:rPr lang="en-US" altLang="zh-CN" sz="30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将小明的感受补充完整。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语言实践活动刚结束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小明发现邻桌小东已做好读书笔记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他暗叹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莫道君行早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</a:t>
            </a:r>
            <a:r>
              <a:rPr lang="zh-CN" altLang="zh-CN" sz="30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他向小东请教做读书笔记的方法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收获很大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可谓</a:t>
            </a:r>
            <a:r>
              <a:rPr lang="en-US" altLang="zh-CN" sz="3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听君一席话</a:t>
            </a:r>
            <a:r>
              <a:rPr lang="en-US" altLang="zh-CN" sz="30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0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0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小东告诉小明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只有长期坚持读书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才能不断总结读书方法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这就像知鱼、懂鸟要近水、近山一样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正所谓</a:t>
            </a:r>
            <a:r>
              <a:rPr lang="en-US" altLang="zh-CN" sz="3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0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0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0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0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而语言材料的积累是做好读书笔记的关键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只有下足功夫才能有长进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要知道</a:t>
            </a:r>
            <a:r>
              <a:rPr lang="en-US" altLang="zh-CN" sz="3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0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0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一字值千金</a:t>
            </a:r>
            <a:r>
              <a:rPr lang="en-US" altLang="zh-CN" sz="3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。通过和小东的聊天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小明发现貌似冷淡的邻桌竟然是个热心肠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他想到了这样一句话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路遥知马力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0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20763" y="1901170"/>
            <a:ext cx="210826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更有早行人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77337" y="2994046"/>
            <a:ext cx="210826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胜读十年书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5" y="4100907"/>
            <a:ext cx="210826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近水知鱼性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14989" y="4100907"/>
            <a:ext cx="210826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近山识鸟音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90506" y="4654905"/>
            <a:ext cx="210826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读书须用意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276771" y="5722672"/>
            <a:ext cx="210826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日久见人心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59554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</TotalTime>
  <Words>2054</Words>
  <Application>Microsoft Office PowerPoint</Application>
  <PresentationFormat>宽屏</PresentationFormat>
  <Paragraphs>183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52" baseType="lpstr">
      <vt:lpstr>楷体</vt:lpstr>
      <vt:lpstr>汉仪雅酷黑 95W</vt:lpstr>
      <vt:lpstr>方正楷体_GBK</vt:lpstr>
      <vt:lpstr>Arial</vt:lpstr>
      <vt:lpstr>方正隶变_GBK</vt:lpstr>
      <vt:lpstr>Times New Roman</vt:lpstr>
      <vt:lpstr>NEU-HZ</vt:lpstr>
      <vt:lpstr>方正宋黑_GBK</vt:lpstr>
      <vt:lpstr>微软雅黑</vt:lpstr>
      <vt:lpstr>华文宋体</vt:lpstr>
      <vt:lpstr>方正黑体_GBK</vt:lpstr>
      <vt:lpstr>NEU-B6</vt:lpstr>
      <vt:lpstr>MS Gothic</vt:lpstr>
      <vt:lpstr>方正大标宋_GBK</vt:lpstr>
      <vt:lpstr>NEU-XT</vt:lpstr>
      <vt:lpstr>Wingdings</vt:lpstr>
      <vt:lpstr>宋体</vt:lpstr>
      <vt:lpstr>NEU-FZ</vt:lpstr>
      <vt:lpstr>方正仿宋_GBK</vt:lpstr>
      <vt:lpstr>方正书宋_GBK</vt:lpstr>
      <vt:lpstr>NEU-BZ</vt:lpstr>
      <vt:lpstr>方正大标宋简体</vt:lpstr>
      <vt:lpstr>Calibri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274</cp:revision>
  <dcterms:created xsi:type="dcterms:W3CDTF">2019-06-19T02:08:00Z</dcterms:created>
  <dcterms:modified xsi:type="dcterms:W3CDTF">2026-02-25T00:23:19Z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